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theme/theme6.xml" ContentType="application/vnd.openxmlformats-officedocument.theme+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theme/theme8.xml" ContentType="application/vnd.openxmlformats-officedocument.theme+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theme/theme10.xml" ContentType="application/vnd.openxmlformats-officedocument.theme+xml"/>
  <Override PartName="/ppt/slideLayouts/slideLayout37.xml" ContentType="application/vnd.openxmlformats-officedocument.presentationml.slideLayout+xml"/>
  <Override PartName="/ppt/theme/theme11.xml" ContentType="application/vnd.openxmlformats-officedocument.theme+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theme/theme13.xml" ContentType="application/vnd.openxmlformats-officedocument.theme+xml"/>
  <Override PartName="/ppt/slideLayouts/slideLayout40.xml" ContentType="application/vnd.openxmlformats-officedocument.presentationml.slideLayout+xml"/>
  <Override PartName="/ppt/theme/theme14.xml" ContentType="application/vnd.openxmlformats-officedocument.theme+xml"/>
  <Override PartName="/ppt/slideLayouts/slideLayout41.xml" ContentType="application/vnd.openxmlformats-officedocument.presentationml.slideLayout+xml"/>
  <Override PartName="/ppt/theme/theme15.xml" ContentType="application/vnd.openxmlformats-officedocument.theme+xml"/>
  <Override PartName="/ppt/slideLayouts/slideLayout42.xml" ContentType="application/vnd.openxmlformats-officedocument.presentationml.slideLayout+xml"/>
  <Override PartName="/ppt/theme/theme16.xml" ContentType="application/vnd.openxmlformats-officedocument.theme+xml"/>
  <Override PartName="/ppt/slideLayouts/slideLayout43.xml" ContentType="application/vnd.openxmlformats-officedocument.presentationml.slideLayout+xml"/>
  <Override PartName="/ppt/theme/theme17.xml" ContentType="application/vnd.openxmlformats-officedocument.theme+xml"/>
  <Override PartName="/ppt/slideLayouts/slideLayout44.xml" ContentType="application/vnd.openxmlformats-officedocument.presentationml.slideLayout+xml"/>
  <Override PartName="/ppt/theme/theme18.xml" ContentType="application/vnd.openxmlformats-officedocument.theme+xml"/>
  <Override PartName="/ppt/slideLayouts/slideLayout45.xml" ContentType="application/vnd.openxmlformats-officedocument.presentationml.slideLayout+xml"/>
  <Override PartName="/ppt/theme/theme19.xml" ContentType="application/vnd.openxmlformats-officedocument.theme+xml"/>
  <Override PartName="/ppt/slideLayouts/slideLayout46.xml" ContentType="application/vnd.openxmlformats-officedocument.presentationml.slideLayout+xml"/>
  <Override PartName="/ppt/theme/theme20.xml" ContentType="application/vnd.openxmlformats-officedocument.theme+xml"/>
  <Override PartName="/ppt/slideLayouts/slideLayout47.xml" ContentType="application/vnd.openxmlformats-officedocument.presentationml.slideLayout+xml"/>
  <Override PartName="/ppt/theme/theme21.xml" ContentType="application/vnd.openxmlformats-officedocument.theme+xml"/>
  <Override PartName="/ppt/slideLayouts/slideLayout48.xml" ContentType="application/vnd.openxmlformats-officedocument.presentationml.slideLayout+xml"/>
  <Override PartName="/ppt/theme/theme22.xml" ContentType="application/vnd.openxmlformats-officedocument.theme+xml"/>
  <Override PartName="/ppt/slideLayouts/slideLayout49.xml" ContentType="application/vnd.openxmlformats-officedocument.presentationml.slideLayout+xml"/>
  <Override PartName="/ppt/theme/theme23.xml" ContentType="application/vnd.openxmlformats-officedocument.theme+xml"/>
  <Override PartName="/ppt/slideLayouts/slideLayout50.xml" ContentType="application/vnd.openxmlformats-officedocument.presentationml.slideLayout+xml"/>
  <Override PartName="/ppt/theme/theme24.xml" ContentType="application/vnd.openxmlformats-officedocument.theme+xml"/>
  <Override PartName="/ppt/slideLayouts/slideLayout51.xml" ContentType="application/vnd.openxmlformats-officedocument.presentationml.slideLayout+xml"/>
  <Override PartName="/ppt/theme/theme25.xml" ContentType="application/vnd.openxmlformats-officedocument.theme+xml"/>
  <Override PartName="/ppt/slideLayouts/slideLayout52.xml" ContentType="application/vnd.openxmlformats-officedocument.presentationml.slideLayout+xml"/>
  <Override PartName="/ppt/theme/theme26.xml" ContentType="application/vnd.openxmlformats-officedocument.theme+xml"/>
  <Override PartName="/ppt/slideLayouts/slideLayout53.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7" r:id="rId3"/>
    <p:sldMasterId id="2147483692" r:id="rId4"/>
    <p:sldMasterId id="2147483694" r:id="rId5"/>
    <p:sldMasterId id="2147483696" r:id="rId6"/>
    <p:sldMasterId id="2147483698" r:id="rId7"/>
    <p:sldMasterId id="2147483700" r:id="rId8"/>
    <p:sldMasterId id="2147483702" r:id="rId9"/>
    <p:sldMasterId id="2147483704" r:id="rId10"/>
    <p:sldMasterId id="2147483706" r:id="rId11"/>
    <p:sldMasterId id="2147483708" r:id="rId12"/>
    <p:sldMasterId id="2147483710" r:id="rId13"/>
    <p:sldMasterId id="2147483712" r:id="rId14"/>
    <p:sldMasterId id="2147483714" r:id="rId15"/>
    <p:sldMasterId id="2147483716" r:id="rId16"/>
    <p:sldMasterId id="2147483720" r:id="rId17"/>
    <p:sldMasterId id="2147483722" r:id="rId18"/>
    <p:sldMasterId id="2147483724" r:id="rId19"/>
    <p:sldMasterId id="2147483726" r:id="rId20"/>
    <p:sldMasterId id="2147483728" r:id="rId21"/>
    <p:sldMasterId id="2147483730" r:id="rId22"/>
    <p:sldMasterId id="2147483732" r:id="rId23"/>
    <p:sldMasterId id="2147483734" r:id="rId24"/>
    <p:sldMasterId id="2147483736" r:id="rId25"/>
    <p:sldMasterId id="2147483738" r:id="rId26"/>
    <p:sldMasterId id="2147483740" r:id="rId27"/>
  </p:sldMasterIdLst>
  <p:notesMasterIdLst>
    <p:notesMasterId r:id="rId70"/>
  </p:notesMasterIdLst>
  <p:sldIdLst>
    <p:sldId id="263" r:id="rId28"/>
    <p:sldId id="259" r:id="rId29"/>
    <p:sldId id="264" r:id="rId30"/>
    <p:sldId id="265" r:id="rId31"/>
    <p:sldId id="266" r:id="rId32"/>
    <p:sldId id="267" r:id="rId33"/>
    <p:sldId id="268" r:id="rId34"/>
    <p:sldId id="271" r:id="rId35"/>
    <p:sldId id="272" r:id="rId36"/>
    <p:sldId id="273" r:id="rId37"/>
    <p:sldId id="274" r:id="rId38"/>
    <p:sldId id="275" r:id="rId39"/>
    <p:sldId id="276" r:id="rId40"/>
    <p:sldId id="277" r:id="rId41"/>
    <p:sldId id="298" r:id="rId42"/>
    <p:sldId id="299" r:id="rId43"/>
    <p:sldId id="300" r:id="rId44"/>
    <p:sldId id="301" r:id="rId45"/>
    <p:sldId id="302" r:id="rId46"/>
    <p:sldId id="303" r:id="rId47"/>
    <p:sldId id="304" r:id="rId48"/>
    <p:sldId id="305" r:id="rId49"/>
    <p:sldId id="306" r:id="rId50"/>
    <p:sldId id="307" r:id="rId51"/>
    <p:sldId id="295" r:id="rId52"/>
    <p:sldId id="279" r:id="rId53"/>
    <p:sldId id="280" r:id="rId54"/>
    <p:sldId id="281" r:id="rId55"/>
    <p:sldId id="282" r:id="rId56"/>
    <p:sldId id="283" r:id="rId57"/>
    <p:sldId id="284" r:id="rId58"/>
    <p:sldId id="285" r:id="rId59"/>
    <p:sldId id="286" r:id="rId60"/>
    <p:sldId id="287" r:id="rId61"/>
    <p:sldId id="288" r:id="rId62"/>
    <p:sldId id="289" r:id="rId63"/>
    <p:sldId id="290" r:id="rId64"/>
    <p:sldId id="291" r:id="rId65"/>
    <p:sldId id="308" r:id="rId66"/>
    <p:sldId id="293" r:id="rId67"/>
    <p:sldId id="294" r:id="rId68"/>
    <p:sldId id="29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522" y="1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slide" Target="slides/slide28.xml"/><Relationship Id="rId63" Type="http://schemas.openxmlformats.org/officeDocument/2006/relationships/slide" Target="slides/slide36.xml"/><Relationship Id="rId68"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2.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slide" Target="slides/slide31.xml"/><Relationship Id="rId66" Type="http://schemas.openxmlformats.org/officeDocument/2006/relationships/slide" Target="slides/slide39.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slide" Target="slides/slide30.xml"/><Relationship Id="rId61" Type="http://schemas.openxmlformats.org/officeDocument/2006/relationships/slide" Target="slides/slide34.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60" Type="http://schemas.openxmlformats.org/officeDocument/2006/relationships/slide" Target="slides/slide33.xml"/><Relationship Id="rId65" Type="http://schemas.openxmlformats.org/officeDocument/2006/relationships/slide" Target="slides/slide38.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slide" Target="slides/slide29.xml"/><Relationship Id="rId64" Type="http://schemas.openxmlformats.org/officeDocument/2006/relationships/slide" Target="slides/slide37.xml"/><Relationship Id="rId69"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slide" Target="slides/slide32.xml"/><Relationship Id="rId67" Type="http://schemas.openxmlformats.org/officeDocument/2006/relationships/slide" Target="slides/slide40.xml"/><Relationship Id="rId20" Type="http://schemas.openxmlformats.org/officeDocument/2006/relationships/slideMaster" Target="slideMasters/slideMaster20.xml"/><Relationship Id="rId41" Type="http://schemas.openxmlformats.org/officeDocument/2006/relationships/slide" Target="slides/slide14.xml"/><Relationship Id="rId54" Type="http://schemas.openxmlformats.org/officeDocument/2006/relationships/slide" Target="slides/slide27.xml"/><Relationship Id="rId62" Type="http://schemas.openxmlformats.org/officeDocument/2006/relationships/slide" Target="slides/slide35.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A943D-B95C-4CAD-BA47-4FA83A5236FB}" type="datetimeFigureOut">
              <a:rPr lang="en-US" smtClean="0"/>
              <a:t>12/14/2016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4D0B3-B564-4B7B-967F-B31D02C9CDCF}" type="slidenum">
              <a:rPr lang="en-US" smtClean="0"/>
              <a:t>‹#›</a:t>
            </a:fld>
            <a:endParaRPr lang="en-US"/>
          </a:p>
        </p:txBody>
      </p:sp>
    </p:spTree>
    <p:extLst>
      <p:ext uri="{BB962C8B-B14F-4D97-AF65-F5344CB8AC3E}">
        <p14:creationId xmlns:p14="http://schemas.microsoft.com/office/powerpoint/2010/main" val="3772682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749013-3925-4B29-8BF4-A1387C309DD0}"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Presented by the Endowment for Health 9/17/15</a:t>
            </a:r>
          </a:p>
        </p:txBody>
      </p:sp>
      <p:sp>
        <p:nvSpPr>
          <p:cNvPr id="6" name="Header Placeholder 5"/>
          <p:cNvSpPr>
            <a:spLocks noGrp="1"/>
          </p:cNvSpPr>
          <p:nvPr>
            <p:ph type="hdr" sz="quarter" idx="12"/>
          </p:nvPr>
        </p:nvSpPr>
        <p:spPr/>
        <p:txBody>
          <a:bodyPr/>
          <a:lstStyle/>
          <a:p>
            <a:r>
              <a:rPr lang="en-US">
                <a:solidFill>
                  <a:prstClr val="black"/>
                </a:solidFill>
              </a:rPr>
              <a:t>Collective Approach to Address an Aging NH</a:t>
            </a:r>
          </a:p>
        </p:txBody>
      </p:sp>
    </p:spTree>
    <p:extLst>
      <p:ext uri="{BB962C8B-B14F-4D97-AF65-F5344CB8AC3E}">
        <p14:creationId xmlns:p14="http://schemas.microsoft.com/office/powerpoint/2010/main" val="933268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614229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430453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08493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231832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179131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548880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366507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56549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a:xfrm>
            <a:off x="0" y="0"/>
            <a:ext cx="6858000" cy="457200"/>
          </a:xfrm>
          <a:prstGeom prst="rect">
            <a:avLst/>
          </a:prstGeom>
        </p:spPr>
        <p:txBody>
          <a:bodyPr/>
          <a:lstStyle/>
          <a:p>
            <a:r>
              <a:rPr lang="en-US">
                <a:solidFill>
                  <a:prstClr val="black"/>
                </a:solidFill>
              </a:rPr>
              <a:t>Creating a Collective Approach to Address an Aging NH</a:t>
            </a:r>
          </a:p>
        </p:txBody>
      </p:sp>
      <p:sp>
        <p:nvSpPr>
          <p:cNvPr id="5" name="Footer Placeholder 4"/>
          <p:cNvSpPr>
            <a:spLocks noGrp="1"/>
          </p:cNvSpPr>
          <p:nvPr>
            <p:ph type="ftr" sz="quarter" idx="11"/>
          </p:nvPr>
        </p:nvSpPr>
        <p:spPr/>
        <p:txBody>
          <a:bodyPr/>
          <a:lstStyle/>
          <a:p>
            <a:r>
              <a:rPr lang="en-US">
                <a:solidFill>
                  <a:prstClr val="black"/>
                </a:solidFill>
              </a:rPr>
              <a:t>September 24, 2015</a:t>
            </a:r>
          </a:p>
        </p:txBody>
      </p:sp>
      <p:sp>
        <p:nvSpPr>
          <p:cNvPr id="6" name="Slide Number Placeholder 5"/>
          <p:cNvSpPr>
            <a:spLocks noGrp="1"/>
          </p:cNvSpPr>
          <p:nvPr>
            <p:ph type="sldNum" sz="quarter" idx="12"/>
          </p:nvPr>
        </p:nvSpPr>
        <p:spPr/>
        <p:txBody>
          <a:bodyPr/>
          <a:lstStyle/>
          <a:p>
            <a:fld id="{67749013-3925-4B29-8BF4-A1387C309DD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7956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Measure inventory</a:t>
            </a:r>
          </a:p>
          <a:p>
            <a:pPr lvl="0"/>
            <a:endParaRPr lang="en-US" dirty="0"/>
          </a:p>
          <a:p>
            <a:pPr lvl="0"/>
            <a:r>
              <a:rPr lang="en-US" dirty="0"/>
              <a:t>Advance measurement in all work groups</a:t>
            </a:r>
          </a:p>
          <a:p>
            <a:pPr lvl="1"/>
            <a:r>
              <a:rPr lang="en-US" dirty="0"/>
              <a:t>Backbone team led</a:t>
            </a:r>
          </a:p>
          <a:p>
            <a:pPr lvl="1"/>
            <a:r>
              <a:rPr lang="en-US" dirty="0"/>
              <a:t>Measurement team members working with Work Groups as appropriate</a:t>
            </a:r>
          </a:p>
          <a:p>
            <a:pPr lvl="0"/>
            <a:r>
              <a:rPr lang="en-US" dirty="0"/>
              <a:t>Facilitate development of SMART goals to clarify focus of work </a:t>
            </a:r>
          </a:p>
          <a:p>
            <a:pPr lvl="1"/>
            <a:r>
              <a:rPr lang="en-US" dirty="0"/>
              <a:t>Help select measures</a:t>
            </a:r>
          </a:p>
          <a:p>
            <a:pPr lvl="1"/>
            <a:r>
              <a:rPr lang="en-US" dirty="0"/>
              <a:t>Design data capture and management processes</a:t>
            </a:r>
          </a:p>
          <a:p>
            <a:r>
              <a:rPr lang="en-US" dirty="0"/>
              <a:t>Determine initiative level indicators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E035277-8854-AC4F-8F7B-96C29E4502F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
        <p:nvSpPr>
          <p:cNvPr id="5" name="Header Placeholder 4"/>
          <p:cNvSpPr>
            <a:spLocks noGrp="1"/>
          </p:cNvSpPr>
          <p:nvPr>
            <p:ph type="hd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AHA Quarterly Meeting</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12/15/2016</a:t>
            </a:r>
          </a:p>
        </p:txBody>
      </p:sp>
    </p:spTree>
    <p:extLst>
      <p:ext uri="{BB962C8B-B14F-4D97-AF65-F5344CB8AC3E}">
        <p14:creationId xmlns:p14="http://schemas.microsoft.com/office/powerpoint/2010/main" val="104934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27520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95032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98251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185283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945630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FF242A-E93E-4A62-BC12-28E8E5AFAD5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391727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25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8026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6615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6" y="1293077"/>
            <a:ext cx="8438320" cy="5095600"/>
          </a:xfrm>
          <a:prstGeom prst="rect">
            <a:avLst/>
          </a:prstGeom>
          <a:blipFill>
            <a:blip r:embed="rId2" cstate="print"/>
            <a:stretch>
              <a:fillRect/>
            </a:stretch>
          </a:blipFill>
        </p:spPr>
        <p:txBody>
          <a:bodyPr>
            <a:normAutofit/>
          </a:bodyPr>
          <a:lstStyle>
            <a:lvl1pPr marL="258132" indent="-258132" algn="l" defTabSz="932915"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mn-lt"/>
                <a:ea typeface="+mn-ea"/>
                <a:cs typeface="+mn-cs"/>
              </a:defRPr>
            </a:lvl1pPr>
          </a:lstStyle>
          <a:p>
            <a:r>
              <a:rPr lang="en-US" dirty="0"/>
              <a:t>Wizard Chart</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4" name="Slide Number Placeholder 5"/>
          <p:cNvSpPr>
            <a:spLocks noGrp="1"/>
          </p:cNvSpPr>
          <p:nvPr>
            <p:ph type="sldNum" sz="quarter" idx="4"/>
          </p:nvPr>
        </p:nvSpPr>
        <p:spPr>
          <a:xfrm>
            <a:off x="6553200" y="6356351"/>
            <a:ext cx="2133600" cy="365124"/>
          </a:xfrm>
          <a:prstGeom prst="rect">
            <a:avLst/>
          </a:prstGeom>
        </p:spPr>
        <p:txBody>
          <a:bodyPr vert="horz" lIns="90250" tIns="45137" rIns="90250" bIns="45137" rtlCol="0" anchor="ctr"/>
          <a:lstStyle>
            <a:lvl1pPr algn="r">
              <a:defRPr sz="900">
                <a:solidFill>
                  <a:schemeClr val="tx1">
                    <a:tint val="75000"/>
                  </a:schemeClr>
                </a:solidFill>
                <a:latin typeface="Verdana" pitchFamily="34" charset="0"/>
              </a:defRPr>
            </a:lvl1pPr>
          </a:lstStyle>
          <a:p>
            <a:pPr defTabSz="902507"/>
            <a:fld id="{0A60FE84-7381-4F55-B1D4-1DC976F6113B}" type="slidenum">
              <a:rPr lang="en-US" smtClean="0">
                <a:solidFill>
                  <a:prstClr val="black">
                    <a:tint val="75000"/>
                  </a:prstClr>
                </a:solidFill>
              </a:rPr>
              <a:pPr defTabSz="902507"/>
              <a:t>‹#›</a:t>
            </a:fld>
            <a:endParaRPr lang="en-US" dirty="0">
              <a:solidFill>
                <a:prstClr val="black">
                  <a:tint val="75000"/>
                </a:prstClr>
              </a:solidFill>
            </a:endParaRPr>
          </a:p>
        </p:txBody>
      </p:sp>
    </p:spTree>
    <p:extLst>
      <p:ext uri="{BB962C8B-B14F-4D97-AF65-F5344CB8AC3E}">
        <p14:creationId xmlns:p14="http://schemas.microsoft.com/office/powerpoint/2010/main" val="106009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9035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204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5700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4524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28232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88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882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174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9478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7384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013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40991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sp>
        <p:nvSpPr>
          <p:cNvPr id="3" name="Picture Placeholder 7"/>
          <p:cNvSpPr>
            <a:spLocks noGrp="1"/>
          </p:cNvSpPr>
          <p:nvPr>
            <p:ph type="pic" sz="quarter" idx="12" hasCustomPrompt="1"/>
          </p:nvPr>
        </p:nvSpPr>
        <p:spPr>
          <a:xfrm>
            <a:off x="353586" y="1293077"/>
            <a:ext cx="8438320" cy="5095600"/>
          </a:xfrm>
          <a:prstGeom prst="rect">
            <a:avLst/>
          </a:prstGeom>
          <a:blipFill>
            <a:blip r:embed="rId2" cstate="print"/>
            <a:stretch>
              <a:fillRect/>
            </a:stretch>
          </a:blipFill>
        </p:spPr>
        <p:txBody>
          <a:bodyPr>
            <a:normAutofit/>
          </a:bodyPr>
          <a:lstStyle>
            <a:lvl1pPr marL="258132" indent="-258132" algn="l" defTabSz="932915" rtl="0" eaLnBrk="1" fontAlgn="base" hangingPunct="1">
              <a:spcBef>
                <a:spcPct val="40000"/>
              </a:spcBef>
              <a:spcAft>
                <a:spcPct val="0"/>
              </a:spcAft>
              <a:buClr>
                <a:schemeClr val="tx1"/>
              </a:buClr>
              <a:buSzPct val="100000"/>
              <a:buFont typeface="Verdana" pitchFamily="34" charset="0"/>
              <a:buChar char="•"/>
              <a:defRPr lang="en-US" sz="2300" dirty="0">
                <a:solidFill>
                  <a:schemeClr val="tx1"/>
                </a:solidFill>
                <a:latin typeface="+mn-lt"/>
                <a:ea typeface="+mn-ea"/>
                <a:cs typeface="+mn-cs"/>
              </a:defRPr>
            </a:lvl1pPr>
          </a:lstStyle>
          <a:p>
            <a:r>
              <a:rPr lang="en-US" dirty="0"/>
              <a:t>Wizard Chart</a:t>
            </a:r>
          </a:p>
        </p:txBody>
      </p:sp>
      <p:sp>
        <p:nvSpPr>
          <p:cNvPr id="5" name="Title 4"/>
          <p:cNvSpPr>
            <a:spLocks noGrp="1"/>
          </p:cNvSpPr>
          <p:nvPr>
            <p:ph type="title"/>
          </p:nvPr>
        </p:nvSpPr>
        <p:spPr/>
        <p:txBody>
          <a:bodyPr/>
          <a:lstStyle/>
          <a:p>
            <a:r>
              <a:rPr lang="en-US"/>
              <a:t>Click to edit Master title style</a:t>
            </a:r>
            <a:endParaRPr lang="en-US" dirty="0"/>
          </a:p>
        </p:txBody>
      </p:sp>
      <p:sp>
        <p:nvSpPr>
          <p:cNvPr id="4" name="Slide Number Placeholder 5"/>
          <p:cNvSpPr>
            <a:spLocks noGrp="1"/>
          </p:cNvSpPr>
          <p:nvPr>
            <p:ph type="sldNum" sz="quarter" idx="4"/>
          </p:nvPr>
        </p:nvSpPr>
        <p:spPr>
          <a:xfrm>
            <a:off x="6553200" y="6356351"/>
            <a:ext cx="2133600" cy="365124"/>
          </a:xfrm>
          <a:prstGeom prst="rect">
            <a:avLst/>
          </a:prstGeom>
        </p:spPr>
        <p:txBody>
          <a:bodyPr vert="horz" lIns="90250" tIns="45137" rIns="90250" bIns="45137" rtlCol="0" anchor="ctr"/>
          <a:lstStyle>
            <a:lvl1pPr algn="r">
              <a:defRPr sz="900">
                <a:solidFill>
                  <a:schemeClr val="tx1">
                    <a:tint val="75000"/>
                  </a:schemeClr>
                </a:solidFill>
                <a:latin typeface="Verdana" pitchFamily="34" charset="0"/>
              </a:defRPr>
            </a:lvl1pPr>
          </a:lstStyle>
          <a:p>
            <a:pPr defTabSz="902507"/>
            <a:fld id="{0A60FE84-7381-4F55-B1D4-1DC976F6113B}" type="slidenum">
              <a:rPr lang="en-US" smtClean="0">
                <a:solidFill>
                  <a:prstClr val="black">
                    <a:tint val="75000"/>
                  </a:prstClr>
                </a:solidFill>
              </a:rPr>
              <a:pPr defTabSz="902507"/>
              <a:t>‹#›</a:t>
            </a:fld>
            <a:endParaRPr lang="en-US" dirty="0">
              <a:solidFill>
                <a:prstClr val="black">
                  <a:tint val="75000"/>
                </a:prstClr>
              </a:solidFill>
            </a:endParaRPr>
          </a:p>
        </p:txBody>
      </p:sp>
    </p:spTree>
    <p:extLst>
      <p:ext uri="{BB962C8B-B14F-4D97-AF65-F5344CB8AC3E}">
        <p14:creationId xmlns:p14="http://schemas.microsoft.com/office/powerpoint/2010/main" val="65125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New FSG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97119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0" y="289250"/>
            <a:ext cx="9144000" cy="3228392"/>
          </a:xfrm>
        </p:spPr>
        <p:txBody>
          <a:bodyPr anchor="b">
            <a:normAutofit/>
          </a:bodyPr>
          <a:lstStyle>
            <a:lvl1pPr algn="ctr">
              <a:defRPr sz="4000" b="1" cap="all" baseline="0">
                <a:solidFill>
                  <a:schemeClr val="bg2"/>
                </a:solidFill>
                <a:effectLst/>
                <a:latin typeface="Bookman Old Style" pitchFamily="18" charset="0"/>
              </a:defRPr>
            </a:lvl1pPr>
          </a:lstStyle>
          <a:p>
            <a:r>
              <a:rPr kumimoji="0" lang="en-US" dirty="0"/>
              <a:t>Click to edit Master title style</a:t>
            </a:r>
          </a:p>
        </p:txBody>
      </p:sp>
      <p:sp>
        <p:nvSpPr>
          <p:cNvPr id="9" name="Subtitle 8"/>
          <p:cNvSpPr>
            <a:spLocks noGrp="1"/>
          </p:cNvSpPr>
          <p:nvPr>
            <p:ph type="subTitle" idx="1"/>
          </p:nvPr>
        </p:nvSpPr>
        <p:spPr>
          <a:xfrm>
            <a:off x="0" y="4567337"/>
            <a:ext cx="9144000" cy="956388"/>
          </a:xfrm>
        </p:spPr>
        <p:txBody>
          <a:bodyPr anchor="ctr">
            <a:normAutofit/>
          </a:bodyPr>
          <a:lstStyle>
            <a:lvl1pPr marL="0" indent="0" algn="ctr">
              <a:buNone/>
              <a:defRPr sz="2800" b="0">
                <a:solidFill>
                  <a:schemeClr val="accent1">
                    <a:lumMod val="50000"/>
                  </a:schemeClr>
                </a:solidFill>
                <a:effectLst/>
                <a:latin typeface="Bookman Old Style" pitchFamily="18"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20" name="Picture 4" descr="NEWDupontGroupLogo.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7412102" y="5605454"/>
            <a:ext cx="1552402" cy="1032440"/>
          </a:xfrm>
          <a:prstGeom prst="rect">
            <a:avLst/>
          </a:prstGeom>
          <a:ln>
            <a:noFill/>
          </a:ln>
          <a:effectLst>
            <a:outerShdw blurRad="292100" dist="139700" dir="2700000" algn="tl" rotWithShape="0">
              <a:srgbClr val="333333">
                <a:alpha val="65000"/>
              </a:srgbClr>
            </a:outerShdw>
          </a:effectLst>
        </p:spPr>
      </p:pic>
      <p:grpSp>
        <p:nvGrpSpPr>
          <p:cNvPr id="21" name="Group 20"/>
          <p:cNvGrpSpPr/>
          <p:nvPr userDrawn="1"/>
        </p:nvGrpSpPr>
        <p:grpSpPr>
          <a:xfrm>
            <a:off x="0" y="1280160"/>
            <a:ext cx="9144000" cy="228600"/>
            <a:chOff x="0" y="1280160"/>
            <a:chExt cx="9144000" cy="228600"/>
          </a:xfrm>
        </p:grpSpPr>
        <p:sp>
          <p:nvSpPr>
            <p:cNvPr id="22" name="Rectangle 21"/>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23" name="Rectangle 22"/>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gr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536448" y="1618086"/>
            <a:ext cx="8153400" cy="5106564"/>
          </a:xfrm>
        </p:spPr>
        <p:txBody>
          <a:bodyPr/>
          <a:lstStyle>
            <a:lvl1pPr>
              <a:spcBef>
                <a:spcPts val="1200"/>
              </a:spcBef>
              <a:spcAft>
                <a:spcPts val="600"/>
              </a:spcAft>
              <a:defRPr sz="2600"/>
            </a:lvl1pPr>
            <a:lvl2pPr>
              <a:spcBef>
                <a:spcPts val="0"/>
              </a:spcBef>
              <a:spcAft>
                <a:spcPts val="800"/>
              </a:spcAft>
              <a:buFont typeface="Bookman Old Style" pitchFamily="18" charset="0"/>
              <a:buChar char="─"/>
              <a:defRPr sz="2200"/>
            </a:lvl2pPr>
            <a:lvl3pPr>
              <a:spcAft>
                <a:spcPts val="1200"/>
              </a:spcAft>
              <a:defRPr sz="2000"/>
            </a:lvl3pPr>
            <a:lvl4pPr>
              <a:spcAft>
                <a:spcPts val="1200"/>
              </a:spcAft>
              <a:defRPr sz="2000"/>
            </a:lvl4pPr>
            <a:lvl5pPr>
              <a:spcAft>
                <a:spcPts val="1200"/>
              </a:spcAft>
              <a:defRPr sz="20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Title Placeholder 21"/>
          <p:cNvSpPr>
            <a:spLocks noGrp="1"/>
          </p:cNvSpPr>
          <p:nvPr>
            <p:ph type="title"/>
          </p:nvPr>
        </p:nvSpPr>
        <p:spPr>
          <a:xfrm>
            <a:off x="507347" y="133350"/>
            <a:ext cx="8413102" cy="1104900"/>
          </a:xfrm>
          <a:prstGeom prst="rect">
            <a:avLst/>
          </a:prstGeom>
        </p:spPr>
        <p:txBody>
          <a:bodyPr vert="horz" anchor="ctr">
            <a:noAutofit/>
          </a:bodyPr>
          <a:lstStyle>
            <a:lvl1pPr>
              <a:lnSpc>
                <a:spcPts val="4200"/>
              </a:lnSpc>
              <a:defRPr/>
            </a:lvl1pPr>
          </a:lstStyle>
          <a:p>
            <a:r>
              <a:rPr kumimoji="0" lang="en-US" dirty="0"/>
              <a:t>Click to edit Master title style</a:t>
            </a: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85774" y="1600200"/>
            <a:ext cx="4029075" cy="4419600"/>
          </a:xfrm>
        </p:spPr>
        <p:txBody>
          <a:bodyPr/>
          <a:lstStyle>
            <a:lvl1pPr>
              <a:spcAft>
                <a:spcPts val="1200"/>
              </a:spcAft>
              <a:defRPr sz="25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3924" y="1600200"/>
            <a:ext cx="4029075" cy="4419600"/>
          </a:xfrm>
        </p:spPr>
        <p:txBody>
          <a:bodyPr/>
          <a:lstStyle>
            <a:lvl1pPr>
              <a:spcAft>
                <a:spcPts val="1200"/>
              </a:spcAft>
              <a:defRPr sz="25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21"/>
          <p:cNvSpPr>
            <a:spLocks noGrp="1"/>
          </p:cNvSpPr>
          <p:nvPr>
            <p:ph type="title"/>
          </p:nvPr>
        </p:nvSpPr>
        <p:spPr>
          <a:xfrm>
            <a:off x="488296" y="123825"/>
            <a:ext cx="8655703" cy="1095375"/>
          </a:xfrm>
          <a:prstGeom prst="rect">
            <a:avLst/>
          </a:prstGeom>
        </p:spPr>
        <p:txBody>
          <a:bodyPr vert="horz" anchor="ctr">
            <a:noAutofit/>
          </a:bodyPr>
          <a:lstStyle>
            <a:lvl1pPr>
              <a:lnSpc>
                <a:spcPts val="4200"/>
              </a:lnSpc>
              <a:defRPr/>
            </a:lvl1pPr>
          </a:lstStyle>
          <a:p>
            <a:r>
              <a:rPr kumimoji="0" lang="en-US" dirty="0"/>
              <a:t>Click to edit Master title style</a:t>
            </a:r>
          </a:p>
        </p:txBody>
      </p:sp>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6872" y="133350"/>
            <a:ext cx="8627128" cy="1085850"/>
          </a:xfrm>
        </p:spPr>
        <p:txBody>
          <a:bodyPr/>
          <a:lstStyle/>
          <a:p>
            <a:r>
              <a:rPr kumimoji="0" lang="en-US" dirty="0"/>
              <a:t>Click to edit Master title style</a:t>
            </a:r>
          </a:p>
        </p:txBody>
      </p:sp>
      <p:sp>
        <p:nvSpPr>
          <p:cNvPr id="9" name="Content Placeholder 8"/>
          <p:cNvSpPr>
            <a:spLocks noGrp="1"/>
          </p:cNvSpPr>
          <p:nvPr>
            <p:ph sz="quarter" idx="1"/>
          </p:nvPr>
        </p:nvSpPr>
        <p:spPr>
          <a:xfrm>
            <a:off x="552450" y="1589567"/>
            <a:ext cx="3886200" cy="4572000"/>
          </a:xfrm>
        </p:spPr>
        <p:txBody>
          <a:bodyPr/>
          <a:lstStyle>
            <a:lvl1pPr>
              <a:lnSpc>
                <a:spcPts val="3200"/>
              </a:lnSpc>
              <a:spcBef>
                <a:spcPts val="1200"/>
              </a:spcBef>
              <a:spcAft>
                <a:spcPts val="600"/>
              </a:spcAft>
              <a:defRPr sz="2600"/>
            </a:lvl1pPr>
            <a:lvl2pPr>
              <a:spcBef>
                <a:spcPts val="0"/>
              </a:spcBef>
              <a:spcAft>
                <a:spcPts val="600"/>
              </a:spcAft>
              <a:buFont typeface="Bookman Old Style" pitchFamily="18" charset="0"/>
              <a:buChar char="─"/>
              <a:defRPr sz="2200"/>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787751" y="1589567"/>
            <a:ext cx="3886200" cy="4572000"/>
          </a:xfrm>
        </p:spPr>
        <p:txBody>
          <a:bodyPr/>
          <a:lstStyle>
            <a:lvl1pPr>
              <a:defRPr sz="2600"/>
            </a:lvl1pPr>
            <a:lvl2pPr>
              <a:buFont typeface="Bookman Old Style" pitchFamily="18" charset="0"/>
              <a:buChar char="─"/>
              <a:defRPr sz="2200"/>
            </a:lvl2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46147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5747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35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7EA3EA-6C1A-2B4F-8F59-0FC584D57A25}"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12/14/2016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4B544E-C6A1-F746-98AD-34206D577B4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84350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7EA3EA-6C1A-2B4F-8F59-0FC584D57A25}"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12/14/2016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4B544E-C6A1-F746-98AD-34206D577B4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419240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600200"/>
            <a:ext cx="4040188" cy="609600"/>
          </a:xfrm>
        </p:spPr>
        <p:txBody>
          <a:bodyPr anchor="b">
            <a:noAutofit/>
          </a:bodyPr>
          <a:lstStyle>
            <a:lvl1pPr marL="0" indent="0" algn="ctr">
              <a:buNone/>
              <a:defRPr sz="2400" b="0"/>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2" y="1600200"/>
            <a:ext cx="4041775" cy="609600"/>
          </a:xfrm>
        </p:spPr>
        <p:txBody>
          <a:bodyPr anchor="b">
            <a:noAutofit/>
          </a:bodyPr>
          <a:lstStyle>
            <a:lvl1pPr marL="0" indent="0" algn="ctr">
              <a:buNone/>
              <a:defRPr sz="2400" b="0"/>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7EA3EA-6C1A-2B4F-8F59-0FC584D57A25}"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12/14/2016</a:t>
            </a:fld>
            <a:endParaRPr kumimoji="0" lang="en-US" sz="1800" b="0" i="0" u="none" strike="noStrike" kern="0" cap="none" spc="0" normalizeH="0" baseline="0" noProof="0">
              <a:ln>
                <a:noFill/>
              </a:ln>
              <a:solidFill>
                <a:sysClr val="windowText" lastClr="000000"/>
              </a:solidFill>
              <a:effectLst/>
              <a:uLnTx/>
              <a:uFillTx/>
            </a:endParaRPr>
          </a:p>
        </p:txBody>
      </p:sp>
      <p:sp>
        <p:nvSpPr>
          <p:cNvPr id="8" name="Footer Placeholder 7"/>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 name="Slide Number Placeholder 8"/>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4B544E-C6A1-F746-98AD-34206D577B4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
        <p:nvSpPr>
          <p:cNvPr id="11" name="Content Placeholder 10"/>
          <p:cNvSpPr>
            <a:spLocks noGrp="1"/>
          </p:cNvSpPr>
          <p:nvPr>
            <p:ph sz="quarter" idx="13"/>
          </p:nvPr>
        </p:nvSpPr>
        <p:spPr>
          <a:xfrm>
            <a:off x="457201"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50"/>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90819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7EA3EA-6C1A-2B4F-8F59-0FC584D57A25}"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12/14/2016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4B544E-C6A1-F746-98AD-34206D577B4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58738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7EA3EA-6C1A-2B4F-8F59-0FC584D57A25}"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12/14/2016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4B544E-C6A1-F746-98AD-34206D577B4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89712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7EA3EA-6C1A-2B4F-8F59-0FC584D57A25}"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12/14/2016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4B544E-C6A1-F746-98AD-34206D577B4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6452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2975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7EA3EA-6C1A-2B4F-8F59-0FC584D57A25}"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12/14/2016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4B544E-C6A1-F746-98AD-34206D577B4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606752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7EA3EA-6C1A-2B4F-8F59-0FC584D57A25}"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12/14/2016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4B544E-C6A1-F746-98AD-34206D577B4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880650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7EA3EA-6C1A-2B4F-8F59-0FC584D57A25}"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12/14/2016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4B544E-C6A1-F746-98AD-34206D577B4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708510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37EA3EA-6C1A-2B4F-8F59-0FC584D57A25}"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12/14/2016</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54B544E-C6A1-F746-98AD-34206D577B4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0825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51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360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57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DE6AD33-158D-B441-93C3-15396DAF392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3889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3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3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3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40.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1.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42.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43.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44.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46.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47.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48.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49.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50.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51.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52.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4.jpeg"/><Relationship Id="rId5" Type="http://schemas.openxmlformats.org/officeDocument/2006/relationships/theme" Target="../theme/theme3.xml"/><Relationship Id="rId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
            <a:ext cx="8229600" cy="8828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DE6AD33-158D-B441-93C3-15396DAF392C}"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userDrawn="1"/>
        </p:nvCxnSpPr>
        <p:spPr>
          <a:xfrm>
            <a:off x="0" y="997224"/>
            <a:ext cx="9144000" cy="0"/>
          </a:xfrm>
          <a:prstGeom prst="line">
            <a:avLst/>
          </a:prstGeom>
          <a:ln w="31750">
            <a:solidFill>
              <a:srgbClr val="99323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952508"/>
            <a:ext cx="9144000" cy="0"/>
          </a:xfrm>
          <a:prstGeom prst="line">
            <a:avLst/>
          </a:prstGeom>
          <a:ln w="44450">
            <a:solidFill>
              <a:srgbClr val="76B5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3099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3600" b="1" kern="1200">
          <a:solidFill>
            <a:schemeClr val="tx1">
              <a:lumMod val="75000"/>
              <a:lumOff val="25000"/>
            </a:schemeClr>
          </a:solidFill>
          <a:latin typeface="Verdana" pitchFamily="34" charset="0"/>
          <a:ea typeface="Verdana" pitchFamily="34" charset="0"/>
          <a:cs typeface="Verdana" pitchFamily="34" charset="0"/>
        </a:defRPr>
      </a:lvl1pPr>
    </p:titleStyle>
    <p:bodyStyle>
      <a:lvl1pPr marL="342900" indent="-342900" algn="l" defTabSz="457200" rtl="0" eaLnBrk="1" latinLnBrk="0" hangingPunct="1">
        <a:spcBef>
          <a:spcPct val="20000"/>
        </a:spcBef>
        <a:buClr>
          <a:srgbClr val="993235"/>
        </a:buClr>
        <a:buFont typeface="Wingdings"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70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71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71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18" tIns="45709" rIns="91418" bIns="45709"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18" tIns="45709" rIns="91418"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9" y="6356350"/>
            <a:ext cx="2085975" cy="365125"/>
          </a:xfrm>
          <a:prstGeom prst="rect">
            <a:avLst/>
          </a:prstGeom>
        </p:spPr>
        <p:txBody>
          <a:bodyPr vert="horz" lIns="91418" tIns="45709" rIns="45709" bIns="45709" rtlCol="0" anchor="ctr"/>
          <a:lstStyle>
            <a:lvl1pPr algn="r">
              <a:defRPr sz="1200">
                <a:solidFill>
                  <a:schemeClr val="tx1">
                    <a:lumMod val="65000"/>
                    <a:lumOff val="35000"/>
                  </a:schemeClr>
                </a:solidFill>
                <a:latin typeface="Century Gothic" pitchFamily="34" charset="0"/>
              </a:defRPr>
            </a:lvl1pPr>
          </a:lstStyle>
          <a:p>
            <a:fld id="{D37EA3EA-6C1A-2B4F-8F59-0FC584D57A25}" type="datetimeFigureOut">
              <a:rPr lang="en-US" smtClean="0"/>
              <a:pPr/>
              <a:t>12/14/2016</a:t>
            </a:fld>
            <a:endParaRPr lang="en-US"/>
          </a:p>
        </p:txBody>
      </p:sp>
      <p:sp>
        <p:nvSpPr>
          <p:cNvPr id="5" name="Footer Placeholder 4"/>
          <p:cNvSpPr>
            <a:spLocks noGrp="1"/>
          </p:cNvSpPr>
          <p:nvPr>
            <p:ph type="ftr" sz="quarter" idx="3"/>
          </p:nvPr>
        </p:nvSpPr>
        <p:spPr>
          <a:xfrm>
            <a:off x="659167" y="6356350"/>
            <a:ext cx="2847975" cy="365125"/>
          </a:xfrm>
          <a:prstGeom prst="rect">
            <a:avLst/>
          </a:prstGeom>
        </p:spPr>
        <p:txBody>
          <a:bodyPr vert="horz" lIns="45709" tIns="45709" rIns="91418" bIns="45709"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80" y="6356350"/>
            <a:ext cx="561975" cy="365125"/>
          </a:xfrm>
          <a:prstGeom prst="rect">
            <a:avLst/>
          </a:prstGeom>
        </p:spPr>
        <p:txBody>
          <a:bodyPr vert="horz" lIns="27425" tIns="45709" rIns="45709" bIns="45709" rtlCol="0" anchor="ctr"/>
          <a:lstStyle>
            <a:lvl1pPr algn="l">
              <a:defRPr sz="1200">
                <a:solidFill>
                  <a:schemeClr val="tx1">
                    <a:lumMod val="65000"/>
                    <a:lumOff val="35000"/>
                  </a:schemeClr>
                </a:solidFill>
                <a:latin typeface="Century Gothic" pitchFamily="34" charset="0"/>
              </a:defRPr>
            </a:lvl1pPr>
          </a:lstStyle>
          <a:p>
            <a:fld id="{154B544E-C6A1-F746-98AD-34206D577B45}" type="slidenum">
              <a:rPr lang="en-US" smtClean="0"/>
              <a:pPr/>
              <a:t>‹#›</a:t>
            </a:fld>
            <a:endParaRPr lang="en-US"/>
          </a:p>
        </p:txBody>
      </p:sp>
      <p:sp>
        <p:nvSpPr>
          <p:cNvPr id="7" name="Oval 6"/>
          <p:cNvSpPr/>
          <p:nvPr/>
        </p:nvSpPr>
        <p:spPr>
          <a:xfrm>
            <a:off x="8457760"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marL="0" algn="ctr" defTabSz="914186"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Tree>
    <p:extLst>
      <p:ext uri="{BB962C8B-B14F-4D97-AF65-F5344CB8AC3E}">
        <p14:creationId xmlns:p14="http://schemas.microsoft.com/office/powerpoint/2010/main" val="241142980"/>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914186" rtl="0" eaLnBrk="1" latinLnBrk="0" hangingPunct="1">
        <a:lnSpc>
          <a:spcPts val="5798"/>
        </a:lnSpc>
        <a:spcBef>
          <a:spcPct val="0"/>
        </a:spcBef>
        <a:buNone/>
        <a:defRPr sz="5400" kern="1200">
          <a:solidFill>
            <a:srgbClr val="4A7EBB"/>
          </a:solidFill>
          <a:effectLst>
            <a:outerShdw blurRad="63500" dist="38100" dir="5400000" algn="t" rotWithShape="0">
              <a:prstClr val="black">
                <a:alpha val="25000"/>
              </a:prstClr>
            </a:outerShdw>
          </a:effectLst>
          <a:latin typeface="+mn-lt"/>
          <a:ea typeface="+mj-ea"/>
          <a:cs typeface="+mj-cs"/>
        </a:defRPr>
      </a:lvl1pPr>
    </p:titleStyle>
    <p:bodyStyle>
      <a:lvl1pPr marL="342820" indent="-342820" algn="l" defTabSz="914186" rtl="0" eaLnBrk="1" latinLnBrk="0" hangingPunct="1">
        <a:spcBef>
          <a:spcPts val="624"/>
        </a:spcBef>
        <a:spcAft>
          <a:spcPts val="600"/>
        </a:spcAft>
        <a:buClr>
          <a:srgbClr val="F79646"/>
        </a:buClr>
        <a:buFont typeface="Arial"/>
        <a:buChar char="•"/>
        <a:defRPr sz="2400" kern="1200">
          <a:solidFill>
            <a:schemeClr val="tx1">
              <a:lumMod val="50000"/>
              <a:lumOff val="50000"/>
            </a:schemeClr>
          </a:solidFill>
          <a:latin typeface="+mj-lt"/>
          <a:ea typeface="+mn-ea"/>
          <a:cs typeface="+mn-cs"/>
        </a:defRPr>
      </a:lvl1pPr>
      <a:lvl2pPr marL="742776" indent="-285684" algn="l" defTabSz="914186" rtl="0" eaLnBrk="1" latinLnBrk="0" hangingPunct="1">
        <a:spcBef>
          <a:spcPct val="20000"/>
        </a:spcBef>
        <a:buClr>
          <a:srgbClr val="77933C"/>
        </a:buClr>
        <a:buFont typeface="Arial"/>
        <a:buChar char="•"/>
        <a:defRPr sz="1600" kern="1200">
          <a:solidFill>
            <a:schemeClr val="tx1">
              <a:lumMod val="50000"/>
              <a:lumOff val="50000"/>
            </a:schemeClr>
          </a:solidFill>
          <a:latin typeface="+mj-lt"/>
          <a:ea typeface="+mn-ea"/>
          <a:cs typeface="+mn-cs"/>
        </a:defRPr>
      </a:lvl2pPr>
      <a:lvl3pPr marL="1142733"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99825"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6919"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012"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106"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198"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292"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18" tIns="45709" rIns="91418" bIns="45709"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18" tIns="45709" rIns="91418"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9" y="6356350"/>
            <a:ext cx="2085975" cy="365125"/>
          </a:xfrm>
          <a:prstGeom prst="rect">
            <a:avLst/>
          </a:prstGeom>
        </p:spPr>
        <p:txBody>
          <a:bodyPr vert="horz" lIns="91418" tIns="45709" rIns="45709" bIns="45709" rtlCol="0" anchor="ctr"/>
          <a:lstStyle>
            <a:lvl1pPr algn="r">
              <a:defRPr sz="1200">
                <a:solidFill>
                  <a:schemeClr val="tx1">
                    <a:lumMod val="65000"/>
                    <a:lumOff val="35000"/>
                  </a:schemeClr>
                </a:solidFill>
                <a:latin typeface="Century Gothic" pitchFamily="34" charset="0"/>
              </a:defRPr>
            </a:lvl1pPr>
          </a:lstStyle>
          <a:p>
            <a:fld id="{D37EA3EA-6C1A-2B4F-8F59-0FC584D57A25}" type="datetimeFigureOut">
              <a:rPr lang="en-US" smtClean="0"/>
              <a:pPr/>
              <a:t>12/14/2016</a:t>
            </a:fld>
            <a:endParaRPr lang="en-US"/>
          </a:p>
        </p:txBody>
      </p:sp>
      <p:sp>
        <p:nvSpPr>
          <p:cNvPr id="5" name="Footer Placeholder 4"/>
          <p:cNvSpPr>
            <a:spLocks noGrp="1"/>
          </p:cNvSpPr>
          <p:nvPr>
            <p:ph type="ftr" sz="quarter" idx="3"/>
          </p:nvPr>
        </p:nvSpPr>
        <p:spPr>
          <a:xfrm>
            <a:off x="659167" y="6356350"/>
            <a:ext cx="2847975" cy="365125"/>
          </a:xfrm>
          <a:prstGeom prst="rect">
            <a:avLst/>
          </a:prstGeom>
        </p:spPr>
        <p:txBody>
          <a:bodyPr vert="horz" lIns="45709" tIns="45709" rIns="91418" bIns="45709"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80" y="6356350"/>
            <a:ext cx="561975" cy="365125"/>
          </a:xfrm>
          <a:prstGeom prst="rect">
            <a:avLst/>
          </a:prstGeom>
        </p:spPr>
        <p:txBody>
          <a:bodyPr vert="horz" lIns="27425" tIns="45709" rIns="45709" bIns="45709" rtlCol="0" anchor="ctr"/>
          <a:lstStyle>
            <a:lvl1pPr algn="l">
              <a:defRPr sz="1200">
                <a:solidFill>
                  <a:schemeClr val="tx1">
                    <a:lumMod val="65000"/>
                    <a:lumOff val="35000"/>
                  </a:schemeClr>
                </a:solidFill>
                <a:latin typeface="Century Gothic" pitchFamily="34" charset="0"/>
              </a:defRPr>
            </a:lvl1pPr>
          </a:lstStyle>
          <a:p>
            <a:fld id="{154B544E-C6A1-F746-98AD-34206D577B45}" type="slidenum">
              <a:rPr lang="en-US" smtClean="0"/>
              <a:pPr/>
              <a:t>‹#›</a:t>
            </a:fld>
            <a:endParaRPr lang="en-US"/>
          </a:p>
        </p:txBody>
      </p:sp>
      <p:sp>
        <p:nvSpPr>
          <p:cNvPr id="7" name="Oval 6"/>
          <p:cNvSpPr/>
          <p:nvPr/>
        </p:nvSpPr>
        <p:spPr>
          <a:xfrm>
            <a:off x="8457760"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marL="0" algn="ctr" defTabSz="914186"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Tree>
    <p:extLst>
      <p:ext uri="{BB962C8B-B14F-4D97-AF65-F5344CB8AC3E}">
        <p14:creationId xmlns:p14="http://schemas.microsoft.com/office/powerpoint/2010/main" val="3832882076"/>
      </p:ext>
    </p:extLst>
  </p:cSld>
  <p:clrMap bg1="lt1" tx1="dk1" bg2="lt2" tx2="dk2" accent1="accent1" accent2="accent2" accent3="accent3" accent4="accent4" accent5="accent5" accent6="accent6" hlink="hlink" folHlink="folHlink"/>
  <p:sldLayoutIdLst>
    <p:sldLayoutId id="2147483725" r:id="rId1"/>
  </p:sldLayoutIdLst>
  <p:txStyles>
    <p:titleStyle>
      <a:lvl1pPr algn="ctr" defTabSz="914186" rtl="0" eaLnBrk="1" latinLnBrk="0" hangingPunct="1">
        <a:lnSpc>
          <a:spcPts val="5798"/>
        </a:lnSpc>
        <a:spcBef>
          <a:spcPct val="0"/>
        </a:spcBef>
        <a:buNone/>
        <a:defRPr sz="5400" kern="1200">
          <a:solidFill>
            <a:srgbClr val="4A7EBB"/>
          </a:solidFill>
          <a:effectLst>
            <a:outerShdw blurRad="63500" dist="38100" dir="5400000" algn="t" rotWithShape="0">
              <a:prstClr val="black">
                <a:alpha val="25000"/>
              </a:prstClr>
            </a:outerShdw>
          </a:effectLst>
          <a:latin typeface="+mn-lt"/>
          <a:ea typeface="+mj-ea"/>
          <a:cs typeface="+mj-cs"/>
        </a:defRPr>
      </a:lvl1pPr>
    </p:titleStyle>
    <p:bodyStyle>
      <a:lvl1pPr marL="342820" indent="-342820" algn="l" defTabSz="914186" rtl="0" eaLnBrk="1" latinLnBrk="0" hangingPunct="1">
        <a:spcBef>
          <a:spcPts val="624"/>
        </a:spcBef>
        <a:spcAft>
          <a:spcPts val="600"/>
        </a:spcAft>
        <a:buClr>
          <a:srgbClr val="F79646"/>
        </a:buClr>
        <a:buFont typeface="Arial"/>
        <a:buChar char="•"/>
        <a:defRPr sz="2400" kern="1200">
          <a:solidFill>
            <a:schemeClr val="tx1">
              <a:lumMod val="50000"/>
              <a:lumOff val="50000"/>
            </a:schemeClr>
          </a:solidFill>
          <a:latin typeface="+mj-lt"/>
          <a:ea typeface="+mn-ea"/>
          <a:cs typeface="+mn-cs"/>
        </a:defRPr>
      </a:lvl1pPr>
      <a:lvl2pPr marL="742776" indent="-285684" algn="l" defTabSz="914186" rtl="0" eaLnBrk="1" latinLnBrk="0" hangingPunct="1">
        <a:spcBef>
          <a:spcPct val="20000"/>
        </a:spcBef>
        <a:buClr>
          <a:srgbClr val="77933C"/>
        </a:buClr>
        <a:buFont typeface="Arial"/>
        <a:buChar char="•"/>
        <a:defRPr sz="1600" kern="1200">
          <a:solidFill>
            <a:schemeClr val="tx1">
              <a:lumMod val="50000"/>
              <a:lumOff val="50000"/>
            </a:schemeClr>
          </a:solidFill>
          <a:latin typeface="+mj-lt"/>
          <a:ea typeface="+mn-ea"/>
          <a:cs typeface="+mn-cs"/>
        </a:defRPr>
      </a:lvl2pPr>
      <a:lvl3pPr marL="1142733"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99825"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6919"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012"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106"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198"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292"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
            <a:ext cx="8229600" cy="8828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40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40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DE6AD33-158D-B441-93C3-15396DAF392C}"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userDrawn="1"/>
        </p:nvCxnSpPr>
        <p:spPr>
          <a:xfrm>
            <a:off x="0" y="997224"/>
            <a:ext cx="9144000" cy="0"/>
          </a:xfrm>
          <a:prstGeom prst="line">
            <a:avLst/>
          </a:prstGeom>
          <a:ln w="31750">
            <a:solidFill>
              <a:srgbClr val="993235"/>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952508"/>
            <a:ext cx="9144000" cy="0"/>
          </a:xfrm>
          <a:prstGeom prst="line">
            <a:avLst/>
          </a:prstGeom>
          <a:ln w="44450">
            <a:solidFill>
              <a:srgbClr val="76B5BE"/>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441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ctr" defTabSz="457200" rtl="0" eaLnBrk="1" latinLnBrk="0" hangingPunct="1">
        <a:spcBef>
          <a:spcPct val="0"/>
        </a:spcBef>
        <a:buNone/>
        <a:defRPr sz="3600" b="1" kern="1200">
          <a:solidFill>
            <a:schemeClr val="tx1">
              <a:lumMod val="75000"/>
              <a:lumOff val="25000"/>
            </a:schemeClr>
          </a:solidFill>
          <a:latin typeface="Verdana" pitchFamily="34" charset="0"/>
          <a:ea typeface="Verdana" pitchFamily="34" charset="0"/>
          <a:cs typeface="Verdana" pitchFamily="34" charset="0"/>
        </a:defRPr>
      </a:lvl1pPr>
    </p:titleStyle>
    <p:bodyStyle>
      <a:lvl1pPr marL="342900" indent="-342900" algn="l" defTabSz="457200" rtl="0" eaLnBrk="1" latinLnBrk="0" hangingPunct="1">
        <a:spcBef>
          <a:spcPct val="20000"/>
        </a:spcBef>
        <a:buClr>
          <a:srgbClr val="993235"/>
        </a:buClr>
        <a:buFont typeface="Wingdings"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18" tIns="45709" rIns="91418" bIns="45709"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18" tIns="45709" rIns="91418"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9" y="6356350"/>
            <a:ext cx="2085975" cy="365125"/>
          </a:xfrm>
          <a:prstGeom prst="rect">
            <a:avLst/>
          </a:prstGeom>
        </p:spPr>
        <p:txBody>
          <a:bodyPr vert="horz" lIns="91418" tIns="45709" rIns="45709" bIns="45709" rtlCol="0" anchor="ctr"/>
          <a:lstStyle>
            <a:lvl1pPr algn="r">
              <a:defRPr sz="1200">
                <a:solidFill>
                  <a:schemeClr val="tx1">
                    <a:lumMod val="65000"/>
                    <a:lumOff val="35000"/>
                  </a:schemeClr>
                </a:solidFill>
                <a:latin typeface="Century Gothic" pitchFamily="34" charset="0"/>
              </a:defRPr>
            </a:lvl1pPr>
          </a:lstStyle>
          <a:p>
            <a:fld id="{D37EA3EA-6C1A-2B4F-8F59-0FC584D57A25}" type="datetimeFigureOut">
              <a:rPr lang="en-US" smtClean="0"/>
              <a:pPr/>
              <a:t>12/14/2016</a:t>
            </a:fld>
            <a:endParaRPr lang="en-US"/>
          </a:p>
        </p:txBody>
      </p:sp>
      <p:sp>
        <p:nvSpPr>
          <p:cNvPr id="5" name="Footer Placeholder 4"/>
          <p:cNvSpPr>
            <a:spLocks noGrp="1"/>
          </p:cNvSpPr>
          <p:nvPr>
            <p:ph type="ftr" sz="quarter" idx="3"/>
          </p:nvPr>
        </p:nvSpPr>
        <p:spPr>
          <a:xfrm>
            <a:off x="659167" y="6356350"/>
            <a:ext cx="2847975" cy="365125"/>
          </a:xfrm>
          <a:prstGeom prst="rect">
            <a:avLst/>
          </a:prstGeom>
        </p:spPr>
        <p:txBody>
          <a:bodyPr vert="horz" lIns="45709" tIns="45709" rIns="91418" bIns="45709"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80" y="6356350"/>
            <a:ext cx="561975" cy="365125"/>
          </a:xfrm>
          <a:prstGeom prst="rect">
            <a:avLst/>
          </a:prstGeom>
        </p:spPr>
        <p:txBody>
          <a:bodyPr vert="horz" lIns="27425" tIns="45709" rIns="45709" bIns="45709" rtlCol="0" anchor="ctr"/>
          <a:lstStyle>
            <a:lvl1pPr algn="l">
              <a:defRPr sz="1200">
                <a:solidFill>
                  <a:schemeClr val="tx1">
                    <a:lumMod val="65000"/>
                    <a:lumOff val="35000"/>
                  </a:schemeClr>
                </a:solidFill>
                <a:latin typeface="Century Gothic" pitchFamily="34" charset="0"/>
              </a:defRPr>
            </a:lvl1pPr>
          </a:lstStyle>
          <a:p>
            <a:fld id="{154B544E-C6A1-F746-98AD-34206D577B45}" type="slidenum">
              <a:rPr lang="en-US" smtClean="0"/>
              <a:pPr/>
              <a:t>‹#›</a:t>
            </a:fld>
            <a:endParaRPr lang="en-US"/>
          </a:p>
        </p:txBody>
      </p:sp>
      <p:sp>
        <p:nvSpPr>
          <p:cNvPr id="7" name="Oval 6"/>
          <p:cNvSpPr/>
          <p:nvPr/>
        </p:nvSpPr>
        <p:spPr>
          <a:xfrm>
            <a:off x="8457760"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marL="0" algn="ctr" defTabSz="914186"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Tree>
    <p:extLst>
      <p:ext uri="{BB962C8B-B14F-4D97-AF65-F5344CB8AC3E}">
        <p14:creationId xmlns:p14="http://schemas.microsoft.com/office/powerpoint/2010/main" val="3385079621"/>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914186" rtl="0" eaLnBrk="1" latinLnBrk="0" hangingPunct="1">
        <a:lnSpc>
          <a:spcPts val="5798"/>
        </a:lnSpc>
        <a:spcBef>
          <a:spcPct val="0"/>
        </a:spcBef>
        <a:buNone/>
        <a:defRPr sz="5400" kern="1200">
          <a:solidFill>
            <a:srgbClr val="4A7EBB"/>
          </a:solidFill>
          <a:effectLst>
            <a:outerShdw blurRad="63500" dist="38100" dir="5400000" algn="t" rotWithShape="0">
              <a:prstClr val="black">
                <a:alpha val="25000"/>
              </a:prstClr>
            </a:outerShdw>
          </a:effectLst>
          <a:latin typeface="+mn-lt"/>
          <a:ea typeface="+mj-ea"/>
          <a:cs typeface="+mj-cs"/>
        </a:defRPr>
      </a:lvl1pPr>
    </p:titleStyle>
    <p:bodyStyle>
      <a:lvl1pPr marL="342820" indent="-342820" algn="l" defTabSz="914186" rtl="0" eaLnBrk="1" latinLnBrk="0" hangingPunct="1">
        <a:spcBef>
          <a:spcPts val="624"/>
        </a:spcBef>
        <a:spcAft>
          <a:spcPts val="600"/>
        </a:spcAft>
        <a:buClr>
          <a:srgbClr val="F79646"/>
        </a:buClr>
        <a:buFont typeface="Arial"/>
        <a:buChar char="•"/>
        <a:defRPr sz="2400" kern="1200">
          <a:solidFill>
            <a:schemeClr val="tx1">
              <a:lumMod val="50000"/>
              <a:lumOff val="50000"/>
            </a:schemeClr>
          </a:solidFill>
          <a:latin typeface="+mj-lt"/>
          <a:ea typeface="+mn-ea"/>
          <a:cs typeface="+mn-cs"/>
        </a:defRPr>
      </a:lvl1pPr>
      <a:lvl2pPr marL="742776" indent="-285684" algn="l" defTabSz="914186" rtl="0" eaLnBrk="1" latinLnBrk="0" hangingPunct="1">
        <a:spcBef>
          <a:spcPct val="20000"/>
        </a:spcBef>
        <a:buClr>
          <a:srgbClr val="77933C"/>
        </a:buClr>
        <a:buFont typeface="Arial"/>
        <a:buChar char="•"/>
        <a:defRPr sz="1600" kern="1200">
          <a:solidFill>
            <a:schemeClr val="tx1">
              <a:lumMod val="50000"/>
              <a:lumOff val="50000"/>
            </a:schemeClr>
          </a:solidFill>
          <a:latin typeface="+mj-lt"/>
          <a:ea typeface="+mn-ea"/>
          <a:cs typeface="+mn-cs"/>
        </a:defRPr>
      </a:lvl2pPr>
      <a:lvl3pPr marL="1142733"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99825"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6919"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012"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106"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198"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292"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18" tIns="45709" rIns="91418" bIns="45709"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18" tIns="45709" rIns="91418"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9" y="6356350"/>
            <a:ext cx="2085975" cy="365125"/>
          </a:xfrm>
          <a:prstGeom prst="rect">
            <a:avLst/>
          </a:prstGeom>
        </p:spPr>
        <p:txBody>
          <a:bodyPr vert="horz" lIns="91418" tIns="45709" rIns="45709" bIns="45709" rtlCol="0" anchor="ctr"/>
          <a:lstStyle>
            <a:lvl1pPr algn="r">
              <a:defRPr sz="1200">
                <a:solidFill>
                  <a:schemeClr val="tx1">
                    <a:lumMod val="65000"/>
                    <a:lumOff val="35000"/>
                  </a:schemeClr>
                </a:solidFill>
                <a:latin typeface="Century Gothic" pitchFamily="34" charset="0"/>
              </a:defRPr>
            </a:lvl1pPr>
          </a:lstStyle>
          <a:p>
            <a:fld id="{D37EA3EA-6C1A-2B4F-8F59-0FC584D57A25}" type="datetimeFigureOut">
              <a:rPr lang="en-US" smtClean="0"/>
              <a:pPr/>
              <a:t>12/14/2016</a:t>
            </a:fld>
            <a:endParaRPr lang="en-US"/>
          </a:p>
        </p:txBody>
      </p:sp>
      <p:sp>
        <p:nvSpPr>
          <p:cNvPr id="5" name="Footer Placeholder 4"/>
          <p:cNvSpPr>
            <a:spLocks noGrp="1"/>
          </p:cNvSpPr>
          <p:nvPr>
            <p:ph type="ftr" sz="quarter" idx="3"/>
          </p:nvPr>
        </p:nvSpPr>
        <p:spPr>
          <a:xfrm>
            <a:off x="659167" y="6356350"/>
            <a:ext cx="2847975" cy="365125"/>
          </a:xfrm>
          <a:prstGeom prst="rect">
            <a:avLst/>
          </a:prstGeom>
        </p:spPr>
        <p:txBody>
          <a:bodyPr vert="horz" lIns="45709" tIns="45709" rIns="91418" bIns="45709"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80" y="6356350"/>
            <a:ext cx="561975" cy="365125"/>
          </a:xfrm>
          <a:prstGeom prst="rect">
            <a:avLst/>
          </a:prstGeom>
        </p:spPr>
        <p:txBody>
          <a:bodyPr vert="horz" lIns="27425" tIns="45709" rIns="45709" bIns="45709" rtlCol="0" anchor="ctr"/>
          <a:lstStyle>
            <a:lvl1pPr algn="l">
              <a:defRPr sz="1200">
                <a:solidFill>
                  <a:schemeClr val="tx1">
                    <a:lumMod val="65000"/>
                    <a:lumOff val="35000"/>
                  </a:schemeClr>
                </a:solidFill>
                <a:latin typeface="Century Gothic" pitchFamily="34" charset="0"/>
              </a:defRPr>
            </a:lvl1pPr>
          </a:lstStyle>
          <a:p>
            <a:fld id="{154B544E-C6A1-F746-98AD-34206D577B45}" type="slidenum">
              <a:rPr lang="en-US" smtClean="0"/>
              <a:pPr/>
              <a:t>‹#›</a:t>
            </a:fld>
            <a:endParaRPr lang="en-US"/>
          </a:p>
        </p:txBody>
      </p:sp>
      <p:sp>
        <p:nvSpPr>
          <p:cNvPr id="7" name="Oval 6"/>
          <p:cNvSpPr/>
          <p:nvPr/>
        </p:nvSpPr>
        <p:spPr>
          <a:xfrm>
            <a:off x="8457760"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marL="0" algn="ctr" defTabSz="914186"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Tree>
    <p:extLst>
      <p:ext uri="{BB962C8B-B14F-4D97-AF65-F5344CB8AC3E}">
        <p14:creationId xmlns:p14="http://schemas.microsoft.com/office/powerpoint/2010/main" val="125513619"/>
      </p:ext>
    </p:extLst>
  </p:cSld>
  <p:clrMap bg1="lt1" tx1="dk1" bg2="lt2" tx2="dk2" accent1="accent1" accent2="accent2" accent3="accent3" accent4="accent4" accent5="accent5" accent6="accent6" hlink="hlink" folHlink="folHlink"/>
  <p:sldLayoutIdLst>
    <p:sldLayoutId id="2147483729" r:id="rId1"/>
  </p:sldLayoutIdLst>
  <p:txStyles>
    <p:titleStyle>
      <a:lvl1pPr algn="ctr" defTabSz="914186" rtl="0" eaLnBrk="1" latinLnBrk="0" hangingPunct="1">
        <a:lnSpc>
          <a:spcPts val="5798"/>
        </a:lnSpc>
        <a:spcBef>
          <a:spcPct val="0"/>
        </a:spcBef>
        <a:buNone/>
        <a:defRPr sz="5400" kern="1200">
          <a:solidFill>
            <a:srgbClr val="4A7EBB"/>
          </a:solidFill>
          <a:effectLst>
            <a:outerShdw blurRad="63500" dist="38100" dir="5400000" algn="t" rotWithShape="0">
              <a:prstClr val="black">
                <a:alpha val="25000"/>
              </a:prstClr>
            </a:outerShdw>
          </a:effectLst>
          <a:latin typeface="+mn-lt"/>
          <a:ea typeface="+mj-ea"/>
          <a:cs typeface="+mj-cs"/>
        </a:defRPr>
      </a:lvl1pPr>
    </p:titleStyle>
    <p:bodyStyle>
      <a:lvl1pPr marL="342820" indent="-342820" algn="l" defTabSz="914186" rtl="0" eaLnBrk="1" latinLnBrk="0" hangingPunct="1">
        <a:spcBef>
          <a:spcPts val="624"/>
        </a:spcBef>
        <a:spcAft>
          <a:spcPts val="600"/>
        </a:spcAft>
        <a:buClr>
          <a:srgbClr val="F79646"/>
        </a:buClr>
        <a:buFont typeface="Arial"/>
        <a:buChar char="•"/>
        <a:defRPr sz="2400" kern="1200">
          <a:solidFill>
            <a:schemeClr val="tx1">
              <a:lumMod val="50000"/>
              <a:lumOff val="50000"/>
            </a:schemeClr>
          </a:solidFill>
          <a:latin typeface="+mj-lt"/>
          <a:ea typeface="+mn-ea"/>
          <a:cs typeface="+mn-cs"/>
        </a:defRPr>
      </a:lvl1pPr>
      <a:lvl2pPr marL="742776" indent="-285684" algn="l" defTabSz="914186" rtl="0" eaLnBrk="1" latinLnBrk="0" hangingPunct="1">
        <a:spcBef>
          <a:spcPct val="20000"/>
        </a:spcBef>
        <a:buClr>
          <a:srgbClr val="77933C"/>
        </a:buClr>
        <a:buFont typeface="Arial"/>
        <a:buChar char="•"/>
        <a:defRPr sz="1600" kern="1200">
          <a:solidFill>
            <a:schemeClr val="tx1">
              <a:lumMod val="50000"/>
              <a:lumOff val="50000"/>
            </a:schemeClr>
          </a:solidFill>
          <a:latin typeface="+mj-lt"/>
          <a:ea typeface="+mn-ea"/>
          <a:cs typeface="+mn-cs"/>
        </a:defRPr>
      </a:lvl2pPr>
      <a:lvl3pPr marL="1142733"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99825"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6919"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012"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106"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198"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292"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18" tIns="45709" rIns="91418" bIns="45709"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18" tIns="45709" rIns="91418"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9" y="6356350"/>
            <a:ext cx="2085975" cy="365125"/>
          </a:xfrm>
          <a:prstGeom prst="rect">
            <a:avLst/>
          </a:prstGeom>
        </p:spPr>
        <p:txBody>
          <a:bodyPr vert="horz" lIns="91418" tIns="45709" rIns="45709" bIns="45709" rtlCol="0" anchor="ctr"/>
          <a:lstStyle>
            <a:lvl1pPr algn="r">
              <a:defRPr sz="1200">
                <a:solidFill>
                  <a:schemeClr val="tx1">
                    <a:lumMod val="65000"/>
                    <a:lumOff val="35000"/>
                  </a:schemeClr>
                </a:solidFill>
                <a:latin typeface="Century Gothic" pitchFamily="34" charset="0"/>
              </a:defRPr>
            </a:lvl1pPr>
          </a:lstStyle>
          <a:p>
            <a:fld id="{D37EA3EA-6C1A-2B4F-8F59-0FC584D57A25}" type="datetimeFigureOut">
              <a:rPr lang="en-US" smtClean="0"/>
              <a:pPr/>
              <a:t>12/14/2016</a:t>
            </a:fld>
            <a:endParaRPr lang="en-US"/>
          </a:p>
        </p:txBody>
      </p:sp>
      <p:sp>
        <p:nvSpPr>
          <p:cNvPr id="5" name="Footer Placeholder 4"/>
          <p:cNvSpPr>
            <a:spLocks noGrp="1"/>
          </p:cNvSpPr>
          <p:nvPr>
            <p:ph type="ftr" sz="quarter" idx="3"/>
          </p:nvPr>
        </p:nvSpPr>
        <p:spPr>
          <a:xfrm>
            <a:off x="659167" y="6356350"/>
            <a:ext cx="2847975" cy="365125"/>
          </a:xfrm>
          <a:prstGeom prst="rect">
            <a:avLst/>
          </a:prstGeom>
        </p:spPr>
        <p:txBody>
          <a:bodyPr vert="horz" lIns="45709" tIns="45709" rIns="91418" bIns="45709"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80" y="6356350"/>
            <a:ext cx="561975" cy="365125"/>
          </a:xfrm>
          <a:prstGeom prst="rect">
            <a:avLst/>
          </a:prstGeom>
        </p:spPr>
        <p:txBody>
          <a:bodyPr vert="horz" lIns="27425" tIns="45709" rIns="45709" bIns="45709" rtlCol="0" anchor="ctr"/>
          <a:lstStyle>
            <a:lvl1pPr algn="l">
              <a:defRPr sz="1200">
                <a:solidFill>
                  <a:schemeClr val="tx1">
                    <a:lumMod val="65000"/>
                    <a:lumOff val="35000"/>
                  </a:schemeClr>
                </a:solidFill>
                <a:latin typeface="Century Gothic" pitchFamily="34" charset="0"/>
              </a:defRPr>
            </a:lvl1pPr>
          </a:lstStyle>
          <a:p>
            <a:fld id="{154B544E-C6A1-F746-98AD-34206D577B45}" type="slidenum">
              <a:rPr lang="en-US" smtClean="0"/>
              <a:pPr/>
              <a:t>‹#›</a:t>
            </a:fld>
            <a:endParaRPr lang="en-US"/>
          </a:p>
        </p:txBody>
      </p:sp>
      <p:sp>
        <p:nvSpPr>
          <p:cNvPr id="7" name="Oval 6"/>
          <p:cNvSpPr/>
          <p:nvPr/>
        </p:nvSpPr>
        <p:spPr>
          <a:xfrm>
            <a:off x="8457760"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marL="0" algn="ctr" defTabSz="914186"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Tree>
    <p:extLst>
      <p:ext uri="{BB962C8B-B14F-4D97-AF65-F5344CB8AC3E}">
        <p14:creationId xmlns:p14="http://schemas.microsoft.com/office/powerpoint/2010/main" val="197371662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186" rtl="0" eaLnBrk="1" latinLnBrk="0" hangingPunct="1">
        <a:lnSpc>
          <a:spcPts val="5798"/>
        </a:lnSpc>
        <a:spcBef>
          <a:spcPct val="0"/>
        </a:spcBef>
        <a:buNone/>
        <a:defRPr sz="5400" kern="1200">
          <a:solidFill>
            <a:srgbClr val="4A7EBB"/>
          </a:solidFill>
          <a:effectLst>
            <a:outerShdw blurRad="63500" dist="38100" dir="5400000" algn="t" rotWithShape="0">
              <a:prstClr val="black">
                <a:alpha val="25000"/>
              </a:prstClr>
            </a:outerShdw>
          </a:effectLst>
          <a:latin typeface="+mn-lt"/>
          <a:ea typeface="+mj-ea"/>
          <a:cs typeface="+mj-cs"/>
        </a:defRPr>
      </a:lvl1pPr>
    </p:titleStyle>
    <p:bodyStyle>
      <a:lvl1pPr marL="342820" indent="-342820" algn="l" defTabSz="914186" rtl="0" eaLnBrk="1" latinLnBrk="0" hangingPunct="1">
        <a:spcBef>
          <a:spcPts val="624"/>
        </a:spcBef>
        <a:spcAft>
          <a:spcPts val="600"/>
        </a:spcAft>
        <a:buClr>
          <a:srgbClr val="F79646"/>
        </a:buClr>
        <a:buFont typeface="Arial"/>
        <a:buChar char="•"/>
        <a:defRPr sz="2400" kern="1200">
          <a:solidFill>
            <a:schemeClr val="tx1">
              <a:lumMod val="50000"/>
              <a:lumOff val="50000"/>
            </a:schemeClr>
          </a:solidFill>
          <a:latin typeface="+mj-lt"/>
          <a:ea typeface="+mn-ea"/>
          <a:cs typeface="+mn-cs"/>
        </a:defRPr>
      </a:lvl1pPr>
      <a:lvl2pPr marL="742776" indent="-285684" algn="l" defTabSz="914186" rtl="0" eaLnBrk="1" latinLnBrk="0" hangingPunct="1">
        <a:spcBef>
          <a:spcPct val="20000"/>
        </a:spcBef>
        <a:buClr>
          <a:srgbClr val="77933C"/>
        </a:buClr>
        <a:buFont typeface="Arial"/>
        <a:buChar char="•"/>
        <a:defRPr sz="1600" kern="1200">
          <a:solidFill>
            <a:schemeClr val="tx1">
              <a:lumMod val="50000"/>
              <a:lumOff val="50000"/>
            </a:schemeClr>
          </a:solidFill>
          <a:latin typeface="+mj-lt"/>
          <a:ea typeface="+mn-ea"/>
          <a:cs typeface="+mn-cs"/>
        </a:defRPr>
      </a:lvl2pPr>
      <a:lvl3pPr marL="1142733"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99825"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6919"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012"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106"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198"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292"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18" tIns="45709" rIns="91418" bIns="45709"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18" tIns="45709" rIns="91418"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9" y="6356350"/>
            <a:ext cx="2085975" cy="365125"/>
          </a:xfrm>
          <a:prstGeom prst="rect">
            <a:avLst/>
          </a:prstGeom>
        </p:spPr>
        <p:txBody>
          <a:bodyPr vert="horz" lIns="91418" tIns="45709" rIns="45709" bIns="45709" rtlCol="0" anchor="ctr"/>
          <a:lstStyle>
            <a:lvl1pPr algn="r">
              <a:defRPr sz="1200">
                <a:solidFill>
                  <a:schemeClr val="tx1">
                    <a:lumMod val="65000"/>
                    <a:lumOff val="35000"/>
                  </a:schemeClr>
                </a:solidFill>
                <a:latin typeface="Century Gothic" pitchFamily="34" charset="0"/>
              </a:defRPr>
            </a:lvl1pPr>
          </a:lstStyle>
          <a:p>
            <a:fld id="{D37EA3EA-6C1A-2B4F-8F59-0FC584D57A25}" type="datetimeFigureOut">
              <a:rPr lang="en-US" smtClean="0"/>
              <a:pPr/>
              <a:t>12/14/2016</a:t>
            </a:fld>
            <a:endParaRPr lang="en-US"/>
          </a:p>
        </p:txBody>
      </p:sp>
      <p:sp>
        <p:nvSpPr>
          <p:cNvPr id="5" name="Footer Placeholder 4"/>
          <p:cNvSpPr>
            <a:spLocks noGrp="1"/>
          </p:cNvSpPr>
          <p:nvPr>
            <p:ph type="ftr" sz="quarter" idx="3"/>
          </p:nvPr>
        </p:nvSpPr>
        <p:spPr>
          <a:xfrm>
            <a:off x="659167" y="6356350"/>
            <a:ext cx="2847975" cy="365125"/>
          </a:xfrm>
          <a:prstGeom prst="rect">
            <a:avLst/>
          </a:prstGeom>
        </p:spPr>
        <p:txBody>
          <a:bodyPr vert="horz" lIns="45709" tIns="45709" rIns="91418" bIns="45709"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80" y="6356350"/>
            <a:ext cx="561975" cy="365125"/>
          </a:xfrm>
          <a:prstGeom prst="rect">
            <a:avLst/>
          </a:prstGeom>
        </p:spPr>
        <p:txBody>
          <a:bodyPr vert="horz" lIns="27425" tIns="45709" rIns="45709" bIns="45709" rtlCol="0" anchor="ctr"/>
          <a:lstStyle>
            <a:lvl1pPr algn="l">
              <a:defRPr sz="1200">
                <a:solidFill>
                  <a:schemeClr val="tx1">
                    <a:lumMod val="65000"/>
                    <a:lumOff val="35000"/>
                  </a:schemeClr>
                </a:solidFill>
                <a:latin typeface="Century Gothic" pitchFamily="34" charset="0"/>
              </a:defRPr>
            </a:lvl1pPr>
          </a:lstStyle>
          <a:p>
            <a:fld id="{154B544E-C6A1-F746-98AD-34206D577B45}" type="slidenum">
              <a:rPr lang="en-US" smtClean="0"/>
              <a:pPr/>
              <a:t>‹#›</a:t>
            </a:fld>
            <a:endParaRPr lang="en-US"/>
          </a:p>
        </p:txBody>
      </p:sp>
      <p:sp>
        <p:nvSpPr>
          <p:cNvPr id="7" name="Oval 6"/>
          <p:cNvSpPr/>
          <p:nvPr/>
        </p:nvSpPr>
        <p:spPr>
          <a:xfrm>
            <a:off x="8457760"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marL="0" algn="ctr" defTabSz="914186"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Tree>
    <p:extLst>
      <p:ext uri="{BB962C8B-B14F-4D97-AF65-F5344CB8AC3E}">
        <p14:creationId xmlns:p14="http://schemas.microsoft.com/office/powerpoint/2010/main" val="198480122"/>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186" rtl="0" eaLnBrk="1" latinLnBrk="0" hangingPunct="1">
        <a:lnSpc>
          <a:spcPts val="5798"/>
        </a:lnSpc>
        <a:spcBef>
          <a:spcPct val="0"/>
        </a:spcBef>
        <a:buNone/>
        <a:defRPr sz="5400" kern="1200">
          <a:solidFill>
            <a:srgbClr val="4A7EBB"/>
          </a:solidFill>
          <a:effectLst>
            <a:outerShdw blurRad="63500" dist="38100" dir="5400000" algn="t" rotWithShape="0">
              <a:prstClr val="black">
                <a:alpha val="25000"/>
              </a:prstClr>
            </a:outerShdw>
          </a:effectLst>
          <a:latin typeface="+mn-lt"/>
          <a:ea typeface="+mj-ea"/>
          <a:cs typeface="+mj-cs"/>
        </a:defRPr>
      </a:lvl1pPr>
    </p:titleStyle>
    <p:bodyStyle>
      <a:lvl1pPr marL="342820" indent="-342820" algn="l" defTabSz="914186" rtl="0" eaLnBrk="1" latinLnBrk="0" hangingPunct="1">
        <a:spcBef>
          <a:spcPts val="624"/>
        </a:spcBef>
        <a:spcAft>
          <a:spcPts val="600"/>
        </a:spcAft>
        <a:buClr>
          <a:srgbClr val="F79646"/>
        </a:buClr>
        <a:buFont typeface="Arial"/>
        <a:buChar char="•"/>
        <a:defRPr sz="2400" kern="1200">
          <a:solidFill>
            <a:schemeClr val="tx1">
              <a:lumMod val="50000"/>
              <a:lumOff val="50000"/>
            </a:schemeClr>
          </a:solidFill>
          <a:latin typeface="+mj-lt"/>
          <a:ea typeface="+mn-ea"/>
          <a:cs typeface="+mn-cs"/>
        </a:defRPr>
      </a:lvl1pPr>
      <a:lvl2pPr marL="742776" indent="-285684" algn="l" defTabSz="914186" rtl="0" eaLnBrk="1" latinLnBrk="0" hangingPunct="1">
        <a:spcBef>
          <a:spcPct val="20000"/>
        </a:spcBef>
        <a:buClr>
          <a:srgbClr val="77933C"/>
        </a:buClr>
        <a:buFont typeface="Arial"/>
        <a:buChar char="•"/>
        <a:defRPr sz="1600" kern="1200">
          <a:solidFill>
            <a:schemeClr val="tx1">
              <a:lumMod val="50000"/>
              <a:lumOff val="50000"/>
            </a:schemeClr>
          </a:solidFill>
          <a:latin typeface="+mj-lt"/>
          <a:ea typeface="+mn-ea"/>
          <a:cs typeface="+mn-cs"/>
        </a:defRPr>
      </a:lvl2pPr>
      <a:lvl3pPr marL="1142733"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99825"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6919"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012"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106"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198"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292"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18" tIns="45709" rIns="91418" bIns="45709"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18" tIns="45709" rIns="91418"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9" y="6356350"/>
            <a:ext cx="2085975" cy="365125"/>
          </a:xfrm>
          <a:prstGeom prst="rect">
            <a:avLst/>
          </a:prstGeom>
        </p:spPr>
        <p:txBody>
          <a:bodyPr vert="horz" lIns="91418" tIns="45709" rIns="45709" bIns="45709" rtlCol="0" anchor="ctr"/>
          <a:lstStyle>
            <a:lvl1pPr algn="r">
              <a:defRPr sz="1200">
                <a:solidFill>
                  <a:schemeClr val="tx1">
                    <a:lumMod val="65000"/>
                    <a:lumOff val="35000"/>
                  </a:schemeClr>
                </a:solidFill>
                <a:latin typeface="Century Gothic" pitchFamily="34" charset="0"/>
              </a:defRPr>
            </a:lvl1pPr>
          </a:lstStyle>
          <a:p>
            <a:fld id="{D37EA3EA-6C1A-2B4F-8F59-0FC584D57A25}" type="datetimeFigureOut">
              <a:rPr lang="en-US" smtClean="0"/>
              <a:pPr/>
              <a:t>12/14/2016</a:t>
            </a:fld>
            <a:endParaRPr lang="en-US"/>
          </a:p>
        </p:txBody>
      </p:sp>
      <p:sp>
        <p:nvSpPr>
          <p:cNvPr id="5" name="Footer Placeholder 4"/>
          <p:cNvSpPr>
            <a:spLocks noGrp="1"/>
          </p:cNvSpPr>
          <p:nvPr>
            <p:ph type="ftr" sz="quarter" idx="3"/>
          </p:nvPr>
        </p:nvSpPr>
        <p:spPr>
          <a:xfrm>
            <a:off x="659167" y="6356350"/>
            <a:ext cx="2847975" cy="365125"/>
          </a:xfrm>
          <a:prstGeom prst="rect">
            <a:avLst/>
          </a:prstGeom>
        </p:spPr>
        <p:txBody>
          <a:bodyPr vert="horz" lIns="45709" tIns="45709" rIns="91418" bIns="45709"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80" y="6356350"/>
            <a:ext cx="561975" cy="365125"/>
          </a:xfrm>
          <a:prstGeom prst="rect">
            <a:avLst/>
          </a:prstGeom>
        </p:spPr>
        <p:txBody>
          <a:bodyPr vert="horz" lIns="27425" tIns="45709" rIns="45709" bIns="45709" rtlCol="0" anchor="ctr"/>
          <a:lstStyle>
            <a:lvl1pPr algn="l">
              <a:defRPr sz="1200">
                <a:solidFill>
                  <a:schemeClr val="tx1">
                    <a:lumMod val="65000"/>
                    <a:lumOff val="35000"/>
                  </a:schemeClr>
                </a:solidFill>
                <a:latin typeface="Century Gothic" pitchFamily="34" charset="0"/>
              </a:defRPr>
            </a:lvl1pPr>
          </a:lstStyle>
          <a:p>
            <a:fld id="{154B544E-C6A1-F746-98AD-34206D577B45}" type="slidenum">
              <a:rPr lang="en-US" smtClean="0"/>
              <a:pPr/>
              <a:t>‹#›</a:t>
            </a:fld>
            <a:endParaRPr lang="en-US"/>
          </a:p>
        </p:txBody>
      </p:sp>
      <p:sp>
        <p:nvSpPr>
          <p:cNvPr id="7" name="Oval 6"/>
          <p:cNvSpPr/>
          <p:nvPr/>
        </p:nvSpPr>
        <p:spPr>
          <a:xfrm>
            <a:off x="8457760"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marL="0" algn="ctr" defTabSz="914186"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Tree>
    <p:extLst>
      <p:ext uri="{BB962C8B-B14F-4D97-AF65-F5344CB8AC3E}">
        <p14:creationId xmlns:p14="http://schemas.microsoft.com/office/powerpoint/2010/main" val="1294068766"/>
      </p:ext>
    </p:extLst>
  </p:cSld>
  <p:clrMap bg1="lt1" tx1="dk1" bg2="lt2" tx2="dk2" accent1="accent1" accent2="accent2" accent3="accent3" accent4="accent4" accent5="accent5" accent6="accent6" hlink="hlink" folHlink="folHlink"/>
  <p:sldLayoutIdLst>
    <p:sldLayoutId id="2147483735" r:id="rId1"/>
  </p:sldLayoutIdLst>
  <p:txStyles>
    <p:titleStyle>
      <a:lvl1pPr algn="ctr" defTabSz="914186" rtl="0" eaLnBrk="1" latinLnBrk="0" hangingPunct="1">
        <a:lnSpc>
          <a:spcPts val="5798"/>
        </a:lnSpc>
        <a:spcBef>
          <a:spcPct val="0"/>
        </a:spcBef>
        <a:buNone/>
        <a:defRPr sz="5400" kern="1200">
          <a:solidFill>
            <a:srgbClr val="4A7EBB"/>
          </a:solidFill>
          <a:effectLst>
            <a:outerShdw blurRad="63500" dist="38100" dir="5400000" algn="t" rotWithShape="0">
              <a:prstClr val="black">
                <a:alpha val="25000"/>
              </a:prstClr>
            </a:outerShdw>
          </a:effectLst>
          <a:latin typeface="+mn-lt"/>
          <a:ea typeface="+mj-ea"/>
          <a:cs typeface="+mj-cs"/>
        </a:defRPr>
      </a:lvl1pPr>
    </p:titleStyle>
    <p:bodyStyle>
      <a:lvl1pPr marL="342820" indent="-342820" algn="l" defTabSz="914186" rtl="0" eaLnBrk="1" latinLnBrk="0" hangingPunct="1">
        <a:spcBef>
          <a:spcPts val="624"/>
        </a:spcBef>
        <a:spcAft>
          <a:spcPts val="600"/>
        </a:spcAft>
        <a:buClr>
          <a:srgbClr val="F79646"/>
        </a:buClr>
        <a:buFont typeface="Arial"/>
        <a:buChar char="•"/>
        <a:defRPr sz="2400" kern="1200">
          <a:solidFill>
            <a:schemeClr val="tx1">
              <a:lumMod val="50000"/>
              <a:lumOff val="50000"/>
            </a:schemeClr>
          </a:solidFill>
          <a:latin typeface="+mj-lt"/>
          <a:ea typeface="+mn-ea"/>
          <a:cs typeface="+mn-cs"/>
        </a:defRPr>
      </a:lvl1pPr>
      <a:lvl2pPr marL="742776" indent="-285684" algn="l" defTabSz="914186" rtl="0" eaLnBrk="1" latinLnBrk="0" hangingPunct="1">
        <a:spcBef>
          <a:spcPct val="20000"/>
        </a:spcBef>
        <a:buClr>
          <a:srgbClr val="77933C"/>
        </a:buClr>
        <a:buFont typeface="Arial"/>
        <a:buChar char="•"/>
        <a:defRPr sz="1600" kern="1200">
          <a:solidFill>
            <a:schemeClr val="tx1">
              <a:lumMod val="50000"/>
              <a:lumOff val="50000"/>
            </a:schemeClr>
          </a:solidFill>
          <a:latin typeface="+mj-lt"/>
          <a:ea typeface="+mn-ea"/>
          <a:cs typeface="+mn-cs"/>
        </a:defRPr>
      </a:lvl2pPr>
      <a:lvl3pPr marL="1142733"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99825"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6919"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012"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106"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198"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292"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18" tIns="45709" rIns="91418" bIns="45709"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18" tIns="45709" rIns="91418"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9" y="6356350"/>
            <a:ext cx="2085975" cy="365125"/>
          </a:xfrm>
          <a:prstGeom prst="rect">
            <a:avLst/>
          </a:prstGeom>
        </p:spPr>
        <p:txBody>
          <a:bodyPr vert="horz" lIns="91418" tIns="45709" rIns="45709" bIns="45709" rtlCol="0" anchor="ctr"/>
          <a:lstStyle>
            <a:lvl1pPr algn="r">
              <a:defRPr sz="1200">
                <a:solidFill>
                  <a:schemeClr val="tx1">
                    <a:lumMod val="65000"/>
                    <a:lumOff val="35000"/>
                  </a:schemeClr>
                </a:solidFill>
                <a:latin typeface="Century Gothic" pitchFamily="34" charset="0"/>
              </a:defRPr>
            </a:lvl1pPr>
          </a:lstStyle>
          <a:p>
            <a:fld id="{D37EA3EA-6C1A-2B4F-8F59-0FC584D57A25}" type="datetimeFigureOut">
              <a:rPr lang="en-US" smtClean="0"/>
              <a:pPr/>
              <a:t>12/14/2016</a:t>
            </a:fld>
            <a:endParaRPr lang="en-US"/>
          </a:p>
        </p:txBody>
      </p:sp>
      <p:sp>
        <p:nvSpPr>
          <p:cNvPr id="5" name="Footer Placeholder 4"/>
          <p:cNvSpPr>
            <a:spLocks noGrp="1"/>
          </p:cNvSpPr>
          <p:nvPr>
            <p:ph type="ftr" sz="quarter" idx="3"/>
          </p:nvPr>
        </p:nvSpPr>
        <p:spPr>
          <a:xfrm>
            <a:off x="659167" y="6356350"/>
            <a:ext cx="2847975" cy="365125"/>
          </a:xfrm>
          <a:prstGeom prst="rect">
            <a:avLst/>
          </a:prstGeom>
        </p:spPr>
        <p:txBody>
          <a:bodyPr vert="horz" lIns="45709" tIns="45709" rIns="91418" bIns="45709"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80" y="6356350"/>
            <a:ext cx="561975" cy="365125"/>
          </a:xfrm>
          <a:prstGeom prst="rect">
            <a:avLst/>
          </a:prstGeom>
        </p:spPr>
        <p:txBody>
          <a:bodyPr vert="horz" lIns="27425" tIns="45709" rIns="45709" bIns="45709" rtlCol="0" anchor="ctr"/>
          <a:lstStyle>
            <a:lvl1pPr algn="l">
              <a:defRPr sz="1200">
                <a:solidFill>
                  <a:schemeClr val="tx1">
                    <a:lumMod val="65000"/>
                    <a:lumOff val="35000"/>
                  </a:schemeClr>
                </a:solidFill>
                <a:latin typeface="Century Gothic" pitchFamily="34" charset="0"/>
              </a:defRPr>
            </a:lvl1pPr>
          </a:lstStyle>
          <a:p>
            <a:fld id="{154B544E-C6A1-F746-98AD-34206D577B45}" type="slidenum">
              <a:rPr lang="en-US" smtClean="0"/>
              <a:pPr/>
              <a:t>‹#›</a:t>
            </a:fld>
            <a:endParaRPr lang="en-US"/>
          </a:p>
        </p:txBody>
      </p:sp>
      <p:sp>
        <p:nvSpPr>
          <p:cNvPr id="7" name="Oval 6"/>
          <p:cNvSpPr/>
          <p:nvPr/>
        </p:nvSpPr>
        <p:spPr>
          <a:xfrm>
            <a:off x="8457760"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marL="0" algn="ctr" defTabSz="914186"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Tree>
    <p:extLst>
      <p:ext uri="{BB962C8B-B14F-4D97-AF65-F5344CB8AC3E}">
        <p14:creationId xmlns:p14="http://schemas.microsoft.com/office/powerpoint/2010/main" val="3123444745"/>
      </p:ext>
    </p:extLst>
  </p:cSld>
  <p:clrMap bg1="lt1" tx1="dk1" bg2="lt2" tx2="dk2" accent1="accent1" accent2="accent2" accent3="accent3" accent4="accent4" accent5="accent5" accent6="accent6" hlink="hlink" folHlink="folHlink"/>
  <p:sldLayoutIdLst>
    <p:sldLayoutId id="2147483737" r:id="rId1"/>
  </p:sldLayoutIdLst>
  <p:txStyles>
    <p:titleStyle>
      <a:lvl1pPr algn="ctr" defTabSz="914186" rtl="0" eaLnBrk="1" latinLnBrk="0" hangingPunct="1">
        <a:lnSpc>
          <a:spcPts val="5798"/>
        </a:lnSpc>
        <a:spcBef>
          <a:spcPct val="0"/>
        </a:spcBef>
        <a:buNone/>
        <a:defRPr sz="5400" kern="1200">
          <a:solidFill>
            <a:srgbClr val="4A7EBB"/>
          </a:solidFill>
          <a:effectLst>
            <a:outerShdw blurRad="63500" dist="38100" dir="5400000" algn="t" rotWithShape="0">
              <a:prstClr val="black">
                <a:alpha val="25000"/>
              </a:prstClr>
            </a:outerShdw>
          </a:effectLst>
          <a:latin typeface="+mn-lt"/>
          <a:ea typeface="+mj-ea"/>
          <a:cs typeface="+mj-cs"/>
        </a:defRPr>
      </a:lvl1pPr>
    </p:titleStyle>
    <p:bodyStyle>
      <a:lvl1pPr marL="342820" indent="-342820" algn="l" defTabSz="914186" rtl="0" eaLnBrk="1" latinLnBrk="0" hangingPunct="1">
        <a:spcBef>
          <a:spcPts val="624"/>
        </a:spcBef>
        <a:spcAft>
          <a:spcPts val="600"/>
        </a:spcAft>
        <a:buClr>
          <a:srgbClr val="F79646"/>
        </a:buClr>
        <a:buFont typeface="Arial"/>
        <a:buChar char="•"/>
        <a:defRPr sz="2400" kern="1200">
          <a:solidFill>
            <a:schemeClr val="tx1">
              <a:lumMod val="50000"/>
              <a:lumOff val="50000"/>
            </a:schemeClr>
          </a:solidFill>
          <a:latin typeface="+mj-lt"/>
          <a:ea typeface="+mn-ea"/>
          <a:cs typeface="+mn-cs"/>
        </a:defRPr>
      </a:lvl1pPr>
      <a:lvl2pPr marL="742776" indent="-285684" algn="l" defTabSz="914186" rtl="0" eaLnBrk="1" latinLnBrk="0" hangingPunct="1">
        <a:spcBef>
          <a:spcPct val="20000"/>
        </a:spcBef>
        <a:buClr>
          <a:srgbClr val="77933C"/>
        </a:buClr>
        <a:buFont typeface="Arial"/>
        <a:buChar char="•"/>
        <a:defRPr sz="1600" kern="1200">
          <a:solidFill>
            <a:schemeClr val="tx1">
              <a:lumMod val="50000"/>
              <a:lumOff val="50000"/>
            </a:schemeClr>
          </a:solidFill>
          <a:latin typeface="+mj-lt"/>
          <a:ea typeface="+mn-ea"/>
          <a:cs typeface="+mn-cs"/>
        </a:defRPr>
      </a:lvl2pPr>
      <a:lvl3pPr marL="1142733"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99825"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6919"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012"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106"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198"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292"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18" tIns="45709" rIns="91418" bIns="45709"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18" tIns="45709" rIns="91418"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9" y="6356350"/>
            <a:ext cx="2085975" cy="365125"/>
          </a:xfrm>
          <a:prstGeom prst="rect">
            <a:avLst/>
          </a:prstGeom>
        </p:spPr>
        <p:txBody>
          <a:bodyPr vert="horz" lIns="91418" tIns="45709" rIns="45709" bIns="45709" rtlCol="0" anchor="ctr"/>
          <a:lstStyle>
            <a:lvl1pPr algn="r">
              <a:defRPr sz="1200">
                <a:solidFill>
                  <a:schemeClr val="tx1">
                    <a:lumMod val="65000"/>
                    <a:lumOff val="35000"/>
                  </a:schemeClr>
                </a:solidFill>
                <a:latin typeface="Century Gothic" pitchFamily="34" charset="0"/>
              </a:defRPr>
            </a:lvl1pPr>
          </a:lstStyle>
          <a:p>
            <a:fld id="{D37EA3EA-6C1A-2B4F-8F59-0FC584D57A25}" type="datetimeFigureOut">
              <a:rPr lang="en-US" smtClean="0"/>
              <a:pPr/>
              <a:t>12/14/2016</a:t>
            </a:fld>
            <a:endParaRPr lang="en-US"/>
          </a:p>
        </p:txBody>
      </p:sp>
      <p:sp>
        <p:nvSpPr>
          <p:cNvPr id="5" name="Footer Placeholder 4"/>
          <p:cNvSpPr>
            <a:spLocks noGrp="1"/>
          </p:cNvSpPr>
          <p:nvPr>
            <p:ph type="ftr" sz="quarter" idx="3"/>
          </p:nvPr>
        </p:nvSpPr>
        <p:spPr>
          <a:xfrm>
            <a:off x="659167" y="6356350"/>
            <a:ext cx="2847975" cy="365125"/>
          </a:xfrm>
          <a:prstGeom prst="rect">
            <a:avLst/>
          </a:prstGeom>
        </p:spPr>
        <p:txBody>
          <a:bodyPr vert="horz" lIns="45709" tIns="45709" rIns="91418" bIns="45709"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80" y="6356350"/>
            <a:ext cx="561975" cy="365125"/>
          </a:xfrm>
          <a:prstGeom prst="rect">
            <a:avLst/>
          </a:prstGeom>
        </p:spPr>
        <p:txBody>
          <a:bodyPr vert="horz" lIns="27425" tIns="45709" rIns="45709" bIns="45709" rtlCol="0" anchor="ctr"/>
          <a:lstStyle>
            <a:lvl1pPr algn="l">
              <a:defRPr sz="1200">
                <a:solidFill>
                  <a:schemeClr val="tx1">
                    <a:lumMod val="65000"/>
                    <a:lumOff val="35000"/>
                  </a:schemeClr>
                </a:solidFill>
                <a:latin typeface="Century Gothic" pitchFamily="34" charset="0"/>
              </a:defRPr>
            </a:lvl1pPr>
          </a:lstStyle>
          <a:p>
            <a:fld id="{154B544E-C6A1-F746-98AD-34206D577B45}" type="slidenum">
              <a:rPr lang="en-US" smtClean="0"/>
              <a:pPr/>
              <a:t>‹#›</a:t>
            </a:fld>
            <a:endParaRPr lang="en-US"/>
          </a:p>
        </p:txBody>
      </p:sp>
      <p:sp>
        <p:nvSpPr>
          <p:cNvPr id="7" name="Oval 6"/>
          <p:cNvSpPr/>
          <p:nvPr/>
        </p:nvSpPr>
        <p:spPr>
          <a:xfrm>
            <a:off x="8457760"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marL="0" algn="ctr" defTabSz="914186"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Tree>
    <p:extLst>
      <p:ext uri="{BB962C8B-B14F-4D97-AF65-F5344CB8AC3E}">
        <p14:creationId xmlns:p14="http://schemas.microsoft.com/office/powerpoint/2010/main" val="2335283587"/>
      </p:ext>
    </p:extLst>
  </p:cSld>
  <p:clrMap bg1="lt1" tx1="dk1" bg2="lt2" tx2="dk2" accent1="accent1" accent2="accent2" accent3="accent3" accent4="accent4" accent5="accent5" accent6="accent6" hlink="hlink" folHlink="folHlink"/>
  <p:sldLayoutIdLst>
    <p:sldLayoutId id="2147483739" r:id="rId1"/>
  </p:sldLayoutIdLst>
  <p:txStyles>
    <p:titleStyle>
      <a:lvl1pPr algn="ctr" defTabSz="914186" rtl="0" eaLnBrk="1" latinLnBrk="0" hangingPunct="1">
        <a:lnSpc>
          <a:spcPts val="5798"/>
        </a:lnSpc>
        <a:spcBef>
          <a:spcPct val="0"/>
        </a:spcBef>
        <a:buNone/>
        <a:defRPr sz="5400" kern="1200">
          <a:solidFill>
            <a:srgbClr val="4A7EBB"/>
          </a:solidFill>
          <a:effectLst>
            <a:outerShdw blurRad="63500" dist="38100" dir="5400000" algn="t" rotWithShape="0">
              <a:prstClr val="black">
                <a:alpha val="25000"/>
              </a:prstClr>
            </a:outerShdw>
          </a:effectLst>
          <a:latin typeface="+mn-lt"/>
          <a:ea typeface="+mj-ea"/>
          <a:cs typeface="+mj-cs"/>
        </a:defRPr>
      </a:lvl1pPr>
    </p:titleStyle>
    <p:bodyStyle>
      <a:lvl1pPr marL="342820" indent="-342820" algn="l" defTabSz="914186" rtl="0" eaLnBrk="1" latinLnBrk="0" hangingPunct="1">
        <a:spcBef>
          <a:spcPts val="624"/>
        </a:spcBef>
        <a:spcAft>
          <a:spcPts val="600"/>
        </a:spcAft>
        <a:buClr>
          <a:srgbClr val="F79646"/>
        </a:buClr>
        <a:buFont typeface="Arial"/>
        <a:buChar char="•"/>
        <a:defRPr sz="2400" kern="1200">
          <a:solidFill>
            <a:schemeClr val="tx1">
              <a:lumMod val="50000"/>
              <a:lumOff val="50000"/>
            </a:schemeClr>
          </a:solidFill>
          <a:latin typeface="+mj-lt"/>
          <a:ea typeface="+mn-ea"/>
          <a:cs typeface="+mn-cs"/>
        </a:defRPr>
      </a:lvl1pPr>
      <a:lvl2pPr marL="742776" indent="-285684" algn="l" defTabSz="914186" rtl="0" eaLnBrk="1" latinLnBrk="0" hangingPunct="1">
        <a:spcBef>
          <a:spcPct val="20000"/>
        </a:spcBef>
        <a:buClr>
          <a:srgbClr val="77933C"/>
        </a:buClr>
        <a:buFont typeface="Arial"/>
        <a:buChar char="•"/>
        <a:defRPr sz="1600" kern="1200">
          <a:solidFill>
            <a:schemeClr val="tx1">
              <a:lumMod val="50000"/>
              <a:lumOff val="50000"/>
            </a:schemeClr>
          </a:solidFill>
          <a:latin typeface="+mj-lt"/>
          <a:ea typeface="+mn-ea"/>
          <a:cs typeface="+mn-cs"/>
        </a:defRPr>
      </a:lvl2pPr>
      <a:lvl3pPr marL="1142733"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99825"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6919"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012"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106"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198"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292"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18" tIns="45709" rIns="91418" bIns="45709"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18" tIns="45709" rIns="91418"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63349" y="6356350"/>
            <a:ext cx="2085975" cy="365125"/>
          </a:xfrm>
          <a:prstGeom prst="rect">
            <a:avLst/>
          </a:prstGeom>
        </p:spPr>
        <p:txBody>
          <a:bodyPr vert="horz" lIns="91418" tIns="45709" rIns="45709" bIns="45709" rtlCol="0" anchor="ctr"/>
          <a:lstStyle>
            <a:lvl1pPr algn="r">
              <a:defRPr sz="1200">
                <a:solidFill>
                  <a:schemeClr val="tx1">
                    <a:lumMod val="65000"/>
                    <a:lumOff val="35000"/>
                  </a:schemeClr>
                </a:solidFill>
                <a:latin typeface="Century Gothic" pitchFamily="34" charset="0"/>
              </a:defRPr>
            </a:lvl1pPr>
          </a:lstStyle>
          <a:p>
            <a:fld id="{D37EA3EA-6C1A-2B4F-8F59-0FC584D57A25}" type="datetimeFigureOut">
              <a:rPr lang="en-US" smtClean="0"/>
              <a:pPr/>
              <a:t>12/14/2016</a:t>
            </a:fld>
            <a:endParaRPr lang="en-US"/>
          </a:p>
        </p:txBody>
      </p:sp>
      <p:sp>
        <p:nvSpPr>
          <p:cNvPr id="5" name="Footer Placeholder 4"/>
          <p:cNvSpPr>
            <a:spLocks noGrp="1"/>
          </p:cNvSpPr>
          <p:nvPr>
            <p:ph type="ftr" sz="quarter" idx="3"/>
          </p:nvPr>
        </p:nvSpPr>
        <p:spPr>
          <a:xfrm>
            <a:off x="659167" y="6356350"/>
            <a:ext cx="2847975" cy="365125"/>
          </a:xfrm>
          <a:prstGeom prst="rect">
            <a:avLst/>
          </a:prstGeom>
        </p:spPr>
        <p:txBody>
          <a:bodyPr vert="horz" lIns="45709" tIns="45709" rIns="91418" bIns="45709"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80" y="6356350"/>
            <a:ext cx="561975" cy="365125"/>
          </a:xfrm>
          <a:prstGeom prst="rect">
            <a:avLst/>
          </a:prstGeom>
        </p:spPr>
        <p:txBody>
          <a:bodyPr vert="horz" lIns="27425" tIns="45709" rIns="45709" bIns="45709" rtlCol="0" anchor="ctr"/>
          <a:lstStyle>
            <a:lvl1pPr algn="l">
              <a:defRPr sz="1200">
                <a:solidFill>
                  <a:schemeClr val="tx1">
                    <a:lumMod val="65000"/>
                    <a:lumOff val="35000"/>
                  </a:schemeClr>
                </a:solidFill>
                <a:latin typeface="Century Gothic" pitchFamily="34" charset="0"/>
              </a:defRPr>
            </a:lvl1pPr>
          </a:lstStyle>
          <a:p>
            <a:fld id="{154B544E-C6A1-F746-98AD-34206D577B45}" type="slidenum">
              <a:rPr lang="en-US" smtClean="0"/>
              <a:pPr/>
              <a:t>‹#›</a:t>
            </a:fld>
            <a:endParaRPr lang="en-US"/>
          </a:p>
        </p:txBody>
      </p:sp>
      <p:sp>
        <p:nvSpPr>
          <p:cNvPr id="7" name="Oval 6"/>
          <p:cNvSpPr/>
          <p:nvPr/>
        </p:nvSpPr>
        <p:spPr>
          <a:xfrm>
            <a:off x="8457760"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marL="0" algn="ctr" defTabSz="914186"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6"/>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en-US"/>
          </a:p>
        </p:txBody>
      </p:sp>
    </p:spTree>
    <p:extLst>
      <p:ext uri="{BB962C8B-B14F-4D97-AF65-F5344CB8AC3E}">
        <p14:creationId xmlns:p14="http://schemas.microsoft.com/office/powerpoint/2010/main" val="1698054124"/>
      </p:ext>
    </p:extLst>
  </p:cSld>
  <p:clrMap bg1="lt1" tx1="dk1" bg2="lt2" tx2="dk2" accent1="accent1" accent2="accent2" accent3="accent3" accent4="accent4" accent5="accent5" accent6="accent6" hlink="hlink" folHlink="folHlink"/>
  <p:sldLayoutIdLst>
    <p:sldLayoutId id="2147483741" r:id="rId1"/>
  </p:sldLayoutIdLst>
  <p:txStyles>
    <p:titleStyle>
      <a:lvl1pPr algn="ctr" defTabSz="914186" rtl="0" eaLnBrk="1" latinLnBrk="0" hangingPunct="1">
        <a:lnSpc>
          <a:spcPts val="5798"/>
        </a:lnSpc>
        <a:spcBef>
          <a:spcPct val="0"/>
        </a:spcBef>
        <a:buNone/>
        <a:defRPr sz="5400" kern="1200">
          <a:solidFill>
            <a:srgbClr val="4A7EBB"/>
          </a:solidFill>
          <a:effectLst>
            <a:outerShdw blurRad="63500" dist="38100" dir="5400000" algn="t" rotWithShape="0">
              <a:prstClr val="black">
                <a:alpha val="25000"/>
              </a:prstClr>
            </a:outerShdw>
          </a:effectLst>
          <a:latin typeface="+mn-lt"/>
          <a:ea typeface="+mj-ea"/>
          <a:cs typeface="+mj-cs"/>
        </a:defRPr>
      </a:lvl1pPr>
    </p:titleStyle>
    <p:bodyStyle>
      <a:lvl1pPr marL="342820" indent="-342820" algn="l" defTabSz="914186" rtl="0" eaLnBrk="1" latinLnBrk="0" hangingPunct="1">
        <a:spcBef>
          <a:spcPts val="624"/>
        </a:spcBef>
        <a:spcAft>
          <a:spcPts val="600"/>
        </a:spcAft>
        <a:buClr>
          <a:srgbClr val="F79646"/>
        </a:buClr>
        <a:buFont typeface="Arial"/>
        <a:buChar char="•"/>
        <a:defRPr sz="2400" kern="1200">
          <a:solidFill>
            <a:schemeClr val="tx1">
              <a:lumMod val="50000"/>
              <a:lumOff val="50000"/>
            </a:schemeClr>
          </a:solidFill>
          <a:latin typeface="+mj-lt"/>
          <a:ea typeface="+mn-ea"/>
          <a:cs typeface="+mn-cs"/>
        </a:defRPr>
      </a:lvl1pPr>
      <a:lvl2pPr marL="742776" indent="-285684" algn="l" defTabSz="914186" rtl="0" eaLnBrk="1" latinLnBrk="0" hangingPunct="1">
        <a:spcBef>
          <a:spcPct val="20000"/>
        </a:spcBef>
        <a:buClr>
          <a:srgbClr val="77933C"/>
        </a:buClr>
        <a:buFont typeface="Arial"/>
        <a:buChar char="•"/>
        <a:defRPr sz="1600" kern="1200">
          <a:solidFill>
            <a:schemeClr val="tx1">
              <a:lumMod val="50000"/>
              <a:lumOff val="50000"/>
            </a:schemeClr>
          </a:solidFill>
          <a:latin typeface="+mj-lt"/>
          <a:ea typeface="+mn-ea"/>
          <a:cs typeface="+mn-cs"/>
        </a:defRPr>
      </a:lvl2pPr>
      <a:lvl3pPr marL="1142733"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599825"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6919"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012"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106"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8198" indent="-228546" algn="l" defTabSz="914186"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5292" indent="-228546" algn="l" defTabSz="914186"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64999">
              <a:srgbClr val="F0EBD5"/>
            </a:gs>
            <a:gs pos="64999">
              <a:srgbClr val="F0EBD5"/>
            </a:gs>
            <a:gs pos="100000">
              <a:schemeClr val="accent1">
                <a:lumMod val="20000"/>
                <a:lumOff val="80000"/>
              </a:schemeClr>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26396" y="133350"/>
            <a:ext cx="8617603" cy="1085850"/>
          </a:xfrm>
          <a:prstGeom prst="rect">
            <a:avLst/>
          </a:prstGeom>
        </p:spPr>
        <p:txBody>
          <a:bodyPr vert="horz" anchor="ctr">
            <a:noAutofit/>
          </a:bodyPr>
          <a:lstStyle/>
          <a:p>
            <a:r>
              <a:rPr kumimoji="0" lang="en-US" dirty="0"/>
              <a:t>Click to edit Master title style</a:t>
            </a:r>
          </a:p>
        </p:txBody>
      </p:sp>
      <p:sp>
        <p:nvSpPr>
          <p:cNvPr id="13" name="Text Placeholder 12"/>
          <p:cNvSpPr>
            <a:spLocks noGrp="1"/>
          </p:cNvSpPr>
          <p:nvPr>
            <p:ph type="body" idx="1"/>
          </p:nvPr>
        </p:nvSpPr>
        <p:spPr>
          <a:xfrm>
            <a:off x="555498" y="1600199"/>
            <a:ext cx="8153400" cy="4903237"/>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grpSp>
        <p:nvGrpSpPr>
          <p:cNvPr id="11" name="Group 10"/>
          <p:cNvGrpSpPr/>
          <p:nvPr userDrawn="1"/>
        </p:nvGrpSpPr>
        <p:grpSpPr>
          <a:xfrm>
            <a:off x="0" y="1280160"/>
            <a:ext cx="9144000" cy="228600"/>
            <a:chOff x="0" y="1280160"/>
            <a:chExt cx="9144000" cy="228600"/>
          </a:xfrm>
        </p:grpSpPr>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grpSp>
      <p:pic>
        <p:nvPicPr>
          <p:cNvPr id="12" name="Picture 4" descr="NEWDupontGroupLogo.jpg"/>
          <p:cNvPicPr>
            <a:picLocks noChangeAspect="1"/>
          </p:cNvPicPr>
          <p:nvPr userDrawn="1"/>
        </p:nvPicPr>
        <p:blipFill>
          <a:blip r:embed="rId6" cstate="print">
            <a:clrChange>
              <a:clrFrom>
                <a:srgbClr val="FFFFFF"/>
              </a:clrFrom>
              <a:clrTo>
                <a:srgbClr val="FFFFFF">
                  <a:alpha val="0"/>
                </a:srgbClr>
              </a:clrTo>
            </a:clrChange>
          </a:blip>
          <a:srcRect/>
          <a:stretch>
            <a:fillRect/>
          </a:stretch>
        </p:blipFill>
        <p:spPr bwMode="auto">
          <a:xfrm>
            <a:off x="7412102" y="5605454"/>
            <a:ext cx="1552402" cy="1032440"/>
          </a:xfrm>
          <a:prstGeom prst="rect">
            <a:avLst/>
          </a:prstGeom>
          <a:ln>
            <a:noFill/>
          </a:ln>
          <a:effectLst>
            <a:outerShdw blurRad="292100" dist="139700" dir="2700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Lst>
  <p:transition spd="med">
    <p:fade/>
  </p:transition>
  <p:txStyles>
    <p:titleStyle>
      <a:lvl1pPr algn="l" rtl="0" eaLnBrk="1" latinLnBrk="0" hangingPunct="1">
        <a:spcBef>
          <a:spcPct val="0"/>
        </a:spcBef>
        <a:buNone/>
        <a:defRPr kumimoji="0" sz="4000" b="1" kern="1200">
          <a:solidFill>
            <a:schemeClr val="tx2"/>
          </a:solidFill>
          <a:latin typeface="Bookman Old Style" pitchFamily="18"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2"/>
          </a:solidFill>
          <a:latin typeface="Bookman Old Style" pitchFamily="18"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accent1">
              <a:lumMod val="50000"/>
            </a:schemeClr>
          </a:solidFill>
          <a:latin typeface="Bookman Old Style" pitchFamily="18"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2"/>
          </a:solidFill>
          <a:latin typeface="Bookman Old Style" pitchFamily="18"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2"/>
          </a:solidFill>
          <a:latin typeface="Bookman Old Style" pitchFamily="18"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2"/>
          </a:solidFill>
          <a:latin typeface="Bookman Old Style" pitchFamily="18"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69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54390-DF7D-4CB7-A017-547538D1ACEA}"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B18B3-916A-4A5F-9691-BB6B6244BD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41549"/>
      </p:ext>
    </p:extLst>
  </p:cSld>
  <p:clrMap bg1="lt1" tx1="dk1" bg2="lt2" tx2="dk2" accent1="accent1" accent2="accent2" accent3="accent3" accent4="accent4" accent5="accent5" accent6="accent6" hlink="hlink" folHlink="folHlink"/>
  <p:sldLayoutIdLst>
    <p:sldLayoutId id="214748370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hyperlink" Target="https://unh.box.com/s/euc2o9pu4zja2b5g4dfxs5agq0nan0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Jennifer.rabalais@unh.edu" TargetMode="Externa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mailto:Alison.Rataj@unh.edu"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idx="1"/>
          </p:nvPr>
        </p:nvSpPr>
        <p:spPr>
          <a:xfrm>
            <a:off x="436562" y="2438458"/>
            <a:ext cx="8229600" cy="3611563"/>
          </a:xfrm>
        </p:spPr>
        <p:txBody>
          <a:bodyPr>
            <a:normAutofit fontScale="92500" lnSpcReduction="20000"/>
          </a:bodyPr>
          <a:lstStyle/>
          <a:p>
            <a:pPr marL="0" indent="0" algn="ctr">
              <a:buNone/>
            </a:pPr>
            <a:r>
              <a:rPr lang="en-US" sz="4800" b="1" i="1" dirty="0">
                <a:solidFill>
                  <a:prstClr val="black"/>
                </a:solidFill>
              </a:rPr>
              <a:t>Creating a Collective Approach to Address an Aging NH</a:t>
            </a:r>
          </a:p>
          <a:p>
            <a:pPr marL="0" indent="0" algn="ctr">
              <a:buNone/>
            </a:pPr>
            <a:endParaRPr lang="en-US" sz="4000" b="1" i="1" dirty="0">
              <a:solidFill>
                <a:prstClr val="black"/>
              </a:solidFill>
              <a:latin typeface="+mj-lt"/>
              <a:cs typeface="Arial" panose="020B0604020202020204" pitchFamily="34" charset="0"/>
            </a:endParaRPr>
          </a:p>
          <a:p>
            <a:pPr marL="0" indent="0" algn="ctr">
              <a:buNone/>
            </a:pPr>
            <a:r>
              <a:rPr lang="en-US" sz="4000" b="1" i="1" dirty="0">
                <a:solidFill>
                  <a:prstClr val="black"/>
                </a:solidFill>
                <a:latin typeface="+mj-lt"/>
                <a:cs typeface="Arial" panose="020B0604020202020204" pitchFamily="34" charset="0"/>
              </a:rPr>
              <a:t>NH Alliance for Healthy Aging</a:t>
            </a:r>
          </a:p>
          <a:p>
            <a:pPr marL="0" indent="0" algn="ctr">
              <a:buNone/>
            </a:pPr>
            <a:r>
              <a:rPr lang="en-US" sz="4000" b="1" i="1" dirty="0">
                <a:solidFill>
                  <a:prstClr val="black"/>
                </a:solidFill>
                <a:latin typeface="+mj-lt"/>
                <a:cs typeface="Arial" panose="020B0604020202020204" pitchFamily="34" charset="0"/>
              </a:rPr>
              <a:t>Quarterly Meeting</a:t>
            </a:r>
          </a:p>
          <a:p>
            <a:pPr marL="0" indent="0" algn="ctr">
              <a:buNone/>
            </a:pPr>
            <a:r>
              <a:rPr lang="en-US" sz="4000" b="1" i="1" dirty="0">
                <a:solidFill>
                  <a:prstClr val="black"/>
                </a:solidFill>
                <a:latin typeface="+mj-lt"/>
                <a:cs typeface="Arial" panose="020B0604020202020204" pitchFamily="34" charset="0"/>
              </a:rPr>
              <a:t>December 15, 2016</a:t>
            </a:r>
            <a:endParaRPr lang="en-US" sz="4000" dirty="0">
              <a:latin typeface="+mj-lt"/>
              <a:cs typeface="Arial" panose="020B0604020202020204" pitchFamily="34" charset="0"/>
            </a:endParaRPr>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1</a:t>
            </a:fld>
            <a:endParaRPr lang="en-US" dirty="0">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 y="3"/>
            <a:ext cx="9143999" cy="219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246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ext Placeholder 2"/>
          <p:cNvSpPr>
            <a:spLocks noGrp="1"/>
          </p:cNvSpPr>
          <p:nvPr>
            <p:ph type="body" sz="half" idx="1"/>
          </p:nvPr>
        </p:nvSpPr>
        <p:spPr/>
        <p:txBody>
          <a:bodyPr>
            <a:normAutofit/>
          </a:bodyPr>
          <a:lstStyle/>
          <a:p>
            <a:pPr>
              <a:lnSpc>
                <a:spcPts val="2800"/>
              </a:lnSpc>
              <a:spcBef>
                <a:spcPts val="0"/>
              </a:spcBef>
              <a:spcAft>
                <a:spcPts val="1600"/>
              </a:spcAft>
            </a:pPr>
            <a:r>
              <a:rPr lang="en-US" sz="2300" dirty="0"/>
              <a:t>3rd largest legislative body in the English-speaking world</a:t>
            </a:r>
          </a:p>
          <a:p>
            <a:pPr>
              <a:lnSpc>
                <a:spcPts val="2800"/>
              </a:lnSpc>
              <a:spcBef>
                <a:spcPts val="0"/>
              </a:spcBef>
              <a:spcAft>
                <a:spcPts val="1600"/>
              </a:spcAft>
            </a:pPr>
            <a:r>
              <a:rPr lang="en-US" sz="2300" dirty="0"/>
              <a:t>400 volunteer </a:t>
            </a:r>
            <a:br>
              <a:rPr lang="en-US" sz="2300" dirty="0"/>
            </a:br>
            <a:r>
              <a:rPr lang="en-US" sz="2300" dirty="0"/>
              <a:t>member House </a:t>
            </a:r>
          </a:p>
          <a:p>
            <a:pPr>
              <a:lnSpc>
                <a:spcPts val="2800"/>
              </a:lnSpc>
              <a:spcBef>
                <a:spcPts val="0"/>
              </a:spcBef>
              <a:spcAft>
                <a:spcPts val="1600"/>
              </a:spcAft>
            </a:pPr>
            <a:r>
              <a:rPr lang="en-US" sz="2300" dirty="0"/>
              <a:t>24 volunteer </a:t>
            </a:r>
            <a:br>
              <a:rPr lang="en-US" sz="2300" dirty="0"/>
            </a:br>
            <a:r>
              <a:rPr lang="en-US" sz="2300" dirty="0"/>
              <a:t>member Senate</a:t>
            </a:r>
          </a:p>
          <a:p>
            <a:pPr>
              <a:lnSpc>
                <a:spcPts val="2800"/>
              </a:lnSpc>
              <a:spcBef>
                <a:spcPts val="0"/>
              </a:spcBef>
              <a:spcAft>
                <a:spcPts val="1600"/>
              </a:spcAft>
            </a:pPr>
            <a:r>
              <a:rPr lang="en-US" sz="2300" dirty="0"/>
              <a:t>30% turnover every </a:t>
            </a:r>
            <a:br>
              <a:rPr lang="en-US" sz="2300" dirty="0"/>
            </a:br>
            <a:r>
              <a:rPr lang="en-US" sz="2300" dirty="0"/>
              <a:t>2 years</a:t>
            </a:r>
          </a:p>
        </p:txBody>
      </p:sp>
      <p:sp>
        <p:nvSpPr>
          <p:cNvPr id="10244" name="Content Placeholder 3"/>
          <p:cNvSpPr>
            <a:spLocks noGrp="1"/>
          </p:cNvSpPr>
          <p:nvPr>
            <p:ph sz="half" idx="2"/>
          </p:nvPr>
        </p:nvSpPr>
        <p:spPr>
          <a:xfrm>
            <a:off x="4454769" y="1600200"/>
            <a:ext cx="4689231" cy="5257800"/>
          </a:xfrm>
        </p:spPr>
        <p:txBody>
          <a:bodyPr>
            <a:normAutofit/>
          </a:bodyPr>
          <a:lstStyle/>
          <a:p>
            <a:pPr>
              <a:lnSpc>
                <a:spcPts val="2800"/>
              </a:lnSpc>
              <a:spcBef>
                <a:spcPts val="0"/>
              </a:spcBef>
              <a:spcAft>
                <a:spcPts val="1600"/>
              </a:spcAft>
            </a:pPr>
            <a:r>
              <a:rPr lang="en-US" sz="2300" dirty="0"/>
              <a:t>1,000+ bills every year</a:t>
            </a:r>
          </a:p>
          <a:p>
            <a:pPr>
              <a:lnSpc>
                <a:spcPts val="2800"/>
              </a:lnSpc>
              <a:spcBef>
                <a:spcPts val="0"/>
              </a:spcBef>
              <a:spcAft>
                <a:spcPts val="1600"/>
              </a:spcAft>
            </a:pPr>
            <a:r>
              <a:rPr lang="en-US" sz="2300" dirty="0"/>
              <a:t>$11 Billion budget</a:t>
            </a:r>
          </a:p>
          <a:p>
            <a:pPr>
              <a:lnSpc>
                <a:spcPts val="2800"/>
              </a:lnSpc>
              <a:spcBef>
                <a:spcPts val="0"/>
              </a:spcBef>
              <a:spcAft>
                <a:spcPts val="1600"/>
              </a:spcAft>
            </a:pPr>
            <a:r>
              <a:rPr lang="en-US" sz="2300" dirty="0"/>
              <a:t>Every bill has a </a:t>
            </a:r>
            <a:br>
              <a:rPr lang="en-US" sz="2300" dirty="0"/>
            </a:br>
            <a:r>
              <a:rPr lang="en-US" sz="2300" dirty="0"/>
              <a:t>public hearing </a:t>
            </a:r>
          </a:p>
          <a:p>
            <a:pPr>
              <a:lnSpc>
                <a:spcPts val="2800"/>
              </a:lnSpc>
              <a:spcBef>
                <a:spcPts val="0"/>
              </a:spcBef>
              <a:spcAft>
                <a:spcPts val="1600"/>
              </a:spcAft>
            </a:pPr>
            <a:r>
              <a:rPr lang="en-US" sz="2300" dirty="0"/>
              <a:t>Every bill has a vote </a:t>
            </a:r>
            <a:br>
              <a:rPr lang="en-US" sz="2300" dirty="0"/>
            </a:br>
            <a:r>
              <a:rPr lang="en-US" sz="2300" dirty="0"/>
              <a:t>on the floor</a:t>
            </a:r>
          </a:p>
          <a:p>
            <a:pPr>
              <a:lnSpc>
                <a:spcPts val="2800"/>
              </a:lnSpc>
              <a:spcBef>
                <a:spcPts val="0"/>
              </a:spcBef>
              <a:spcAft>
                <a:spcPts val="1600"/>
              </a:spcAft>
            </a:pPr>
            <a:r>
              <a:rPr lang="en-US" sz="2300" dirty="0"/>
              <a:t>23 House policy committees</a:t>
            </a:r>
          </a:p>
          <a:p>
            <a:pPr>
              <a:lnSpc>
                <a:spcPts val="2800"/>
              </a:lnSpc>
              <a:spcBef>
                <a:spcPts val="0"/>
              </a:spcBef>
              <a:spcAft>
                <a:spcPts val="1600"/>
              </a:spcAft>
            </a:pPr>
            <a:r>
              <a:rPr lang="en-US" sz="2300" dirty="0"/>
              <a:t>14 Senate policy committees (each Senator is on multiple)</a:t>
            </a:r>
          </a:p>
          <a:p>
            <a:pPr>
              <a:lnSpc>
                <a:spcPts val="2800"/>
              </a:lnSpc>
              <a:spcBef>
                <a:spcPts val="0"/>
              </a:spcBef>
              <a:spcAft>
                <a:spcPts val="1600"/>
              </a:spcAft>
            </a:pPr>
            <a:r>
              <a:rPr lang="en-US" sz="2300" dirty="0"/>
              <a:t>400+ lobbyists</a:t>
            </a:r>
          </a:p>
        </p:txBody>
      </p:sp>
      <p:sp>
        <p:nvSpPr>
          <p:cNvPr id="10242" name="Title 1"/>
          <p:cNvSpPr>
            <a:spLocks noGrp="1"/>
          </p:cNvSpPr>
          <p:nvPr>
            <p:ph type="title"/>
          </p:nvPr>
        </p:nvSpPr>
        <p:spPr>
          <a:xfrm>
            <a:off x="593803" y="123825"/>
            <a:ext cx="8655703" cy="1095375"/>
          </a:xfrm>
        </p:spPr>
        <p:txBody>
          <a:bodyPr/>
          <a:lstStyle/>
          <a:p>
            <a:r>
              <a:rPr lang="en-US" dirty="0"/>
              <a:t>The NH General Court </a:t>
            </a:r>
            <a:br>
              <a:rPr lang="en-US" dirty="0"/>
            </a:br>
            <a:r>
              <a:rPr lang="en-US" dirty="0"/>
              <a:t>by the Numbers</a:t>
            </a:r>
          </a:p>
        </p:txBody>
      </p:sp>
      <p:grpSp>
        <p:nvGrpSpPr>
          <p:cNvPr id="12" name="Group 11"/>
          <p:cNvGrpSpPr/>
          <p:nvPr/>
        </p:nvGrpSpPr>
        <p:grpSpPr>
          <a:xfrm>
            <a:off x="0" y="1280160"/>
            <a:ext cx="9144000" cy="228600"/>
            <a:chOff x="0" y="1280160"/>
            <a:chExt cx="9144000" cy="228600"/>
          </a:xfrm>
        </p:grpSpPr>
        <p:sp>
          <p:nvSpPr>
            <p:cNvPr id="13" name="Rectangle 12"/>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sp>
          <p:nvSpPr>
            <p:cNvPr id="14" name="Rectangle 13"/>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pPr>
              <a:endParaRPr lang="en-US" dirty="0">
                <a:solidFill>
                  <a:prstClr val="white"/>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500"/>
                                        <p:tgtEl>
                                          <p:spTgt spid="102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fade">
                                      <p:cBhvr>
                                        <p:cTn id="16" dur="500"/>
                                        <p:tgtEl>
                                          <p:spTgt spid="1024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44">
                                            <p:txEl>
                                              <p:pRg st="0" end="0"/>
                                            </p:txEl>
                                          </p:spTgt>
                                        </p:tgtEl>
                                        <p:attrNameLst>
                                          <p:attrName>style.visibility</p:attrName>
                                        </p:attrNameLst>
                                      </p:cBhvr>
                                      <p:to>
                                        <p:strVal val="visible"/>
                                      </p:to>
                                    </p:set>
                                    <p:animEffect transition="in" filter="fade">
                                      <p:cBhvr>
                                        <p:cTn id="19" dur="500"/>
                                        <p:tgtEl>
                                          <p:spTgt spid="1024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44">
                                            <p:txEl>
                                              <p:pRg st="1" end="1"/>
                                            </p:txEl>
                                          </p:spTgt>
                                        </p:tgtEl>
                                        <p:attrNameLst>
                                          <p:attrName>style.visibility</p:attrName>
                                        </p:attrNameLst>
                                      </p:cBhvr>
                                      <p:to>
                                        <p:strVal val="visible"/>
                                      </p:to>
                                    </p:set>
                                    <p:animEffect transition="in" filter="fade">
                                      <p:cBhvr>
                                        <p:cTn id="22" dur="500"/>
                                        <p:tgtEl>
                                          <p:spTgt spid="10244">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44">
                                            <p:txEl>
                                              <p:pRg st="2" end="2"/>
                                            </p:txEl>
                                          </p:spTgt>
                                        </p:tgtEl>
                                        <p:attrNameLst>
                                          <p:attrName>style.visibility</p:attrName>
                                        </p:attrNameLst>
                                      </p:cBhvr>
                                      <p:to>
                                        <p:strVal val="visible"/>
                                      </p:to>
                                    </p:set>
                                    <p:animEffect transition="in" filter="fade">
                                      <p:cBhvr>
                                        <p:cTn id="25" dur="500"/>
                                        <p:tgtEl>
                                          <p:spTgt spid="10244">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244">
                                            <p:txEl>
                                              <p:pRg st="3" end="3"/>
                                            </p:txEl>
                                          </p:spTgt>
                                        </p:tgtEl>
                                        <p:attrNameLst>
                                          <p:attrName>style.visibility</p:attrName>
                                        </p:attrNameLst>
                                      </p:cBhvr>
                                      <p:to>
                                        <p:strVal val="visible"/>
                                      </p:to>
                                    </p:set>
                                    <p:animEffect transition="in" filter="fade">
                                      <p:cBhvr>
                                        <p:cTn id="28" dur="500"/>
                                        <p:tgtEl>
                                          <p:spTgt spid="10244">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244">
                                            <p:txEl>
                                              <p:pRg st="4" end="4"/>
                                            </p:txEl>
                                          </p:spTgt>
                                        </p:tgtEl>
                                        <p:attrNameLst>
                                          <p:attrName>style.visibility</p:attrName>
                                        </p:attrNameLst>
                                      </p:cBhvr>
                                      <p:to>
                                        <p:strVal val="visible"/>
                                      </p:to>
                                    </p:set>
                                    <p:animEffect transition="in" filter="fade">
                                      <p:cBhvr>
                                        <p:cTn id="31" dur="500"/>
                                        <p:tgtEl>
                                          <p:spTgt spid="10244">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44">
                                            <p:txEl>
                                              <p:pRg st="5" end="5"/>
                                            </p:txEl>
                                          </p:spTgt>
                                        </p:tgtEl>
                                        <p:attrNameLst>
                                          <p:attrName>style.visibility</p:attrName>
                                        </p:attrNameLst>
                                      </p:cBhvr>
                                      <p:to>
                                        <p:strVal val="visible"/>
                                      </p:to>
                                    </p:set>
                                    <p:animEffect transition="in" filter="fade">
                                      <p:cBhvr>
                                        <p:cTn id="34" dur="500"/>
                                        <p:tgtEl>
                                          <p:spTgt spid="10244">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44">
                                            <p:txEl>
                                              <p:pRg st="6" end="6"/>
                                            </p:txEl>
                                          </p:spTgt>
                                        </p:tgtEl>
                                        <p:attrNameLst>
                                          <p:attrName>style.visibility</p:attrName>
                                        </p:attrNameLst>
                                      </p:cBhvr>
                                      <p:to>
                                        <p:strVal val="visible"/>
                                      </p:to>
                                    </p:set>
                                    <p:animEffect transition="in" filter="fade">
                                      <p:cBhvr>
                                        <p:cTn id="37" dur="500"/>
                                        <p:tgtEl>
                                          <p:spTgt spid="102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lnSpcReduction="10000"/>
          </a:bodyPr>
          <a:lstStyle/>
          <a:p>
            <a:r>
              <a:rPr lang="en-US" dirty="0"/>
              <a:t>Rely on “advice” </a:t>
            </a:r>
          </a:p>
          <a:p>
            <a:pPr lvl="1"/>
            <a:r>
              <a:rPr lang="en-US" dirty="0"/>
              <a:t>Committee recommendations</a:t>
            </a:r>
          </a:p>
          <a:p>
            <a:pPr lvl="1"/>
            <a:r>
              <a:rPr lang="en-US" dirty="0"/>
              <a:t>Party leadership guidance</a:t>
            </a:r>
          </a:p>
          <a:p>
            <a:pPr lvl="1"/>
            <a:r>
              <a:rPr lang="en-US" dirty="0"/>
              <a:t>Lobbyists’ advocacy</a:t>
            </a:r>
          </a:p>
          <a:p>
            <a:pPr lvl="1"/>
            <a:r>
              <a:rPr lang="en-US" dirty="0"/>
              <a:t>Constituents’ calls </a:t>
            </a:r>
          </a:p>
          <a:p>
            <a:pPr lvl="1"/>
            <a:r>
              <a:rPr lang="en-US" dirty="0"/>
              <a:t>Governor’s “advice”</a:t>
            </a:r>
          </a:p>
          <a:p>
            <a:pPr lvl="1"/>
            <a:r>
              <a:rPr lang="en-US" dirty="0"/>
              <a:t>Meaningful role of state agencies</a:t>
            </a:r>
          </a:p>
          <a:p>
            <a:r>
              <a:rPr lang="en-US" dirty="0"/>
              <a:t>Most work gets done in (House) committees</a:t>
            </a:r>
          </a:p>
          <a:p>
            <a:r>
              <a:rPr lang="en-US" dirty="0"/>
              <a:t>Calendars and schedules</a:t>
            </a:r>
          </a:p>
          <a:p>
            <a:pPr lvl="1"/>
            <a:r>
              <a:rPr lang="en-US" dirty="0"/>
              <a:t>Very tight deadlines</a:t>
            </a:r>
          </a:p>
          <a:p>
            <a:pPr lvl="1"/>
            <a:r>
              <a:rPr lang="en-US" dirty="0"/>
              <a:t>But, more flexibility than is let on</a:t>
            </a:r>
          </a:p>
          <a:p>
            <a:pPr lvl="1"/>
            <a:endParaRPr lang="en-US" dirty="0"/>
          </a:p>
          <a:p>
            <a:pPr lvl="1"/>
            <a:endParaRPr lang="en-US" dirty="0"/>
          </a:p>
        </p:txBody>
      </p:sp>
      <p:sp>
        <p:nvSpPr>
          <p:cNvPr id="2" name="Title 1"/>
          <p:cNvSpPr>
            <a:spLocks noGrp="1"/>
          </p:cNvSpPr>
          <p:nvPr>
            <p:ph type="title"/>
          </p:nvPr>
        </p:nvSpPr>
        <p:spPr>
          <a:xfrm>
            <a:off x="601130" y="133350"/>
            <a:ext cx="8542869" cy="1104900"/>
          </a:xfrm>
        </p:spPr>
        <p:txBody>
          <a:bodyPr/>
          <a:lstStyle/>
          <a:p>
            <a:r>
              <a:rPr lang="en-US" dirty="0"/>
              <a:t>How Do They Get </a:t>
            </a:r>
            <a:br>
              <a:rPr lang="en-US" dirty="0"/>
            </a:br>
            <a:r>
              <a:rPr lang="en-US" dirty="0"/>
              <a:t>Anything Done?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sz="quarter" idx="1"/>
          </p:nvPr>
        </p:nvSpPr>
        <p:spPr>
          <a:xfrm>
            <a:off x="593597" y="1618086"/>
            <a:ext cx="8381437" cy="5106564"/>
          </a:xfrm>
        </p:spPr>
        <p:txBody>
          <a:bodyPr/>
          <a:lstStyle/>
          <a:p>
            <a:r>
              <a:rPr lang="en-US" dirty="0"/>
              <a:t>Managing the process </a:t>
            </a:r>
          </a:p>
          <a:p>
            <a:pPr lvl="1"/>
            <a:r>
              <a:rPr lang="en-US" dirty="0"/>
              <a:t>When are they voting? </a:t>
            </a:r>
          </a:p>
          <a:p>
            <a:pPr lvl="1"/>
            <a:r>
              <a:rPr lang="en-US" dirty="0"/>
              <a:t>Who is asking? </a:t>
            </a:r>
          </a:p>
          <a:p>
            <a:pPr lvl="1"/>
            <a:r>
              <a:rPr lang="en-US" dirty="0"/>
              <a:t>What are the consequences/rewards?</a:t>
            </a:r>
          </a:p>
          <a:p>
            <a:r>
              <a:rPr lang="en-US" dirty="0"/>
              <a:t>Inside vs. outside approach </a:t>
            </a:r>
          </a:p>
          <a:p>
            <a:pPr lvl="1"/>
            <a:r>
              <a:rPr lang="en-US" dirty="0"/>
              <a:t>Some votes are impacted from outside the State House</a:t>
            </a:r>
          </a:p>
          <a:p>
            <a:r>
              <a:rPr lang="en-US" dirty="0"/>
              <a:t>Most votes are not major events</a:t>
            </a:r>
          </a:p>
          <a:p>
            <a:pPr lvl="1"/>
            <a:r>
              <a:rPr lang="en-US" dirty="0"/>
              <a:t>There can be complicated dynamics </a:t>
            </a:r>
            <a:br>
              <a:rPr lang="en-US" dirty="0"/>
            </a:br>
            <a:r>
              <a:rPr lang="en-US" dirty="0"/>
              <a:t>when it matters</a:t>
            </a:r>
          </a:p>
          <a:p>
            <a:pPr lvl="1"/>
            <a:r>
              <a:rPr lang="en-US" dirty="0"/>
              <a:t>5% of votes are controversial</a:t>
            </a:r>
          </a:p>
        </p:txBody>
      </p:sp>
      <p:sp>
        <p:nvSpPr>
          <p:cNvPr id="12290" name="Rectangle 2"/>
          <p:cNvSpPr>
            <a:spLocks noGrp="1" noChangeArrowheads="1"/>
          </p:cNvSpPr>
          <p:nvPr>
            <p:ph type="title"/>
          </p:nvPr>
        </p:nvSpPr>
        <p:spPr/>
        <p:txBody>
          <a:bodyPr/>
          <a:lstStyle/>
          <a:p>
            <a:r>
              <a:rPr lang="en-US" dirty="0"/>
              <a:t>What Makes </a:t>
            </a:r>
            <a:br>
              <a:rPr lang="en-US" dirty="0"/>
            </a:br>
            <a:r>
              <a:rPr lang="en-US" dirty="0"/>
              <a:t>the Legislature Tick?</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fade">
                                      <p:cBhvr>
                                        <p:cTn id="10" dur="500"/>
                                        <p:tgtEl>
                                          <p:spTgt spid="1229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fade">
                                      <p:cBhvr>
                                        <p:cTn id="13" dur="500"/>
                                        <p:tgtEl>
                                          <p:spTgt spid="1229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fade">
                                      <p:cBhvr>
                                        <p:cTn id="16" dur="500"/>
                                        <p:tgtEl>
                                          <p:spTgt spid="1229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Effect transition="in" filter="fade">
                                      <p:cBhvr>
                                        <p:cTn id="19" dur="500"/>
                                        <p:tgtEl>
                                          <p:spTgt spid="12291">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291">
                                            <p:txEl>
                                              <p:pRg st="5" end="5"/>
                                            </p:txEl>
                                          </p:spTgt>
                                        </p:tgtEl>
                                        <p:attrNameLst>
                                          <p:attrName>style.visibility</p:attrName>
                                        </p:attrNameLst>
                                      </p:cBhvr>
                                      <p:to>
                                        <p:strVal val="visible"/>
                                      </p:to>
                                    </p:set>
                                    <p:animEffect transition="in" filter="fade">
                                      <p:cBhvr>
                                        <p:cTn id="22" dur="500"/>
                                        <p:tgtEl>
                                          <p:spTgt spid="12291">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291">
                                            <p:txEl>
                                              <p:pRg st="6" end="6"/>
                                            </p:txEl>
                                          </p:spTgt>
                                        </p:tgtEl>
                                        <p:attrNameLst>
                                          <p:attrName>style.visibility</p:attrName>
                                        </p:attrNameLst>
                                      </p:cBhvr>
                                      <p:to>
                                        <p:strVal val="visible"/>
                                      </p:to>
                                    </p:set>
                                    <p:animEffect transition="in" filter="fade">
                                      <p:cBhvr>
                                        <p:cTn id="25" dur="500"/>
                                        <p:tgtEl>
                                          <p:spTgt spid="12291">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291">
                                            <p:txEl>
                                              <p:pRg st="7" end="7"/>
                                            </p:txEl>
                                          </p:spTgt>
                                        </p:tgtEl>
                                        <p:attrNameLst>
                                          <p:attrName>style.visibility</p:attrName>
                                        </p:attrNameLst>
                                      </p:cBhvr>
                                      <p:to>
                                        <p:strVal val="visible"/>
                                      </p:to>
                                    </p:set>
                                    <p:animEffect transition="in" filter="fade">
                                      <p:cBhvr>
                                        <p:cTn id="28" dur="500"/>
                                        <p:tgtEl>
                                          <p:spTgt spid="12291">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291">
                                            <p:txEl>
                                              <p:pRg st="8" end="8"/>
                                            </p:txEl>
                                          </p:spTgt>
                                        </p:tgtEl>
                                        <p:attrNameLst>
                                          <p:attrName>style.visibility</p:attrName>
                                        </p:attrNameLst>
                                      </p:cBhvr>
                                      <p:to>
                                        <p:strVal val="visible"/>
                                      </p:to>
                                    </p:set>
                                    <p:animEffect transition="in" filter="fade">
                                      <p:cBhvr>
                                        <p:cTn id="31" dur="500"/>
                                        <p:tgtEl>
                                          <p:spTgt spid="122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p:txBody>
          <a:bodyPr/>
          <a:lstStyle/>
          <a:p>
            <a:r>
              <a:rPr lang="en-US" dirty="0"/>
              <a:t>The Lobbying Process</a:t>
            </a:r>
          </a:p>
        </p:txBody>
      </p:sp>
      <p:sp>
        <p:nvSpPr>
          <p:cNvPr id="15363" name="Content Placeholder 7"/>
          <p:cNvSpPr>
            <a:spLocks noGrp="1"/>
          </p:cNvSpPr>
          <p:nvPr>
            <p:ph sz="quarter" idx="1"/>
          </p:nvPr>
        </p:nvSpPr>
        <p:spPr>
          <a:xfrm>
            <a:off x="609599" y="1589567"/>
            <a:ext cx="4340087" cy="4572000"/>
          </a:xfrm>
        </p:spPr>
        <p:txBody>
          <a:bodyPr/>
          <a:lstStyle/>
          <a:p>
            <a:pPr>
              <a:lnSpc>
                <a:spcPts val="3400"/>
              </a:lnSpc>
            </a:pPr>
            <a:r>
              <a:rPr lang="en-US" dirty="0"/>
              <a:t>Contract lobbyists</a:t>
            </a:r>
          </a:p>
          <a:p>
            <a:pPr>
              <a:lnSpc>
                <a:spcPts val="3400"/>
              </a:lnSpc>
            </a:pPr>
            <a:r>
              <a:rPr lang="en-US" dirty="0"/>
              <a:t>In-House 	</a:t>
            </a:r>
          </a:p>
          <a:p>
            <a:pPr lvl="1">
              <a:lnSpc>
                <a:spcPts val="3400"/>
              </a:lnSpc>
            </a:pPr>
            <a:r>
              <a:rPr lang="en-US" dirty="0"/>
              <a:t>Full time</a:t>
            </a:r>
          </a:p>
          <a:p>
            <a:pPr lvl="1">
              <a:lnSpc>
                <a:spcPts val="3400"/>
              </a:lnSpc>
            </a:pPr>
            <a:r>
              <a:rPr lang="en-US" dirty="0"/>
              <a:t>Part time</a:t>
            </a:r>
          </a:p>
          <a:p>
            <a:pPr>
              <a:lnSpc>
                <a:spcPts val="3400"/>
              </a:lnSpc>
            </a:pPr>
            <a:r>
              <a:rPr lang="en-US" dirty="0"/>
              <a:t>Knowing the rhythm, knowing the rules, and knowing the policy</a:t>
            </a:r>
          </a:p>
          <a:p>
            <a:pPr>
              <a:lnSpc>
                <a:spcPts val="3400"/>
              </a:lnSpc>
            </a:pPr>
            <a:endParaRPr lang="en-US" dirty="0"/>
          </a:p>
        </p:txBody>
      </p:sp>
      <p:pic>
        <p:nvPicPr>
          <p:cNvPr id="15364" name="Picture 4" descr="http://dharmaconsulting.com/wp-content/uploads/herdingcats.jpg"/>
          <p:cNvPicPr>
            <a:picLocks noChangeAspect="1" noChangeArrowheads="1"/>
          </p:cNvPicPr>
          <p:nvPr/>
        </p:nvPicPr>
        <p:blipFill>
          <a:blip r:embed="rId2" cstate="print"/>
          <a:srcRect l="616" t="439"/>
          <a:stretch>
            <a:fillRect/>
          </a:stretch>
        </p:blipFill>
        <p:spPr bwMode="auto">
          <a:xfrm flipH="1">
            <a:off x="5225176" y="1735781"/>
            <a:ext cx="3622077" cy="3637721"/>
          </a:xfrm>
          <a:prstGeom prst="rect">
            <a:avLst/>
          </a:prstGeom>
          <a:ln>
            <a:noFill/>
          </a:ln>
          <a:effectLst>
            <a:softEdge rad="112500"/>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fade">
                                      <p:cBhvr>
                                        <p:cTn id="13" dur="500"/>
                                        <p:tgtEl>
                                          <p:spTgt spid="1536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fade">
                                      <p:cBhvr>
                                        <p:cTn id="16" dur="500"/>
                                        <p:tgtEl>
                                          <p:spTgt spid="1536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Effect transition="in" filter="fade">
                                      <p:cBhvr>
                                        <p:cTn id="19" dur="500"/>
                                        <p:tgtEl>
                                          <p:spTgt spid="1536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fade">
                                      <p:cBhvr>
                                        <p:cTn id="2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Highlights and Predictions for 2017 at the State House  </a:t>
            </a:r>
          </a:p>
        </p:txBody>
      </p:sp>
      <p:sp>
        <p:nvSpPr>
          <p:cNvPr id="17412" name="Content Placeholder 3"/>
          <p:cNvSpPr>
            <a:spLocks noGrp="1"/>
          </p:cNvSpPr>
          <p:nvPr>
            <p:ph sz="quarter" idx="1"/>
          </p:nvPr>
        </p:nvSpPr>
        <p:spPr/>
        <p:txBody>
          <a:bodyPr>
            <a:noAutofit/>
          </a:bodyPr>
          <a:lstStyle/>
          <a:p>
            <a:pPr>
              <a:lnSpc>
                <a:spcPts val="3200"/>
              </a:lnSpc>
              <a:spcAft>
                <a:spcPts val="1200"/>
              </a:spcAft>
            </a:pPr>
            <a:r>
              <a:rPr lang="en-US" sz="2400" dirty="0"/>
              <a:t>Highlights</a:t>
            </a:r>
          </a:p>
          <a:p>
            <a:pPr lvl="1">
              <a:lnSpc>
                <a:spcPts val="3200"/>
              </a:lnSpc>
              <a:spcAft>
                <a:spcPts val="1200"/>
              </a:spcAft>
              <a:buFontTx/>
              <a:buChar char="-"/>
            </a:pPr>
            <a:r>
              <a:rPr lang="en-US" sz="1600" dirty="0"/>
              <a:t>All Republican Control</a:t>
            </a:r>
          </a:p>
          <a:p>
            <a:pPr lvl="1">
              <a:lnSpc>
                <a:spcPts val="3200"/>
              </a:lnSpc>
              <a:spcAft>
                <a:spcPts val="1200"/>
              </a:spcAft>
              <a:buFontTx/>
              <a:buChar char="-"/>
            </a:pPr>
            <a:r>
              <a:rPr lang="en-US" sz="1600" dirty="0"/>
              <a:t>A new Governor</a:t>
            </a:r>
          </a:p>
          <a:p>
            <a:pPr lvl="1">
              <a:lnSpc>
                <a:spcPts val="3200"/>
              </a:lnSpc>
              <a:spcAft>
                <a:spcPts val="1200"/>
              </a:spcAft>
            </a:pPr>
            <a:r>
              <a:rPr lang="en-US" sz="1600" dirty="0"/>
              <a:t>Legislature: Some Stability </a:t>
            </a:r>
          </a:p>
          <a:p>
            <a:pPr lvl="1">
              <a:lnSpc>
                <a:spcPts val="3200"/>
              </a:lnSpc>
              <a:spcAft>
                <a:spcPts val="1200"/>
              </a:spcAft>
            </a:pPr>
            <a:r>
              <a:rPr lang="en-US" sz="1600" dirty="0"/>
              <a:t>Budget: Not so bad this time. Tax cuts will compete with workforce investments</a:t>
            </a:r>
          </a:p>
          <a:p>
            <a:pPr lvl="1">
              <a:lnSpc>
                <a:spcPts val="3200"/>
              </a:lnSpc>
              <a:spcAft>
                <a:spcPts val="1200"/>
              </a:spcAft>
            </a:pPr>
            <a:r>
              <a:rPr lang="en-US" sz="1600" dirty="0"/>
              <a:t>Crisis Politics: Mental health, then Heroin – what's next? </a:t>
            </a:r>
          </a:p>
        </p:txBody>
      </p:sp>
      <p:sp>
        <p:nvSpPr>
          <p:cNvPr id="5" name="Content Placeholder 4"/>
          <p:cNvSpPr>
            <a:spLocks noGrp="1"/>
          </p:cNvSpPr>
          <p:nvPr>
            <p:ph sz="quarter" idx="2"/>
          </p:nvPr>
        </p:nvSpPr>
        <p:spPr/>
        <p:txBody>
          <a:bodyPr>
            <a:normAutofit/>
          </a:bodyPr>
          <a:lstStyle/>
          <a:p>
            <a:r>
              <a:rPr lang="en-US" dirty="0"/>
              <a:t>Predictions: </a:t>
            </a:r>
          </a:p>
          <a:p>
            <a:pPr lvl="1"/>
            <a:r>
              <a:rPr lang="en-US" sz="2000" dirty="0"/>
              <a:t>New Governor will mainly focus on the budget; </a:t>
            </a:r>
          </a:p>
          <a:p>
            <a:pPr lvl="1"/>
            <a:r>
              <a:rPr lang="en-US" sz="2000" dirty="0"/>
              <a:t>But, the budget might include some reorganization and new proposals. </a:t>
            </a:r>
          </a:p>
          <a:p>
            <a:pPr lvl="1"/>
            <a:r>
              <a:rPr lang="en-US" sz="2000" dirty="0"/>
              <a:t>Slow walk on any change to Medicaid Expansion </a:t>
            </a:r>
          </a:p>
          <a:p>
            <a:pPr lvl="1"/>
            <a:r>
              <a:rPr lang="en-US" sz="2000" dirty="0"/>
              <a:t>Managed Medicaid Phase II ???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Effect transition="in" filter="fade">
                                      <p:cBhvr>
                                        <p:cTn id="7" dur="500"/>
                                        <p:tgtEl>
                                          <p:spTgt spid="174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xEl>
                                              <p:pRg st="1" end="1"/>
                                            </p:txEl>
                                          </p:spTgt>
                                        </p:tgtEl>
                                        <p:attrNameLst>
                                          <p:attrName>style.visibility</p:attrName>
                                        </p:attrNameLst>
                                      </p:cBhvr>
                                      <p:to>
                                        <p:strVal val="visible"/>
                                      </p:to>
                                    </p:set>
                                    <p:animEffect transition="in" filter="fade">
                                      <p:cBhvr>
                                        <p:cTn id="10" dur="500"/>
                                        <p:tgtEl>
                                          <p:spTgt spid="174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2">
                                            <p:txEl>
                                              <p:pRg st="2" end="2"/>
                                            </p:txEl>
                                          </p:spTgt>
                                        </p:tgtEl>
                                        <p:attrNameLst>
                                          <p:attrName>style.visibility</p:attrName>
                                        </p:attrNameLst>
                                      </p:cBhvr>
                                      <p:to>
                                        <p:strVal val="visible"/>
                                      </p:to>
                                    </p:set>
                                    <p:animEffect transition="in" filter="fade">
                                      <p:cBhvr>
                                        <p:cTn id="13" dur="500"/>
                                        <p:tgtEl>
                                          <p:spTgt spid="1741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412">
                                            <p:txEl>
                                              <p:pRg st="3" end="3"/>
                                            </p:txEl>
                                          </p:spTgt>
                                        </p:tgtEl>
                                        <p:attrNameLst>
                                          <p:attrName>style.visibility</p:attrName>
                                        </p:attrNameLst>
                                      </p:cBhvr>
                                      <p:to>
                                        <p:strVal val="visible"/>
                                      </p:to>
                                    </p:set>
                                    <p:animEffect transition="in" filter="fade">
                                      <p:cBhvr>
                                        <p:cTn id="16" dur="500"/>
                                        <p:tgtEl>
                                          <p:spTgt spid="1741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412">
                                            <p:txEl>
                                              <p:pRg st="4" end="4"/>
                                            </p:txEl>
                                          </p:spTgt>
                                        </p:tgtEl>
                                        <p:attrNameLst>
                                          <p:attrName>style.visibility</p:attrName>
                                        </p:attrNameLst>
                                      </p:cBhvr>
                                      <p:to>
                                        <p:strVal val="visible"/>
                                      </p:to>
                                    </p:set>
                                    <p:animEffect transition="in" filter="fade">
                                      <p:cBhvr>
                                        <p:cTn id="19" dur="500"/>
                                        <p:tgtEl>
                                          <p:spTgt spid="1741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412">
                                            <p:txEl>
                                              <p:pRg st="5" end="5"/>
                                            </p:txEl>
                                          </p:spTgt>
                                        </p:tgtEl>
                                        <p:attrNameLst>
                                          <p:attrName>style.visibility</p:attrName>
                                        </p:attrNameLst>
                                      </p:cBhvr>
                                      <p:to>
                                        <p:strVal val="visible"/>
                                      </p:to>
                                    </p:set>
                                    <p:animEffect transition="in" filter="fade">
                                      <p:cBhvr>
                                        <p:cTn id="22" dur="500"/>
                                        <p:tgtEl>
                                          <p:spTgt spid="174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439528" y="2416119"/>
            <a:ext cx="4247271" cy="3889720"/>
          </a:xfrm>
          <a:prstGeom prst="rect">
            <a:avLst/>
          </a:prstGeom>
        </p:spPr>
      </p:pic>
      <p:sp>
        <p:nvSpPr>
          <p:cNvPr id="2" name="Title 1"/>
          <p:cNvSpPr>
            <a:spLocks noGrp="1"/>
          </p:cNvSpPr>
          <p:nvPr>
            <p:ph type="title"/>
          </p:nvPr>
        </p:nvSpPr>
        <p:spPr>
          <a:xfrm>
            <a:off x="0" y="0"/>
            <a:ext cx="9144000" cy="1600200"/>
          </a:xfrm>
        </p:spPr>
        <p:txBody>
          <a:bodyPr/>
          <a:lstStyle/>
          <a:p>
            <a:r>
              <a:rPr lang="en-US" dirty="0"/>
              <a:t>Measurement Team Update</a:t>
            </a:r>
          </a:p>
        </p:txBody>
      </p:sp>
      <p:sp>
        <p:nvSpPr>
          <p:cNvPr id="3" name="Content Placeholder 2"/>
          <p:cNvSpPr>
            <a:spLocks noGrp="1"/>
          </p:cNvSpPr>
          <p:nvPr>
            <p:ph idx="1"/>
          </p:nvPr>
        </p:nvSpPr>
        <p:spPr/>
        <p:txBody>
          <a:bodyPr>
            <a:normAutofit/>
          </a:bodyPr>
          <a:lstStyle/>
          <a:p>
            <a:r>
              <a:rPr lang="en-US" dirty="0"/>
              <a:t>AHA measurement goals and status</a:t>
            </a:r>
          </a:p>
          <a:p>
            <a:r>
              <a:rPr lang="en-US" dirty="0"/>
              <a:t>Measuring initiative impact </a:t>
            </a:r>
          </a:p>
          <a:p>
            <a:r>
              <a:rPr lang="en-US" dirty="0"/>
              <a:t>AHA indicators by domain</a:t>
            </a:r>
            <a:br>
              <a:rPr lang="en-US" dirty="0"/>
            </a:br>
            <a:r>
              <a:rPr lang="en-US" i="1" dirty="0"/>
              <a:t>a work in process</a:t>
            </a:r>
          </a:p>
          <a:p>
            <a:r>
              <a:rPr lang="en-US" dirty="0"/>
              <a:t>Small group input</a:t>
            </a:r>
          </a:p>
          <a:p>
            <a:r>
              <a:rPr lang="en-US" dirty="0"/>
              <a:t>Next steps</a:t>
            </a:r>
          </a:p>
          <a:p>
            <a:endParaRPr lang="en-US" dirty="0"/>
          </a:p>
          <a:p>
            <a:endParaRPr lang="en-US" dirty="0"/>
          </a:p>
          <a:p>
            <a:endParaRPr lang="en-US" dirty="0"/>
          </a:p>
          <a:p>
            <a:endParaRPr lang="en-US" dirty="0"/>
          </a:p>
          <a:p>
            <a:endParaRPr lang="en-US" dirty="0"/>
          </a:p>
          <a:p>
            <a:endParaRPr lang="en-US" dirty="0"/>
          </a:p>
        </p:txBody>
      </p:sp>
      <p:sp>
        <p:nvSpPr>
          <p:cNvPr id="7" name="Star: 5 Points 6"/>
          <p:cNvSpPr/>
          <p:nvPr/>
        </p:nvSpPr>
        <p:spPr>
          <a:xfrm>
            <a:off x="7596559" y="3662722"/>
            <a:ext cx="211015" cy="256733"/>
          </a:xfrm>
          <a:prstGeom prst="star5">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239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dirty="0"/>
              <a:t>AHA Vision and “Domains”</a:t>
            </a:r>
          </a:p>
        </p:txBody>
      </p:sp>
      <p:pic>
        <p:nvPicPr>
          <p:cNvPr id="4" name="Content Placeholder 3"/>
          <p:cNvPicPr>
            <a:picLocks noGrp="1" noChangeAspect="1"/>
          </p:cNvPicPr>
          <p:nvPr>
            <p:ph idx="1"/>
          </p:nvPr>
        </p:nvPicPr>
        <p:blipFill>
          <a:blip r:embed="rId2"/>
          <a:stretch>
            <a:fillRect/>
          </a:stretch>
        </p:blipFill>
        <p:spPr>
          <a:xfrm>
            <a:off x="1115122" y="1583467"/>
            <a:ext cx="6913756" cy="5185317"/>
          </a:xfrm>
        </p:spPr>
      </p:pic>
      <p:grpSp>
        <p:nvGrpSpPr>
          <p:cNvPr id="7" name="Group 6"/>
          <p:cNvGrpSpPr/>
          <p:nvPr/>
        </p:nvGrpSpPr>
        <p:grpSpPr>
          <a:xfrm>
            <a:off x="5710336" y="1216366"/>
            <a:ext cx="2725622" cy="2067625"/>
            <a:chOff x="5710336" y="1015648"/>
            <a:chExt cx="2725622" cy="2067625"/>
          </a:xfrm>
        </p:grpSpPr>
        <p:sp>
          <p:nvSpPr>
            <p:cNvPr id="5" name="Oval 4"/>
            <p:cNvSpPr/>
            <p:nvPr/>
          </p:nvSpPr>
          <p:spPr>
            <a:xfrm rot="17837835">
              <a:off x="6067811" y="715126"/>
              <a:ext cx="2010672" cy="2725622"/>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6" name="TextBox 5"/>
            <p:cNvSpPr txBox="1"/>
            <p:nvPr/>
          </p:nvSpPr>
          <p:spPr>
            <a:xfrm>
              <a:off x="6356196" y="1015648"/>
              <a:ext cx="88139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lumMod val="50000"/>
                    </a:schemeClr>
                  </a:solidFill>
                  <a:effectLst/>
                  <a:uLnTx/>
                  <a:uFillTx/>
                </a:rPr>
                <a:t>Vision</a:t>
              </a:r>
            </a:p>
          </p:txBody>
        </p:sp>
      </p:grpSp>
      <p:grpSp>
        <p:nvGrpSpPr>
          <p:cNvPr id="21" name="Group 20"/>
          <p:cNvGrpSpPr/>
          <p:nvPr/>
        </p:nvGrpSpPr>
        <p:grpSpPr>
          <a:xfrm>
            <a:off x="250655" y="2423388"/>
            <a:ext cx="3228525" cy="1255350"/>
            <a:chOff x="5258854" y="3513892"/>
            <a:chExt cx="3228525" cy="1255350"/>
          </a:xfrm>
        </p:grpSpPr>
        <p:sp>
          <p:nvSpPr>
            <p:cNvPr id="8" name="Rectangle 7"/>
            <p:cNvSpPr/>
            <p:nvPr/>
          </p:nvSpPr>
          <p:spPr>
            <a:xfrm>
              <a:off x="5258854" y="3932585"/>
              <a:ext cx="1146468"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lumMod val="50000"/>
                    </a:schemeClr>
                  </a:solidFill>
                  <a:effectLst/>
                  <a:uLnTx/>
                  <a:uFillTx/>
                </a:rPr>
                <a:t>Domains</a:t>
              </a:r>
            </a:p>
          </p:txBody>
        </p:sp>
        <p:cxnSp>
          <p:nvCxnSpPr>
            <p:cNvPr id="10" name="Straight Arrow Connector 9"/>
            <p:cNvCxnSpPr/>
            <p:nvPr/>
          </p:nvCxnSpPr>
          <p:spPr>
            <a:xfrm flipV="1">
              <a:off x="6405322" y="3513892"/>
              <a:ext cx="2082057" cy="603359"/>
            </a:xfrm>
            <a:prstGeom prst="straightConnector1">
              <a:avLst/>
            </a:prstGeom>
            <a:ln w="28575">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70203" y="4274171"/>
              <a:ext cx="1099586" cy="495071"/>
            </a:xfrm>
            <a:prstGeom prst="straightConnector1">
              <a:avLst/>
            </a:prstGeom>
            <a:ln w="28575">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534616" y="4399618"/>
            <a:ext cx="2561585" cy="1257940"/>
            <a:chOff x="6534616" y="4399618"/>
            <a:chExt cx="2561585" cy="1257940"/>
          </a:xfrm>
        </p:grpSpPr>
        <p:grpSp>
          <p:nvGrpSpPr>
            <p:cNvPr id="24" name="Group 23"/>
            <p:cNvGrpSpPr/>
            <p:nvPr/>
          </p:nvGrpSpPr>
          <p:grpSpPr>
            <a:xfrm>
              <a:off x="6534616" y="4678254"/>
              <a:ext cx="2561585" cy="979304"/>
              <a:chOff x="6836226" y="5012561"/>
              <a:chExt cx="2561585" cy="979304"/>
            </a:xfrm>
          </p:grpSpPr>
          <p:sp>
            <p:nvSpPr>
              <p:cNvPr id="25" name="Rectangle 24"/>
              <p:cNvSpPr/>
              <p:nvPr/>
            </p:nvSpPr>
            <p:spPr>
              <a:xfrm>
                <a:off x="7497289" y="5622533"/>
                <a:ext cx="1900522"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tx2">
                        <a:lumMod val="50000"/>
                      </a:schemeClr>
                    </a:solidFill>
                    <a:effectLst/>
                    <a:uLnTx/>
                    <a:uFillTx/>
                  </a:rPr>
                  <a:t>Sub-categories</a:t>
                </a:r>
              </a:p>
            </p:txBody>
          </p:sp>
          <p:cxnSp>
            <p:nvCxnSpPr>
              <p:cNvPr id="26" name="Straight Arrow Connector 25"/>
              <p:cNvCxnSpPr/>
              <p:nvPr/>
            </p:nvCxnSpPr>
            <p:spPr>
              <a:xfrm flipH="1" flipV="1">
                <a:off x="6925434" y="5012561"/>
                <a:ext cx="717842" cy="595470"/>
              </a:xfrm>
              <a:prstGeom prst="straightConnector1">
                <a:avLst/>
              </a:prstGeom>
              <a:ln w="28575">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6836226" y="5285678"/>
                <a:ext cx="702975" cy="413175"/>
              </a:xfrm>
              <a:prstGeom prst="straightConnector1">
                <a:avLst/>
              </a:prstGeom>
              <a:ln w="28575">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p:cNvCxnSpPr/>
            <p:nvPr/>
          </p:nvCxnSpPr>
          <p:spPr>
            <a:xfrm flipH="1" flipV="1">
              <a:off x="6766624" y="4399618"/>
              <a:ext cx="716372" cy="888608"/>
            </a:xfrm>
            <a:prstGeom prst="straightConnector1">
              <a:avLst/>
            </a:prstGeom>
            <a:ln w="28575">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p:cNvCxnSpPr/>
          <p:nvPr/>
        </p:nvCxnSpPr>
        <p:spPr>
          <a:xfrm>
            <a:off x="745832" y="3177960"/>
            <a:ext cx="2465140" cy="2153133"/>
          </a:xfrm>
          <a:prstGeom prst="straightConnector1">
            <a:avLst/>
          </a:prstGeom>
          <a:ln w="28575">
            <a:solidFill>
              <a:schemeClr val="tx2">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46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Measurement Priorities</a:t>
            </a:r>
          </a:p>
        </p:txBody>
      </p:sp>
      <p:sp>
        <p:nvSpPr>
          <p:cNvPr id="5" name="Text Placeholder 4"/>
          <p:cNvSpPr>
            <a:spLocks noGrp="1"/>
          </p:cNvSpPr>
          <p:nvPr>
            <p:ph type="body" idx="1"/>
          </p:nvPr>
        </p:nvSpPr>
        <p:spPr/>
        <p:txBody>
          <a:bodyPr/>
          <a:lstStyle/>
          <a:p>
            <a:r>
              <a:rPr lang="en-US" b="1" dirty="0"/>
              <a:t>Goals</a:t>
            </a:r>
          </a:p>
        </p:txBody>
      </p:sp>
      <p:sp>
        <p:nvSpPr>
          <p:cNvPr id="6" name="Text Placeholder 5"/>
          <p:cNvSpPr>
            <a:spLocks noGrp="1"/>
          </p:cNvSpPr>
          <p:nvPr>
            <p:ph type="body" sz="quarter" idx="3"/>
          </p:nvPr>
        </p:nvSpPr>
        <p:spPr>
          <a:xfrm>
            <a:off x="4770863" y="1600200"/>
            <a:ext cx="4041775" cy="609600"/>
          </a:xfrm>
        </p:spPr>
        <p:txBody>
          <a:bodyPr/>
          <a:lstStyle/>
          <a:p>
            <a:r>
              <a:rPr lang="en-US" b="1" dirty="0"/>
              <a:t>Needs</a:t>
            </a:r>
          </a:p>
        </p:txBody>
      </p:sp>
      <p:sp>
        <p:nvSpPr>
          <p:cNvPr id="3" name="Content Placeholder 2"/>
          <p:cNvSpPr>
            <a:spLocks noGrp="1"/>
          </p:cNvSpPr>
          <p:nvPr>
            <p:ph sz="quarter" idx="13"/>
          </p:nvPr>
        </p:nvSpPr>
        <p:spPr/>
        <p:txBody>
          <a:bodyPr/>
          <a:lstStyle/>
          <a:p>
            <a:pPr marL="457200" lvl="0" indent="-457200">
              <a:buFont typeface="+mj-lt"/>
              <a:buAutoNum type="arabicPeriod"/>
            </a:pPr>
            <a:r>
              <a:rPr lang="en-US" dirty="0"/>
              <a:t>Measure initiative impact</a:t>
            </a:r>
          </a:p>
          <a:p>
            <a:pPr marL="457200" lvl="0" indent="-457200">
              <a:buFont typeface="+mj-lt"/>
              <a:buAutoNum type="arabicPeriod"/>
            </a:pPr>
            <a:r>
              <a:rPr lang="en-US" dirty="0"/>
              <a:t>Evaluate work group impact</a:t>
            </a:r>
          </a:p>
          <a:p>
            <a:pPr marL="457200" indent="-457200">
              <a:buFont typeface="+mj-lt"/>
              <a:buAutoNum type="arabicPeriod"/>
            </a:pPr>
            <a:r>
              <a:rPr lang="en-US" dirty="0"/>
              <a:t>Track and evaluate work group progress and satisfaction with participation</a:t>
            </a:r>
          </a:p>
        </p:txBody>
      </p:sp>
      <p:sp>
        <p:nvSpPr>
          <p:cNvPr id="7" name="Content Placeholder 6"/>
          <p:cNvSpPr>
            <a:spLocks noGrp="1"/>
          </p:cNvSpPr>
          <p:nvPr>
            <p:ph sz="quarter" idx="14"/>
          </p:nvPr>
        </p:nvSpPr>
        <p:spPr>
          <a:xfrm>
            <a:off x="5020333" y="2212850"/>
            <a:ext cx="3499403" cy="3913187"/>
          </a:xfrm>
        </p:spPr>
        <p:txBody>
          <a:bodyPr>
            <a:normAutofit/>
          </a:bodyPr>
          <a:lstStyle/>
          <a:p>
            <a:pPr lvl="0"/>
            <a:r>
              <a:rPr lang="en-US" dirty="0"/>
              <a:t>Measures</a:t>
            </a:r>
          </a:p>
          <a:p>
            <a:pPr lvl="0"/>
            <a:r>
              <a:rPr lang="en-US" dirty="0"/>
              <a:t>Data capture capabilities</a:t>
            </a:r>
          </a:p>
          <a:p>
            <a:pPr lvl="0"/>
            <a:r>
              <a:rPr lang="en-US" dirty="0"/>
              <a:t>Data management systems</a:t>
            </a:r>
          </a:p>
          <a:p>
            <a:r>
              <a:rPr lang="en-US" dirty="0"/>
              <a:t>Metrics-driven improvement </a:t>
            </a:r>
            <a:br>
              <a:rPr lang="en-US" dirty="0"/>
            </a:br>
            <a:r>
              <a:rPr lang="en-US" dirty="0"/>
              <a:t>methods</a:t>
            </a:r>
          </a:p>
        </p:txBody>
      </p:sp>
      <p:sp>
        <p:nvSpPr>
          <p:cNvPr id="8" name="Arrow: Chevron 7"/>
          <p:cNvSpPr/>
          <p:nvPr/>
        </p:nvSpPr>
        <p:spPr>
          <a:xfrm>
            <a:off x="4219624" y="2330605"/>
            <a:ext cx="678369" cy="3178097"/>
          </a:xfrm>
          <a:prstGeom prst="chevron">
            <a:avLst>
              <a:gd name="adj" fmla="val 87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tx1"/>
              </a:solidFill>
              <a:effectLst/>
              <a:uLnTx/>
              <a:uFillTx/>
            </a:endParaRPr>
          </a:p>
        </p:txBody>
      </p:sp>
    </p:spTree>
    <p:extLst>
      <p:ext uri="{BB962C8B-B14F-4D97-AF65-F5344CB8AC3E}">
        <p14:creationId xmlns:p14="http://schemas.microsoft.com/office/powerpoint/2010/main" val="108655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Measuring Impact</a:t>
            </a:r>
            <a:endParaRPr lang="en-US" i="1" dirty="0"/>
          </a:p>
        </p:txBody>
      </p:sp>
      <p:sp>
        <p:nvSpPr>
          <p:cNvPr id="4" name="TextBox 3"/>
          <p:cNvSpPr txBox="1"/>
          <p:nvPr/>
        </p:nvSpPr>
        <p:spPr>
          <a:xfrm>
            <a:off x="1538868" y="1739587"/>
            <a:ext cx="6122020" cy="769441"/>
          </a:xfrm>
          <a:prstGeom prst="rect">
            <a:avLst/>
          </a:prstGeom>
          <a:solidFill>
            <a:schemeClr val="bg2"/>
          </a:solidFill>
          <a:ln w="9525">
            <a:solidFill>
              <a:schemeClr val="tx2">
                <a:lumMod val="50000"/>
              </a:scheme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2">
                    <a:lumMod val="50000"/>
                  </a:schemeClr>
                </a:solidFill>
                <a:effectLst/>
                <a:uLnTx/>
                <a:uFillTx/>
              </a:rPr>
              <a:t>Vision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chemeClr val="tx2">
                    <a:lumMod val="50000"/>
                  </a:schemeClr>
                </a:solidFill>
                <a:effectLst/>
                <a:uLnTx/>
                <a:uFillTx/>
              </a:rPr>
              <a:t>What will the world look like as a result of our efforts?</a:t>
            </a:r>
          </a:p>
        </p:txBody>
      </p:sp>
      <p:sp>
        <p:nvSpPr>
          <p:cNvPr id="6" name="TextBox 5"/>
          <p:cNvSpPr txBox="1"/>
          <p:nvPr/>
        </p:nvSpPr>
        <p:spPr>
          <a:xfrm>
            <a:off x="1538868" y="3406225"/>
            <a:ext cx="6122020" cy="769441"/>
          </a:xfrm>
          <a:prstGeom prst="rect">
            <a:avLst/>
          </a:prstGeom>
          <a:solidFill>
            <a:schemeClr val="bg2"/>
          </a:solidFill>
          <a:ln w="9525">
            <a:solidFill>
              <a:schemeClr val="tx2">
                <a:lumMod val="50000"/>
              </a:scheme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2">
                    <a:lumMod val="50000"/>
                  </a:schemeClr>
                </a:solidFill>
                <a:effectLst/>
                <a:uLnTx/>
                <a:uFillTx/>
              </a:rPr>
              <a:t>Indicators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chemeClr val="tx2">
                    <a:lumMod val="50000"/>
                  </a:schemeClr>
                </a:solidFill>
                <a:effectLst/>
                <a:uLnTx/>
                <a:uFillTx/>
              </a:rPr>
              <a:t>What will demonstrate our success?</a:t>
            </a:r>
          </a:p>
        </p:txBody>
      </p:sp>
      <p:sp>
        <p:nvSpPr>
          <p:cNvPr id="7" name="TextBox 6"/>
          <p:cNvSpPr txBox="1"/>
          <p:nvPr/>
        </p:nvSpPr>
        <p:spPr>
          <a:xfrm>
            <a:off x="1538868" y="5072863"/>
            <a:ext cx="6122020" cy="769441"/>
          </a:xfrm>
          <a:prstGeom prst="rect">
            <a:avLst/>
          </a:prstGeom>
          <a:solidFill>
            <a:schemeClr val="bg2"/>
          </a:solidFill>
          <a:ln w="9525">
            <a:solidFill>
              <a:schemeClr val="tx2">
                <a:lumMod val="50000"/>
              </a:scheme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2">
                    <a:lumMod val="50000"/>
                  </a:schemeClr>
                </a:solidFill>
                <a:effectLst/>
                <a:uLnTx/>
                <a:uFillTx/>
              </a:rPr>
              <a:t>Measures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chemeClr val="tx2">
                    <a:lumMod val="50000"/>
                  </a:schemeClr>
                </a:solidFill>
                <a:effectLst/>
                <a:uLnTx/>
                <a:uFillTx/>
              </a:rPr>
              <a:t>How, quantitatively, will we demonstrate our success?</a:t>
            </a:r>
          </a:p>
        </p:txBody>
      </p:sp>
      <p:sp>
        <p:nvSpPr>
          <p:cNvPr id="9" name="Arrow: Down 8"/>
          <p:cNvSpPr/>
          <p:nvPr/>
        </p:nvSpPr>
        <p:spPr>
          <a:xfrm>
            <a:off x="4321097" y="2740178"/>
            <a:ext cx="501805" cy="434897"/>
          </a:xfrm>
          <a:prstGeom prst="downArrow">
            <a:avLst/>
          </a:prstGeom>
          <a:gradFill flip="none" rotWithShape="1">
            <a:gsLst>
              <a:gs pos="0">
                <a:schemeClr val="tx2">
                  <a:lumMod val="50000"/>
                </a:schemeClr>
              </a:gs>
              <a:gs pos="50000">
                <a:schemeClr val="tx2">
                  <a:lumMod val="60000"/>
                  <a:lumOff val="4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 name="Arrow: Down 9"/>
          <p:cNvSpPr/>
          <p:nvPr/>
        </p:nvSpPr>
        <p:spPr>
          <a:xfrm>
            <a:off x="4337824" y="4406816"/>
            <a:ext cx="501805" cy="434897"/>
          </a:xfrm>
          <a:prstGeom prst="downArrow">
            <a:avLst/>
          </a:prstGeom>
          <a:gradFill flip="none" rotWithShape="1">
            <a:gsLst>
              <a:gs pos="0">
                <a:schemeClr val="tx2">
                  <a:lumMod val="50000"/>
                </a:schemeClr>
              </a:gs>
              <a:gs pos="50000">
                <a:schemeClr val="tx2">
                  <a:lumMod val="60000"/>
                  <a:lumOff val="4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3515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AHA Domain-level Goals</a:t>
            </a:r>
          </a:p>
        </p:txBody>
      </p:sp>
      <p:pic>
        <p:nvPicPr>
          <p:cNvPr id="4" name="Content Placeholder 3"/>
          <p:cNvPicPr>
            <a:picLocks noChangeAspect="1"/>
          </p:cNvPicPr>
          <p:nvPr/>
        </p:nvPicPr>
        <p:blipFill>
          <a:blip r:embed="rId2"/>
          <a:stretch>
            <a:fillRect/>
          </a:stretch>
        </p:blipFill>
        <p:spPr>
          <a:xfrm>
            <a:off x="1115122" y="1326989"/>
            <a:ext cx="6913756" cy="5185317"/>
          </a:xfrm>
          <a:prstGeom prst="rect">
            <a:avLst/>
          </a:prstGeom>
        </p:spPr>
      </p:pic>
    </p:spTree>
    <p:extLst>
      <p:ext uri="{BB962C8B-B14F-4D97-AF65-F5344CB8AC3E}">
        <p14:creationId xmlns:p14="http://schemas.microsoft.com/office/powerpoint/2010/main" val="86771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a:xfrm>
            <a:off x="228600" y="1066801"/>
            <a:ext cx="8610600" cy="4906966"/>
          </a:xfrm>
        </p:spPr>
        <p:txBody>
          <a:bodyPr>
            <a:noAutofit/>
          </a:bodyPr>
          <a:lstStyle/>
          <a:p>
            <a:r>
              <a:rPr lang="en-US" sz="3600" dirty="0"/>
              <a:t>Welcome and introductions</a:t>
            </a:r>
          </a:p>
          <a:p>
            <a:r>
              <a:rPr lang="en-US" sz="3600" dirty="0"/>
              <a:t>New items and updates </a:t>
            </a:r>
          </a:p>
          <a:p>
            <a:r>
              <a:rPr lang="en-US" sz="3600" dirty="0"/>
              <a:t>Building an Aging Advocacy Network</a:t>
            </a:r>
          </a:p>
          <a:p>
            <a:r>
              <a:rPr lang="en-US" sz="3600" dirty="0"/>
              <a:t>Discussion on how we measure our progress including a small group activity</a:t>
            </a:r>
          </a:p>
          <a:p>
            <a:r>
              <a:rPr lang="en-US" sz="3600" dirty="0"/>
              <a:t>Winnipesaukee Public Health Council</a:t>
            </a:r>
          </a:p>
          <a:p>
            <a:r>
              <a:rPr lang="en-US" sz="3600" dirty="0"/>
              <a:t>Strategic Group Updates</a:t>
            </a:r>
          </a:p>
          <a:p>
            <a:r>
              <a:rPr lang="en-US" sz="3600" dirty="0"/>
              <a:t>Next steps/adjourn </a:t>
            </a:r>
          </a:p>
          <a:p>
            <a:endParaRPr lang="en-US" sz="3600" dirty="0"/>
          </a:p>
        </p:txBody>
      </p:sp>
      <p:sp>
        <p:nvSpPr>
          <p:cNvPr id="4" name="Slide Number Placeholder 3"/>
          <p:cNvSpPr>
            <a:spLocks noGrp="1"/>
          </p:cNvSpPr>
          <p:nvPr>
            <p:ph type="sldNum" sz="quarter" idx="12"/>
          </p:nvPr>
        </p:nvSpPr>
        <p:spPr/>
        <p:txBody>
          <a:bodyPr/>
          <a:lstStyle/>
          <a:p>
            <a:fld id="{4DE6AD33-158D-B441-93C3-15396DAF392C}"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08245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Indicators of Impact</a:t>
            </a:r>
            <a:br>
              <a:rPr lang="en-US" dirty="0"/>
            </a:br>
            <a:r>
              <a:rPr lang="en-US" sz="4000" i="1" dirty="0"/>
              <a:t>Example Domain with Sub-categories</a:t>
            </a:r>
            <a:endParaRPr lang="en-US" dirty="0"/>
          </a:p>
        </p:txBody>
      </p:sp>
      <p:graphicFrame>
        <p:nvGraphicFramePr>
          <p:cNvPr id="4" name="Content Placeholder 3"/>
          <p:cNvGraphicFramePr>
            <a:graphicFrameLocks noGrp="1"/>
          </p:cNvGraphicFramePr>
          <p:nvPr>
            <p:ph idx="1"/>
            <p:extLst/>
          </p:nvPr>
        </p:nvGraphicFramePr>
        <p:xfrm>
          <a:off x="590550" y="1572324"/>
          <a:ext cx="7962900" cy="4827649"/>
        </p:xfrm>
        <a:graphic>
          <a:graphicData uri="http://schemas.openxmlformats.org/drawingml/2006/table">
            <a:tbl>
              <a:tblPr>
                <a:tableStyleId>{5C22544A-7EE6-4342-B048-85BDC9FD1C3A}</a:tableStyleId>
              </a:tblPr>
              <a:tblGrid>
                <a:gridCol w="2420279">
                  <a:extLst>
                    <a:ext uri="{9D8B030D-6E8A-4147-A177-3AD203B41FA5}">
                      <a16:colId xmlns:a16="http://schemas.microsoft.com/office/drawing/2014/main" val="3077163361"/>
                    </a:ext>
                  </a:extLst>
                </a:gridCol>
                <a:gridCol w="5542621">
                  <a:extLst>
                    <a:ext uri="{9D8B030D-6E8A-4147-A177-3AD203B41FA5}">
                      <a16:colId xmlns:a16="http://schemas.microsoft.com/office/drawing/2014/main" val="2183118849"/>
                    </a:ext>
                  </a:extLst>
                </a:gridCol>
              </a:tblGrid>
              <a:tr h="497205">
                <a:tc>
                  <a:txBody>
                    <a:bodyPr/>
                    <a:lstStyle/>
                    <a:p>
                      <a:pPr algn="l" fontAlgn="t"/>
                      <a:r>
                        <a:rPr lang="en-US" sz="1800" b="1" u="none" strike="noStrike" dirty="0">
                          <a:effectLst/>
                        </a:rPr>
                        <a:t>DOMAIN</a:t>
                      </a:r>
                      <a:endParaRPr lang="en-US" sz="1600" b="1" u="none" strike="noStrike" dirty="0">
                        <a:effectLst/>
                      </a:endParaRPr>
                    </a:p>
                    <a:p>
                      <a:pPr algn="l" fontAlgn="t"/>
                      <a:r>
                        <a:rPr lang="en-US" sz="1400" b="0" i="0" u="none" strike="noStrike" dirty="0">
                          <a:solidFill>
                            <a:srgbClr val="000000"/>
                          </a:solidFill>
                          <a:effectLst/>
                          <a:latin typeface="+mn-lt"/>
                        </a:rPr>
                        <a:t>Sub-categories</a:t>
                      </a:r>
                    </a:p>
                  </a:txBody>
                  <a:tcPr marL="9525" marR="9525" marT="9525" marB="0"/>
                </a:tc>
                <a:tc>
                  <a:txBody>
                    <a:bodyPr/>
                    <a:lstStyle/>
                    <a:p>
                      <a:pPr algn="l" fontAlgn="t"/>
                      <a:r>
                        <a:rPr lang="en-US" sz="1800" b="1" u="none" strike="noStrike" dirty="0">
                          <a:effectLst/>
                        </a:rPr>
                        <a:t>IMPACT INDICATORS</a:t>
                      </a:r>
                      <a:endParaRPr lang="en-US" sz="18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353248508"/>
                  </a:ext>
                </a:extLst>
              </a:tr>
              <a:tr h="1106805">
                <a:tc>
                  <a:txBody>
                    <a:bodyPr/>
                    <a:lstStyle/>
                    <a:p>
                      <a:pPr algn="l" fontAlgn="t"/>
                      <a:r>
                        <a:rPr lang="en-US" sz="1600" u="none" strike="noStrike" dirty="0">
                          <a:effectLst/>
                        </a:rPr>
                        <a:t>Fundamental Needs </a:t>
                      </a:r>
                    </a:p>
                    <a:p>
                      <a:pPr algn="l" fontAlgn="t"/>
                      <a:r>
                        <a:rPr lang="en-US" sz="1600" u="none" strike="noStrike" dirty="0">
                          <a:effectLst/>
                        </a:rPr>
                        <a:t>are Met</a:t>
                      </a:r>
                      <a:endParaRPr lang="en-US" sz="16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600" u="none" strike="noStrike" dirty="0">
                          <a:effectLst/>
                        </a:rPr>
                        <a:t>Living in poverty </a:t>
                      </a:r>
                      <a:br>
                        <a:rPr lang="en-US" sz="1600" u="none" strike="noStrike" dirty="0">
                          <a:effectLst/>
                        </a:rPr>
                      </a:br>
                      <a:r>
                        <a:rPr lang="en-US" sz="1600" u="none" strike="noStrike" dirty="0">
                          <a:effectLst/>
                        </a:rPr>
                        <a:t>Demographically vulnerable</a:t>
                      </a:r>
                      <a:br>
                        <a:rPr lang="en-US" sz="1600" u="none" strike="noStrike" dirty="0">
                          <a:effectLst/>
                        </a:rPr>
                      </a:br>
                      <a:r>
                        <a:rPr lang="en-US" sz="1600" u="none" strike="noStrike" dirty="0">
                          <a:effectLst/>
                        </a:rPr>
                        <a:t>Experiencing food insecurity</a:t>
                      </a:r>
                      <a:br>
                        <a:rPr lang="en-US" sz="1600" u="none" strike="noStrike" dirty="0">
                          <a:effectLst/>
                        </a:rPr>
                      </a:br>
                      <a:r>
                        <a:rPr lang="en-US" sz="1600" u="none" strike="noStrike" dirty="0">
                          <a:effectLst/>
                        </a:rPr>
                        <a:t>With any unmet need</a:t>
                      </a:r>
                      <a:endParaRPr lang="en-US" sz="16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149403623"/>
                  </a:ext>
                </a:extLst>
              </a:tr>
              <a:tr h="497205">
                <a:tc>
                  <a:txBody>
                    <a:bodyPr/>
                    <a:lstStyle/>
                    <a:p>
                      <a:pPr algn="l" fontAlgn="t"/>
                      <a:r>
                        <a:rPr lang="en-US" sz="1400" u="none" strike="noStrike" dirty="0">
                          <a:effectLst/>
                        </a:rPr>
                        <a:t>Food</a:t>
                      </a:r>
                      <a:endParaRPr lang="en-US" sz="14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400" u="none" strike="noStrike" dirty="0">
                          <a:effectLst/>
                        </a:rPr>
                        <a:t>Experiencing food insecurity</a:t>
                      </a:r>
                      <a:br>
                        <a:rPr lang="en-US" sz="1400" u="none" strike="noStrike" dirty="0">
                          <a:effectLst/>
                        </a:rPr>
                      </a:br>
                      <a:r>
                        <a:rPr lang="en-US" sz="1400" u="none" strike="noStrike" dirty="0">
                          <a:effectLst/>
                        </a:rPr>
                        <a:t>In "food desert"</a:t>
                      </a:r>
                      <a:endParaRPr lang="en-US"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141315587"/>
                  </a:ext>
                </a:extLst>
              </a:tr>
              <a:tr h="1228725">
                <a:tc>
                  <a:txBody>
                    <a:bodyPr/>
                    <a:lstStyle/>
                    <a:p>
                      <a:pPr algn="l" fontAlgn="t"/>
                      <a:r>
                        <a:rPr lang="en-US" sz="1400" u="none" strike="noStrike">
                          <a:effectLst/>
                        </a:rPr>
                        <a:t>Safety</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400" u="none" strike="noStrike" dirty="0">
                          <a:effectLst/>
                        </a:rPr>
                        <a:t>Crime</a:t>
                      </a:r>
                      <a:br>
                        <a:rPr lang="en-US" sz="1400" u="none" strike="noStrike" dirty="0">
                          <a:effectLst/>
                        </a:rPr>
                      </a:br>
                      <a:r>
                        <a:rPr lang="en-US" sz="1400" i="1" u="none" strike="noStrike" dirty="0">
                          <a:solidFill>
                            <a:srgbClr val="0070C0"/>
                          </a:solidFill>
                          <a:effectLst/>
                        </a:rPr>
                        <a:t>Supporting State Health Improvement plan:</a:t>
                      </a:r>
                      <a:br>
                        <a:rPr lang="en-US" sz="1400" u="none" strike="noStrike" dirty="0">
                          <a:solidFill>
                            <a:srgbClr val="0070C0"/>
                          </a:solidFill>
                          <a:effectLst/>
                        </a:rPr>
                      </a:br>
                      <a:r>
                        <a:rPr lang="en-US" sz="1400" u="none" strike="noStrike" dirty="0">
                          <a:effectLst/>
                        </a:rPr>
                        <a:t>- Emergency preparedness planning</a:t>
                      </a:r>
                      <a:br>
                        <a:rPr lang="en-US" sz="1400" u="none" strike="noStrike" dirty="0">
                          <a:effectLst/>
                        </a:rPr>
                      </a:br>
                      <a:r>
                        <a:rPr lang="en-US" sz="1400" u="none" strike="noStrike" dirty="0">
                          <a:effectLst/>
                        </a:rPr>
                        <a:t>- Falls - consequential (injuries, hospitalizations, deaths)</a:t>
                      </a:r>
                      <a:br>
                        <a:rPr lang="en-US" sz="1400" u="none" strike="noStrike" dirty="0">
                          <a:effectLst/>
                        </a:rPr>
                      </a:br>
                      <a:r>
                        <a:rPr lang="en-US" sz="1400" u="none" strike="noStrike" dirty="0">
                          <a:effectLst/>
                        </a:rPr>
                        <a:t>- Poisoning deaths</a:t>
                      </a:r>
                      <a:endParaRPr lang="en-US"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890476590"/>
                  </a:ext>
                </a:extLst>
              </a:tr>
              <a:tr h="497205">
                <a:tc>
                  <a:txBody>
                    <a:bodyPr/>
                    <a:lstStyle/>
                    <a:p>
                      <a:pPr algn="l" fontAlgn="t"/>
                      <a:r>
                        <a:rPr lang="en-US" sz="1400" u="none" strike="noStrike" dirty="0">
                          <a:effectLst/>
                        </a:rPr>
                        <a:t>Information about Services</a:t>
                      </a:r>
                      <a:r>
                        <a:rPr lang="en-US" sz="1400" u="none" strike="noStrike" dirty="0">
                          <a:solidFill>
                            <a:srgbClr val="FF0000"/>
                          </a:solidFill>
                          <a:effectLst/>
                        </a:rPr>
                        <a:t>*</a:t>
                      </a:r>
                      <a:endParaRPr lang="en-US" sz="1400" b="0" i="0" u="none" strike="noStrike" dirty="0">
                        <a:solidFill>
                          <a:srgbClr val="FF0000"/>
                        </a:solidFill>
                        <a:effectLst/>
                        <a:latin typeface="Calibri" panose="020F0502020204030204" pitchFamily="34" charset="0"/>
                      </a:endParaRPr>
                    </a:p>
                  </a:txBody>
                  <a:tcPr marL="9525" marR="9525" marT="9525" marB="0"/>
                </a:tc>
                <a:tc>
                  <a:txBody>
                    <a:bodyPr/>
                    <a:lstStyle/>
                    <a:p>
                      <a:pPr algn="l" fontAlgn="t"/>
                      <a:r>
                        <a:rPr lang="en-US" sz="1400" u="none" strike="noStrike" dirty="0">
                          <a:effectLst/>
                        </a:rPr>
                        <a:t>In communication (accessible by phone, internet)</a:t>
                      </a:r>
                      <a:br>
                        <a:rPr lang="en-US" sz="1400" u="none" strike="noStrike" dirty="0">
                          <a:effectLst/>
                        </a:rPr>
                      </a:br>
                      <a:r>
                        <a:rPr lang="en-US" sz="1400" u="none" strike="noStrike" dirty="0">
                          <a:effectLst/>
                        </a:rPr>
                        <a:t>Workgroup focus TBD</a:t>
                      </a:r>
                      <a:endParaRPr lang="en-US"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36449588"/>
                  </a:ext>
                </a:extLst>
              </a:tr>
              <a:tr h="497205">
                <a:tc>
                  <a:txBody>
                    <a:bodyPr/>
                    <a:lstStyle/>
                    <a:p>
                      <a:pPr algn="l" fontAlgn="t"/>
                      <a:r>
                        <a:rPr lang="en-US" sz="1400" u="none" strike="noStrike">
                          <a:effectLst/>
                        </a:rPr>
                        <a:t>Shelter/Warmth</a:t>
                      </a:r>
                      <a:endParaRPr lang="en-US" sz="1400" b="0" i="0" u="none" strike="noStrike">
                        <a:solidFill>
                          <a:srgbClr val="000000"/>
                        </a:solidFill>
                        <a:effectLst/>
                        <a:latin typeface="Calibri" panose="020F0502020204030204" pitchFamily="34" charset="0"/>
                      </a:endParaRPr>
                    </a:p>
                  </a:txBody>
                  <a:tcPr marL="9525" marR="9525" marT="9525" marB="0"/>
                </a:tc>
                <a:tc>
                  <a:txBody>
                    <a:bodyPr/>
                    <a:lstStyle/>
                    <a:p>
                      <a:pPr algn="l" fontAlgn="t"/>
                      <a:r>
                        <a:rPr lang="en-US" sz="1400" u="none" strike="noStrike" dirty="0">
                          <a:effectLst/>
                        </a:rPr>
                        <a:t>Homelessness</a:t>
                      </a:r>
                      <a:br>
                        <a:rPr lang="en-US" sz="1400" u="none" strike="noStrike" dirty="0">
                          <a:effectLst/>
                        </a:rPr>
                      </a:br>
                      <a:r>
                        <a:rPr lang="en-US" sz="1400" u="none" strike="noStrike" dirty="0">
                          <a:effectLst/>
                        </a:rPr>
                        <a:t>Unable to pay mortgage, rent, utility</a:t>
                      </a:r>
                      <a:endParaRPr lang="en-US" sz="14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385076838"/>
                  </a:ext>
                </a:extLst>
              </a:tr>
              <a:tr h="503299">
                <a:tc>
                  <a:txBody>
                    <a:bodyPr/>
                    <a:lstStyle/>
                    <a:p>
                      <a:pPr algn="l" fontAlgn="t"/>
                      <a:r>
                        <a:rPr lang="en-US" sz="1400" u="none" strike="noStrike" dirty="0">
                          <a:effectLst/>
                        </a:rPr>
                        <a:t>Transportation</a:t>
                      </a:r>
                      <a:r>
                        <a:rPr lang="en-US" sz="1400" u="none" strike="noStrike" dirty="0">
                          <a:solidFill>
                            <a:srgbClr val="FF0000"/>
                          </a:solidFill>
                          <a:effectLst/>
                        </a:rPr>
                        <a:t>*</a:t>
                      </a:r>
                      <a:endParaRPr lang="en-US" sz="1400" b="0" i="0" u="none" strike="noStrike" dirty="0">
                        <a:solidFill>
                          <a:srgbClr val="FF0000"/>
                        </a:solidFill>
                        <a:effectLst/>
                        <a:latin typeface="Calibri" panose="020F0502020204030204" pitchFamily="34" charset="0"/>
                      </a:endParaRPr>
                    </a:p>
                  </a:txBody>
                  <a:tcPr marL="9525" marR="9525" marT="9525" marB="0"/>
                </a:tc>
                <a:tc>
                  <a:txBody>
                    <a:bodyPr/>
                    <a:lstStyle/>
                    <a:p>
                      <a:pPr algn="l" fontAlgn="t"/>
                      <a:r>
                        <a:rPr lang="en-US" sz="1400" u="none" strike="noStrike" dirty="0">
                          <a:effectLst/>
                        </a:rPr>
                        <a:t>Ability to get where needed (Ride access; "Walkability")</a:t>
                      </a:r>
                      <a:br>
                        <a:rPr lang="en-US" sz="1400" u="none" strike="noStrike" dirty="0">
                          <a:effectLst/>
                        </a:rPr>
                      </a:br>
                      <a:r>
                        <a:rPr lang="en-US" sz="1400" i="1" u="none" strike="noStrike" dirty="0">
                          <a:effectLst/>
                        </a:rPr>
                        <a:t>Workgroup focus TBD</a:t>
                      </a:r>
                      <a:endParaRPr lang="en-US" sz="1400" b="0" i="1"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738857089"/>
                  </a:ext>
                </a:extLst>
              </a:tr>
            </a:tbl>
          </a:graphicData>
        </a:graphic>
      </p:graphicFrame>
      <p:sp>
        <p:nvSpPr>
          <p:cNvPr id="5" name="TextBox 4"/>
          <p:cNvSpPr txBox="1"/>
          <p:nvPr/>
        </p:nvSpPr>
        <p:spPr>
          <a:xfrm>
            <a:off x="3275993" y="6444577"/>
            <a:ext cx="2597635"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rPr>
              <a:t>* AHA Work Group in process</a:t>
            </a:r>
          </a:p>
        </p:txBody>
      </p:sp>
    </p:spTree>
    <p:extLst>
      <p:ext uri="{BB962C8B-B14F-4D97-AF65-F5344CB8AC3E}">
        <p14:creationId xmlns:p14="http://schemas.microsoft.com/office/powerpoint/2010/main" val="3758557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Domain-level Indicators</a:t>
            </a:r>
          </a:p>
        </p:txBody>
      </p:sp>
      <p:graphicFrame>
        <p:nvGraphicFramePr>
          <p:cNvPr id="4" name="Content Placeholder 3"/>
          <p:cNvGraphicFramePr>
            <a:graphicFrameLocks noGrp="1"/>
          </p:cNvGraphicFramePr>
          <p:nvPr>
            <p:ph idx="1"/>
            <p:extLst/>
          </p:nvPr>
        </p:nvGraphicFramePr>
        <p:xfrm>
          <a:off x="702060" y="1260091"/>
          <a:ext cx="7756017" cy="5127330"/>
        </p:xfrm>
        <a:graphic>
          <a:graphicData uri="http://schemas.openxmlformats.org/drawingml/2006/table">
            <a:tbl>
              <a:tblPr>
                <a:tableStyleId>{5C22544A-7EE6-4342-B048-85BDC9FD1C3A}</a:tableStyleId>
              </a:tblPr>
              <a:tblGrid>
                <a:gridCol w="2997743">
                  <a:extLst>
                    <a:ext uri="{9D8B030D-6E8A-4147-A177-3AD203B41FA5}">
                      <a16:colId xmlns:a16="http://schemas.microsoft.com/office/drawing/2014/main" val="3179092647"/>
                    </a:ext>
                  </a:extLst>
                </a:gridCol>
                <a:gridCol w="4758274">
                  <a:extLst>
                    <a:ext uri="{9D8B030D-6E8A-4147-A177-3AD203B41FA5}">
                      <a16:colId xmlns:a16="http://schemas.microsoft.com/office/drawing/2014/main" val="1930854669"/>
                    </a:ext>
                  </a:extLst>
                </a:gridCol>
              </a:tblGrid>
              <a:tr h="315037">
                <a:tc>
                  <a:txBody>
                    <a:bodyPr/>
                    <a:lstStyle/>
                    <a:p>
                      <a:pPr algn="l" fontAlgn="t"/>
                      <a:r>
                        <a:rPr lang="en-US" sz="1600" b="1" u="none" strike="noStrike" dirty="0">
                          <a:effectLst/>
                        </a:rPr>
                        <a:t>DOMAINS</a:t>
                      </a:r>
                      <a:endParaRPr lang="en-US" sz="16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600" b="1" u="none" strike="noStrike" dirty="0">
                          <a:effectLst/>
                        </a:rPr>
                        <a:t>IMPACT INDICATORS</a:t>
                      </a:r>
                      <a:endParaRPr lang="en-US" sz="16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316302325"/>
                  </a:ext>
                </a:extLst>
              </a:tr>
              <a:tr h="1149749">
                <a:tc>
                  <a:txBody>
                    <a:bodyPr/>
                    <a:lstStyle/>
                    <a:p>
                      <a:pPr algn="l" fontAlgn="t"/>
                      <a:r>
                        <a:rPr lang="en-US" sz="1400" b="1" u="none" strike="noStrike" dirty="0">
                          <a:effectLst/>
                        </a:rPr>
                        <a:t>Fundamental Needs are Met</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400" b="1" u="none" strike="noStrike" dirty="0">
                          <a:effectLst/>
                        </a:rPr>
                        <a:t>Living in poverty </a:t>
                      </a:r>
                      <a:br>
                        <a:rPr lang="en-US" sz="1400" b="1" u="none" strike="noStrike" dirty="0">
                          <a:effectLst/>
                        </a:rPr>
                      </a:br>
                      <a:r>
                        <a:rPr lang="en-US" sz="1400" b="1" u="none" strike="noStrike" dirty="0">
                          <a:effectLst/>
                        </a:rPr>
                        <a:t>Demographically vulnerable</a:t>
                      </a:r>
                      <a:br>
                        <a:rPr lang="en-US" sz="1400" b="1" u="none" strike="noStrike" dirty="0">
                          <a:effectLst/>
                        </a:rPr>
                      </a:br>
                      <a:r>
                        <a:rPr lang="en-US" sz="1400" b="1" u="none" strike="noStrike" dirty="0">
                          <a:effectLst/>
                        </a:rPr>
                        <a:t>Experiencing food insecurity</a:t>
                      </a:r>
                      <a:br>
                        <a:rPr lang="en-US" sz="1400" b="1" u="none" strike="noStrike" dirty="0">
                          <a:effectLst/>
                        </a:rPr>
                      </a:br>
                      <a:r>
                        <a:rPr lang="en-US" sz="1400" b="1" u="none" strike="noStrike" dirty="0">
                          <a:effectLst/>
                        </a:rPr>
                        <a:t>With any unmet need</a:t>
                      </a:r>
                      <a:endParaRPr lang="en-US" sz="14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56306253"/>
                  </a:ext>
                </a:extLst>
              </a:tr>
              <a:tr h="478535">
                <a:tc>
                  <a:txBody>
                    <a:bodyPr/>
                    <a:lstStyle/>
                    <a:p>
                      <a:pPr algn="l" fontAlgn="t"/>
                      <a:r>
                        <a:rPr lang="en-US" sz="1400" b="1" i="0" u="none" strike="noStrike" dirty="0">
                          <a:solidFill>
                            <a:srgbClr val="000000"/>
                          </a:solidFill>
                          <a:effectLst/>
                          <a:latin typeface="+mn-lt"/>
                        </a:rPr>
                        <a:t>Living Arrangements</a:t>
                      </a:r>
                    </a:p>
                  </a:txBody>
                  <a:tcPr marL="9525" marR="9525" marT="9525" marB="0"/>
                </a:tc>
                <a:tc>
                  <a:txBody>
                    <a:bodyPr/>
                    <a:lstStyle/>
                    <a:p>
                      <a:pPr algn="l" fontAlgn="t"/>
                      <a:r>
                        <a:rPr lang="en-US" sz="1400" b="1" i="0" u="none" strike="noStrike" dirty="0">
                          <a:solidFill>
                            <a:srgbClr val="000000"/>
                          </a:solidFill>
                          <a:effectLst/>
                          <a:latin typeface="+mn-lt"/>
                        </a:rPr>
                        <a:t>Perception of availability of good, "affordable" housing</a:t>
                      </a:r>
                    </a:p>
                  </a:txBody>
                  <a:tcPr marL="9525" marR="9525" marT="9525" marB="0"/>
                </a:tc>
                <a:extLst>
                  <a:ext uri="{0D108BD9-81ED-4DB2-BD59-A6C34878D82A}">
                    <a16:rowId xmlns:a16="http://schemas.microsoft.com/office/drawing/2014/main" val="3732346135"/>
                  </a:ext>
                </a:extLst>
              </a:tr>
              <a:tr h="700295">
                <a:tc>
                  <a:txBody>
                    <a:bodyPr/>
                    <a:lstStyle/>
                    <a:p>
                      <a:pPr algn="l" fontAlgn="t"/>
                      <a:r>
                        <a:rPr lang="en-US" sz="1400" b="1" i="0" u="none" strike="noStrike" dirty="0">
                          <a:solidFill>
                            <a:srgbClr val="000000"/>
                          </a:solidFill>
                          <a:effectLst/>
                          <a:latin typeface="+mn-lt"/>
                        </a:rPr>
                        <a:t>Caregiver and Family Support</a:t>
                      </a:r>
                    </a:p>
                  </a:txBody>
                  <a:tcPr marL="9525" marR="9525" marT="9525" marB="0"/>
                </a:tc>
                <a:tc>
                  <a:txBody>
                    <a:bodyPr/>
                    <a:lstStyle/>
                    <a:p>
                      <a:pPr algn="l" fontAlgn="t"/>
                      <a:r>
                        <a:rPr lang="en-US" sz="1400" b="1" i="0" u="none" strike="noStrike" dirty="0">
                          <a:solidFill>
                            <a:srgbClr val="000000"/>
                          </a:solidFill>
                          <a:effectLst/>
                          <a:latin typeface="+mn-lt"/>
                        </a:rPr>
                        <a:t>Caregivers with unmet needs for support services</a:t>
                      </a:r>
                      <a:br>
                        <a:rPr lang="en-US" sz="1400" b="1" i="0" u="none" strike="noStrike" dirty="0">
                          <a:solidFill>
                            <a:srgbClr val="000000"/>
                          </a:solidFill>
                          <a:effectLst/>
                          <a:latin typeface="+mn-lt"/>
                        </a:rPr>
                      </a:br>
                      <a:r>
                        <a:rPr lang="en-US" sz="1400" b="1" i="0" u="none" strike="noStrike" dirty="0">
                          <a:solidFill>
                            <a:srgbClr val="000000"/>
                          </a:solidFill>
                          <a:effectLst/>
                          <a:latin typeface="+mn-lt"/>
                        </a:rPr>
                        <a:t>Businesses support employee caregivers</a:t>
                      </a:r>
                    </a:p>
                  </a:txBody>
                  <a:tcPr marL="9525" marR="9525" marT="9525" marB="0"/>
                </a:tc>
                <a:extLst>
                  <a:ext uri="{0D108BD9-81ED-4DB2-BD59-A6C34878D82A}">
                    <a16:rowId xmlns:a16="http://schemas.microsoft.com/office/drawing/2014/main" val="778517746"/>
                  </a:ext>
                </a:extLst>
              </a:tr>
              <a:tr h="669949">
                <a:tc>
                  <a:txBody>
                    <a:bodyPr/>
                    <a:lstStyle/>
                    <a:p>
                      <a:pPr algn="l" fontAlgn="t"/>
                      <a:r>
                        <a:rPr lang="en-US" sz="1400" b="1" i="0" u="none" strike="noStrike" dirty="0">
                          <a:solidFill>
                            <a:srgbClr val="000000"/>
                          </a:solidFill>
                          <a:effectLst/>
                          <a:latin typeface="+mn-lt"/>
                        </a:rPr>
                        <a:t>Social and Civic Engagement Options</a:t>
                      </a:r>
                    </a:p>
                  </a:txBody>
                  <a:tcPr marL="9525" marR="9525" marT="9525" marB="0"/>
                </a:tc>
                <a:tc>
                  <a:txBody>
                    <a:bodyPr/>
                    <a:lstStyle/>
                    <a:p>
                      <a:pPr algn="l" fontAlgn="t"/>
                      <a:r>
                        <a:rPr lang="en-US" sz="1400" b="1" i="0" u="none" strike="noStrike" dirty="0">
                          <a:solidFill>
                            <a:srgbClr val="000000"/>
                          </a:solidFill>
                          <a:effectLst/>
                          <a:latin typeface="+mn-lt"/>
                        </a:rPr>
                        <a:t>Self-reported social and emotional support</a:t>
                      </a:r>
                    </a:p>
                  </a:txBody>
                  <a:tcPr marL="9525" marR="9525" marT="9525" marB="0"/>
                </a:tc>
                <a:extLst>
                  <a:ext uri="{0D108BD9-81ED-4DB2-BD59-A6C34878D82A}">
                    <a16:rowId xmlns:a16="http://schemas.microsoft.com/office/drawing/2014/main" val="2140268873"/>
                  </a:ext>
                </a:extLst>
              </a:tr>
              <a:tr h="1143816">
                <a:tc>
                  <a:txBody>
                    <a:bodyPr/>
                    <a:lstStyle/>
                    <a:p>
                      <a:pPr algn="l" fontAlgn="t"/>
                      <a:r>
                        <a:rPr lang="en-US" sz="1400" b="1" i="0" u="none" strike="noStrike" dirty="0">
                          <a:solidFill>
                            <a:srgbClr val="000000"/>
                          </a:solidFill>
                          <a:effectLst/>
                          <a:latin typeface="+mn-lt"/>
                        </a:rPr>
                        <a:t>Physical and Mental Wellbeing supports</a:t>
                      </a:r>
                    </a:p>
                  </a:txBody>
                  <a:tcPr marL="9525" marR="9525" marT="9525" marB="0"/>
                </a:tc>
                <a:tc>
                  <a:txBody>
                    <a:bodyPr/>
                    <a:lstStyle/>
                    <a:p>
                      <a:pPr algn="l" fontAlgn="t"/>
                      <a:r>
                        <a:rPr lang="en-US" sz="1400" b="1" i="0" u="none" strike="noStrike" dirty="0">
                          <a:solidFill>
                            <a:srgbClr val="000000"/>
                          </a:solidFill>
                          <a:effectLst/>
                          <a:latin typeface="+mn-lt"/>
                        </a:rPr>
                        <a:t>Recent routine checkup (physical, mental, dental)</a:t>
                      </a:r>
                      <a:br>
                        <a:rPr lang="en-US" sz="1400" b="1" i="0" u="none" strike="noStrike" dirty="0">
                          <a:solidFill>
                            <a:srgbClr val="000000"/>
                          </a:solidFill>
                          <a:effectLst/>
                          <a:latin typeface="+mn-lt"/>
                        </a:rPr>
                      </a:br>
                      <a:r>
                        <a:rPr lang="en-US" sz="1400" b="1" i="0" u="none" strike="noStrike" dirty="0">
                          <a:solidFill>
                            <a:srgbClr val="000000"/>
                          </a:solidFill>
                          <a:effectLst/>
                          <a:latin typeface="+mn-lt"/>
                        </a:rPr>
                        <a:t>Delayed care (physical, mental, dental)</a:t>
                      </a:r>
                      <a:br>
                        <a:rPr lang="en-US" sz="1400" b="1" i="0" u="none" strike="noStrike" dirty="0">
                          <a:solidFill>
                            <a:srgbClr val="000000"/>
                          </a:solidFill>
                          <a:effectLst/>
                          <a:latin typeface="+mn-lt"/>
                        </a:rPr>
                      </a:br>
                      <a:r>
                        <a:rPr lang="en-US" sz="1400" b="1" i="0" u="none" strike="noStrike" dirty="0">
                          <a:solidFill>
                            <a:srgbClr val="000000"/>
                          </a:solidFill>
                          <a:effectLst/>
                          <a:latin typeface="+mn-lt"/>
                        </a:rPr>
                        <a:t>Satisfaction with care received </a:t>
                      </a:r>
                      <a:br>
                        <a:rPr lang="en-US" sz="1400" b="1" i="0" u="none" strike="noStrike" dirty="0">
                          <a:solidFill>
                            <a:srgbClr val="000000"/>
                          </a:solidFill>
                          <a:effectLst/>
                          <a:latin typeface="+mn-lt"/>
                        </a:rPr>
                      </a:br>
                      <a:r>
                        <a:rPr lang="en-US" sz="1400" b="1" i="0" u="none" strike="noStrike" dirty="0">
                          <a:solidFill>
                            <a:srgbClr val="000000"/>
                          </a:solidFill>
                          <a:effectLst/>
                          <a:latin typeface="+mn-lt"/>
                        </a:rPr>
                        <a:t>Someone to discuss health and care needs</a:t>
                      </a:r>
                    </a:p>
                  </a:txBody>
                  <a:tcPr marL="9525" marR="9525" marT="9525" marB="0"/>
                </a:tc>
                <a:extLst>
                  <a:ext uri="{0D108BD9-81ED-4DB2-BD59-A6C34878D82A}">
                    <a16:rowId xmlns:a16="http://schemas.microsoft.com/office/drawing/2014/main" val="1081739429"/>
                  </a:ext>
                </a:extLst>
              </a:tr>
              <a:tr h="669949">
                <a:tc>
                  <a:txBody>
                    <a:bodyPr/>
                    <a:lstStyle/>
                    <a:p>
                      <a:pPr algn="l" fontAlgn="t"/>
                      <a:r>
                        <a:rPr lang="en-US" sz="1400" b="1" i="0" u="none" strike="noStrike" dirty="0">
                          <a:solidFill>
                            <a:srgbClr val="000000"/>
                          </a:solidFill>
                          <a:effectLst/>
                          <a:latin typeface="+mn-lt"/>
                        </a:rPr>
                        <a:t>Advocates for Elder Issues are Effective</a:t>
                      </a:r>
                    </a:p>
                  </a:txBody>
                  <a:tcPr marL="9525" marR="9525" marT="9525" marB="0"/>
                </a:tc>
                <a:tc>
                  <a:txBody>
                    <a:bodyPr/>
                    <a:lstStyle/>
                    <a:p>
                      <a:pPr algn="l" fontAlgn="t"/>
                      <a:r>
                        <a:rPr lang="en-US" sz="1400" b="1" i="0" u="none" strike="noStrike" dirty="0">
                          <a:solidFill>
                            <a:srgbClr val="000000"/>
                          </a:solidFill>
                          <a:effectLst/>
                          <a:latin typeface="+mn-lt"/>
                        </a:rPr>
                        <a:t>Culture, laws, and community practices support aging</a:t>
                      </a:r>
                    </a:p>
                  </a:txBody>
                  <a:tcPr marL="9525" marR="9525" marT="9525" marB="0"/>
                </a:tc>
                <a:extLst>
                  <a:ext uri="{0D108BD9-81ED-4DB2-BD59-A6C34878D82A}">
                    <a16:rowId xmlns:a16="http://schemas.microsoft.com/office/drawing/2014/main" val="3799386912"/>
                  </a:ext>
                </a:extLst>
              </a:tr>
            </a:tbl>
          </a:graphicData>
        </a:graphic>
      </p:graphicFrame>
    </p:spTree>
    <p:extLst>
      <p:ext uri="{BB962C8B-B14F-4D97-AF65-F5344CB8AC3E}">
        <p14:creationId xmlns:p14="http://schemas.microsoft.com/office/powerpoint/2010/main" val="31118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Small-Group Input</a:t>
            </a:r>
            <a:br>
              <a:rPr lang="en-US" dirty="0"/>
            </a:br>
            <a:r>
              <a:rPr lang="en-US" sz="4000" i="1" dirty="0"/>
              <a:t>Instructions</a:t>
            </a:r>
            <a:endParaRPr lang="en-US" i="1" dirty="0"/>
          </a:p>
        </p:txBody>
      </p:sp>
      <p:sp>
        <p:nvSpPr>
          <p:cNvPr id="3" name="Content Placeholder 2"/>
          <p:cNvSpPr>
            <a:spLocks noGrp="1"/>
          </p:cNvSpPr>
          <p:nvPr>
            <p:ph idx="1"/>
          </p:nvPr>
        </p:nvSpPr>
        <p:spPr>
          <a:xfrm>
            <a:off x="457200" y="1600202"/>
            <a:ext cx="8229600" cy="5152290"/>
          </a:xfrm>
        </p:spPr>
        <p:txBody>
          <a:bodyPr>
            <a:normAutofit lnSpcReduction="10000"/>
          </a:bodyPr>
          <a:lstStyle/>
          <a:p>
            <a:r>
              <a:rPr lang="en-US" dirty="0"/>
              <a:t>Each table will address one domain</a:t>
            </a:r>
          </a:p>
          <a:p>
            <a:r>
              <a:rPr lang="en-US" i="1" dirty="0"/>
              <a:t>Quick</a:t>
            </a:r>
            <a:r>
              <a:rPr lang="en-US" dirty="0"/>
              <a:t> assessment of suggested domain-level indicators for that domain</a:t>
            </a:r>
          </a:p>
          <a:p>
            <a:pPr lvl="1"/>
            <a:r>
              <a:rPr lang="en-US" dirty="0"/>
              <a:t>If something jumps out as missing, what?</a:t>
            </a:r>
          </a:p>
          <a:p>
            <a:pPr lvl="1"/>
            <a:r>
              <a:rPr lang="en-US" dirty="0"/>
              <a:t>For now, go around table and name – no discussion</a:t>
            </a:r>
          </a:p>
          <a:p>
            <a:r>
              <a:rPr lang="en-US" dirty="0"/>
              <a:t>Discuss and respond to specific question</a:t>
            </a:r>
          </a:p>
          <a:p>
            <a:pPr lvl="1"/>
            <a:r>
              <a:rPr lang="en-US" dirty="0"/>
              <a:t>Responses will be posted</a:t>
            </a:r>
          </a:p>
          <a:p>
            <a:pPr lvl="1"/>
            <a:r>
              <a:rPr lang="en-US" dirty="0"/>
              <a:t>Notes will be shared with Measurement Team</a:t>
            </a:r>
          </a:p>
          <a:p>
            <a:r>
              <a:rPr lang="en-US" dirty="0"/>
              <a:t>Facilitators</a:t>
            </a:r>
          </a:p>
          <a:p>
            <a:pPr lvl="1"/>
            <a:r>
              <a:rPr lang="en-US" dirty="0"/>
              <a:t>A Steering Committee volunteer at each table</a:t>
            </a:r>
          </a:p>
          <a:p>
            <a:pPr lvl="1"/>
            <a:r>
              <a:rPr lang="en-US" dirty="0"/>
              <a:t>Keep discussion on track</a:t>
            </a:r>
          </a:p>
          <a:p>
            <a:pPr lvl="1"/>
            <a:r>
              <a:rPr lang="en-US" dirty="0"/>
              <a:t>Assign someone to record notes</a:t>
            </a:r>
          </a:p>
          <a:p>
            <a:pPr lvl="1"/>
            <a:r>
              <a:rPr lang="en-US" dirty="0"/>
              <a:t>Summarize recommendations on large sticky pages</a:t>
            </a:r>
          </a:p>
          <a:p>
            <a:pPr lvl="1"/>
            <a:r>
              <a:rPr lang="en-US" dirty="0"/>
              <a:t>Post completed sticky pages</a:t>
            </a:r>
          </a:p>
          <a:p>
            <a:pPr lvl="1"/>
            <a:r>
              <a:rPr lang="en-US" dirty="0"/>
              <a:t>Give notes to Martha</a:t>
            </a:r>
          </a:p>
        </p:txBody>
      </p:sp>
    </p:spTree>
    <p:extLst>
      <p:ext uri="{BB962C8B-B14F-4D97-AF65-F5344CB8AC3E}">
        <p14:creationId xmlns:p14="http://schemas.microsoft.com/office/powerpoint/2010/main" val="1579067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457199" y="1600202"/>
            <a:ext cx="8349176" cy="4730260"/>
          </a:xfrm>
        </p:spPr>
        <p:txBody>
          <a:bodyPr>
            <a:normAutofit/>
          </a:bodyPr>
          <a:lstStyle/>
          <a:p>
            <a:r>
              <a:rPr lang="en-US" dirty="0"/>
              <a:t>Measurement team will compile notes and refine to domain indicator listing with group input.</a:t>
            </a:r>
            <a:br>
              <a:rPr lang="en-US" dirty="0"/>
            </a:br>
            <a:r>
              <a:rPr lang="en-US" i="1" dirty="0"/>
              <a:t>Selecting domain measures will be a 2017 priority.</a:t>
            </a:r>
          </a:p>
          <a:p>
            <a:r>
              <a:rPr lang="en-US" dirty="0"/>
              <a:t>Work groups determine SMART goals for 2017 and beyond.</a:t>
            </a:r>
          </a:p>
          <a:p>
            <a:r>
              <a:rPr lang="en-US" dirty="0"/>
              <a:t>Initial broad inventory of indicators and measures to guide “aging” work will be available. </a:t>
            </a:r>
            <a:br>
              <a:rPr lang="en-US" dirty="0"/>
            </a:br>
            <a:r>
              <a:rPr lang="en-US" i="1" dirty="0"/>
              <a:t>It will continue to grow and evolve in partnership with others doing this work across NH and nationally. </a:t>
            </a:r>
          </a:p>
        </p:txBody>
      </p:sp>
    </p:spTree>
    <p:extLst>
      <p:ext uri="{BB962C8B-B14F-4D97-AF65-F5344CB8AC3E}">
        <p14:creationId xmlns:p14="http://schemas.microsoft.com/office/powerpoint/2010/main" val="1485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Team</a:t>
            </a:r>
          </a:p>
        </p:txBody>
      </p:sp>
      <p:sp>
        <p:nvSpPr>
          <p:cNvPr id="3" name="Content Placeholder 2"/>
          <p:cNvSpPr>
            <a:spLocks noGrp="1"/>
          </p:cNvSpPr>
          <p:nvPr>
            <p:ph idx="1"/>
          </p:nvPr>
        </p:nvSpPr>
        <p:spPr/>
        <p:txBody>
          <a:bodyPr/>
          <a:lstStyle/>
          <a:p>
            <a:r>
              <a:rPr lang="en-US" dirty="0"/>
              <a:t>Laura Davie, </a:t>
            </a:r>
            <a:r>
              <a:rPr lang="en-US" i="1" dirty="0"/>
              <a:t>UNH CACL, AHA Backbone Team</a:t>
            </a:r>
          </a:p>
          <a:p>
            <a:r>
              <a:rPr lang="en-US" dirty="0"/>
              <a:t>Rebecca Harris, </a:t>
            </a:r>
            <a:r>
              <a:rPr lang="en-US" i="1" dirty="0"/>
              <a:t>Transport New Hampshire</a:t>
            </a:r>
          </a:p>
          <a:p>
            <a:r>
              <a:rPr lang="en-US" dirty="0"/>
              <a:t>Karen </a:t>
            </a:r>
            <a:r>
              <a:rPr lang="en-US" dirty="0" err="1"/>
              <a:t>Horsch</a:t>
            </a:r>
            <a:r>
              <a:rPr lang="en-US" dirty="0"/>
              <a:t>, </a:t>
            </a:r>
            <a:r>
              <a:rPr lang="en-US" i="1" dirty="0"/>
              <a:t>NH Endowment for Health</a:t>
            </a:r>
            <a:endParaRPr lang="en-US" dirty="0"/>
          </a:p>
          <a:p>
            <a:r>
              <a:rPr lang="en-US" dirty="0"/>
              <a:t>Rene Pepin, </a:t>
            </a:r>
            <a:r>
              <a:rPr lang="en-US" i="1" dirty="0"/>
              <a:t>Dartmouth-Hitchcock</a:t>
            </a:r>
          </a:p>
          <a:p>
            <a:r>
              <a:rPr lang="en-US" dirty="0"/>
              <a:t>Martha Tecca, </a:t>
            </a:r>
            <a:r>
              <a:rPr lang="en-US" i="1" dirty="0"/>
              <a:t>M&amp;</a:t>
            </a:r>
            <a:r>
              <a:rPr lang="en-US" i="1"/>
              <a:t>M Strategies</a:t>
            </a:r>
            <a:endParaRPr lang="en-US" i="1" dirty="0"/>
          </a:p>
        </p:txBody>
      </p:sp>
      <p:sp>
        <p:nvSpPr>
          <p:cNvPr id="4" name="Arrow: Down 3"/>
          <p:cNvSpPr/>
          <p:nvPr/>
        </p:nvSpPr>
        <p:spPr>
          <a:xfrm>
            <a:off x="4337824" y="4406816"/>
            <a:ext cx="501805" cy="434897"/>
          </a:xfrm>
          <a:prstGeom prst="downArrow">
            <a:avLst/>
          </a:prstGeom>
          <a:gradFill flip="none" rotWithShape="1">
            <a:gsLst>
              <a:gs pos="0">
                <a:schemeClr val="tx2">
                  <a:lumMod val="50000"/>
                </a:schemeClr>
              </a:gs>
              <a:gs pos="50000">
                <a:schemeClr val="tx2">
                  <a:lumMod val="60000"/>
                  <a:lumOff val="4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TextBox 4"/>
          <p:cNvSpPr txBox="1"/>
          <p:nvPr/>
        </p:nvSpPr>
        <p:spPr>
          <a:xfrm>
            <a:off x="1538868" y="5017365"/>
            <a:ext cx="6122020" cy="461665"/>
          </a:xfrm>
          <a:prstGeom prst="rect">
            <a:avLst/>
          </a:prstGeom>
          <a:noFill/>
          <a:ln w="952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2">
                    <a:lumMod val="50000"/>
                  </a:schemeClr>
                </a:solidFill>
                <a:effectLst/>
                <a:uLnTx/>
                <a:uFillTx/>
              </a:rPr>
              <a:t>Would you like to join the team??</a:t>
            </a:r>
            <a:endParaRPr kumimoji="0" lang="en-US" sz="2000" b="0" i="1" u="none" strike="noStrike" kern="0" cap="none" spc="0" normalizeH="0" baseline="0" noProof="0" dirty="0">
              <a:ln>
                <a:noFill/>
              </a:ln>
              <a:solidFill>
                <a:schemeClr val="tx2">
                  <a:lumMod val="50000"/>
                </a:schemeClr>
              </a:solidFill>
              <a:effectLst/>
              <a:uLnTx/>
              <a:uFillTx/>
            </a:endParaRPr>
          </a:p>
        </p:txBody>
      </p:sp>
    </p:spTree>
    <p:extLst>
      <p:ext uri="{BB962C8B-B14F-4D97-AF65-F5344CB8AC3E}">
        <p14:creationId xmlns:p14="http://schemas.microsoft.com/office/powerpoint/2010/main" val="2173502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ffee break 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5962650" cy="596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03366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233" y="685800"/>
            <a:ext cx="8008866" cy="3048000"/>
          </a:xfrm>
          <a:prstGeom prst="rect">
            <a:avLst/>
          </a:prstGeom>
        </p:spPr>
      </p:pic>
      <p:sp>
        <p:nvSpPr>
          <p:cNvPr id="5" name="TextBox 4"/>
          <p:cNvSpPr txBox="1"/>
          <p:nvPr/>
        </p:nvSpPr>
        <p:spPr>
          <a:xfrm>
            <a:off x="623233" y="4605010"/>
            <a:ext cx="7867050" cy="523220"/>
          </a:xfrm>
          <a:prstGeom prst="rect">
            <a:avLst/>
          </a:prstGeom>
          <a:noFill/>
        </p:spPr>
        <p:txBody>
          <a:bodyPr wrap="square" rtlCol="0">
            <a:spAutoFit/>
          </a:bodyPr>
          <a:lstStyle/>
          <a:p>
            <a:pPr algn="ctr"/>
            <a:r>
              <a:rPr lang="en-US" sz="2800" dirty="0">
                <a:solidFill>
                  <a:prstClr val="black"/>
                </a:solidFill>
              </a:rPr>
              <a:t>The Aging and Disability Workgroup</a:t>
            </a:r>
          </a:p>
        </p:txBody>
      </p:sp>
      <p:sp>
        <p:nvSpPr>
          <p:cNvPr id="6" name="TextBox 5"/>
          <p:cNvSpPr txBox="1"/>
          <p:nvPr/>
        </p:nvSpPr>
        <p:spPr>
          <a:xfrm>
            <a:off x="623233" y="5333999"/>
            <a:ext cx="8200726" cy="1015663"/>
          </a:xfrm>
          <a:prstGeom prst="rect">
            <a:avLst/>
          </a:prstGeom>
          <a:noFill/>
        </p:spPr>
        <p:txBody>
          <a:bodyPr wrap="square" rtlCol="0">
            <a:spAutoFit/>
          </a:bodyPr>
          <a:lstStyle/>
          <a:p>
            <a:r>
              <a:rPr lang="en-US" sz="2000" b="1" dirty="0">
                <a:solidFill>
                  <a:srgbClr val="4F81BD">
                    <a:lumMod val="50000"/>
                  </a:srgbClr>
                </a:solidFill>
              </a:rPr>
              <a:t>Stace Dicker-Hendricks, Director, Wesley Woods</a:t>
            </a:r>
          </a:p>
          <a:p>
            <a:endParaRPr lang="en-US" sz="2000" b="1" dirty="0">
              <a:solidFill>
                <a:srgbClr val="4F81BD">
                  <a:lumMod val="50000"/>
                </a:srgbClr>
              </a:solidFill>
            </a:endParaRPr>
          </a:p>
          <a:p>
            <a:r>
              <a:rPr lang="en-US" sz="2000" b="1" dirty="0">
                <a:solidFill>
                  <a:srgbClr val="4F81BD">
                    <a:lumMod val="50000"/>
                  </a:srgbClr>
                </a:solidFill>
              </a:rPr>
              <a:t>Marian Gill, Center Manager, ServiceLink Resource Center – Belknap County </a:t>
            </a:r>
          </a:p>
        </p:txBody>
      </p:sp>
      <p:sp>
        <p:nvSpPr>
          <p:cNvPr id="8" name="TextBox 7"/>
          <p:cNvSpPr txBox="1"/>
          <p:nvPr/>
        </p:nvSpPr>
        <p:spPr>
          <a:xfrm>
            <a:off x="6422299" y="3930134"/>
            <a:ext cx="2209800" cy="369332"/>
          </a:xfrm>
          <a:prstGeom prst="rect">
            <a:avLst/>
          </a:prstGeom>
          <a:noFill/>
        </p:spPr>
        <p:txBody>
          <a:bodyPr wrap="square" rtlCol="0">
            <a:spAutoFit/>
          </a:bodyPr>
          <a:lstStyle/>
          <a:p>
            <a:r>
              <a:rPr lang="en-US" b="1" dirty="0">
                <a:solidFill>
                  <a:srgbClr val="1F497D">
                    <a:lumMod val="75000"/>
                  </a:srgbClr>
                </a:solidFill>
              </a:rPr>
              <a:t>www.winniphc.org</a:t>
            </a:r>
          </a:p>
        </p:txBody>
      </p:sp>
    </p:spTree>
    <p:extLst>
      <p:ext uri="{BB962C8B-B14F-4D97-AF65-F5344CB8AC3E}">
        <p14:creationId xmlns:p14="http://schemas.microsoft.com/office/powerpoint/2010/main" val="2367963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hnh.org/images/contentPages/support_WINNI_CHIP_9.16_cover_page_1454603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57200"/>
            <a:ext cx="4429125" cy="57245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102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505968"/>
            <a:ext cx="8382000" cy="5786199"/>
          </a:xfrm>
          <a:prstGeom prst="rect">
            <a:avLst/>
          </a:prstGeom>
        </p:spPr>
        <p:txBody>
          <a:bodyPr wrap="square">
            <a:spAutoFit/>
          </a:bodyPr>
          <a:lstStyle/>
          <a:p>
            <a:r>
              <a:rPr lang="en-US" b="1" dirty="0">
                <a:solidFill>
                  <a:prstClr val="black"/>
                </a:solidFill>
              </a:rPr>
              <a:t>PRIORITY AREA 1: </a:t>
            </a:r>
            <a:r>
              <a:rPr lang="en-US" dirty="0">
                <a:solidFill>
                  <a:prstClr val="black"/>
                </a:solidFill>
              </a:rPr>
              <a:t>Improve Access to Health Insurance and Consumer Navigation of the Health Care System</a:t>
            </a:r>
          </a:p>
          <a:p>
            <a:endParaRPr lang="en-US" dirty="0">
              <a:solidFill>
                <a:prstClr val="black"/>
              </a:solidFill>
            </a:endParaRPr>
          </a:p>
          <a:p>
            <a:r>
              <a:rPr lang="en-US" b="1" dirty="0">
                <a:solidFill>
                  <a:prstClr val="black"/>
                </a:solidFill>
              </a:rPr>
              <a:t>PRIORITY AREA 2: </a:t>
            </a:r>
            <a:r>
              <a:rPr lang="en-US" dirty="0">
                <a:solidFill>
                  <a:prstClr val="black"/>
                </a:solidFill>
              </a:rPr>
              <a:t>Improve Access to Behavioral Health Care Services.</a:t>
            </a:r>
          </a:p>
          <a:p>
            <a:endParaRPr lang="en-US" dirty="0">
              <a:solidFill>
                <a:prstClr val="black"/>
              </a:solidFill>
            </a:endParaRPr>
          </a:p>
          <a:p>
            <a:r>
              <a:rPr lang="en-US" b="1" dirty="0">
                <a:solidFill>
                  <a:prstClr val="black"/>
                </a:solidFill>
              </a:rPr>
              <a:t>PRIORITY AREA 3</a:t>
            </a:r>
            <a:r>
              <a:rPr lang="en-US" dirty="0">
                <a:solidFill>
                  <a:prstClr val="black"/>
                </a:solidFill>
              </a:rPr>
              <a:t>: Reduce Substance Misuse and Addiction through Prevention, Treatment and Recovery </a:t>
            </a:r>
          </a:p>
          <a:p>
            <a:endParaRPr lang="en-US" dirty="0">
              <a:solidFill>
                <a:prstClr val="black"/>
              </a:solidFill>
            </a:endParaRPr>
          </a:p>
          <a:p>
            <a:r>
              <a:rPr lang="en-US" b="1" dirty="0">
                <a:solidFill>
                  <a:prstClr val="black"/>
                </a:solidFill>
              </a:rPr>
              <a:t>PRIORITY AREA 4: </a:t>
            </a:r>
            <a:r>
              <a:rPr lang="en-US" dirty="0">
                <a:solidFill>
                  <a:prstClr val="black"/>
                </a:solidFill>
              </a:rPr>
              <a:t>Suicide Prevention</a:t>
            </a:r>
          </a:p>
          <a:p>
            <a:endParaRPr lang="en-US" dirty="0">
              <a:solidFill>
                <a:prstClr val="black"/>
              </a:solidFill>
            </a:endParaRPr>
          </a:p>
          <a:p>
            <a:r>
              <a:rPr lang="en-US" sz="3200" b="1" dirty="0">
                <a:solidFill>
                  <a:srgbClr val="FF0000"/>
                </a:solidFill>
              </a:rPr>
              <a:t>PRIORITY AREA 5: Improve the Health and Well-Being of Older Adults and Their Caregivers</a:t>
            </a:r>
          </a:p>
          <a:p>
            <a:endParaRPr lang="en-US" dirty="0">
              <a:solidFill>
                <a:prstClr val="black"/>
              </a:solidFill>
            </a:endParaRPr>
          </a:p>
          <a:p>
            <a:r>
              <a:rPr lang="en-US" b="1" dirty="0">
                <a:solidFill>
                  <a:prstClr val="black"/>
                </a:solidFill>
              </a:rPr>
              <a:t>PRIORITY AREA 6: </a:t>
            </a:r>
            <a:r>
              <a:rPr lang="en-US" dirty="0">
                <a:solidFill>
                  <a:prstClr val="black"/>
                </a:solidFill>
              </a:rPr>
              <a:t>Prevent Childhood Obesity through Healthy Eating and Active Living </a:t>
            </a:r>
          </a:p>
          <a:p>
            <a:endParaRPr lang="en-US" dirty="0">
              <a:solidFill>
                <a:prstClr val="black"/>
              </a:solidFill>
            </a:endParaRPr>
          </a:p>
          <a:p>
            <a:r>
              <a:rPr lang="en-US" b="1" dirty="0">
                <a:solidFill>
                  <a:prstClr val="black"/>
                </a:solidFill>
              </a:rPr>
              <a:t>PRIORITY AREA 7: </a:t>
            </a:r>
            <a:r>
              <a:rPr lang="en-US" dirty="0">
                <a:solidFill>
                  <a:prstClr val="black"/>
                </a:solidFill>
              </a:rPr>
              <a:t>Increase Public Health Emergency Preparedness</a:t>
            </a:r>
          </a:p>
          <a:p>
            <a:endParaRPr lang="en-US" dirty="0">
              <a:solidFill>
                <a:prstClr val="black"/>
              </a:solidFill>
            </a:endParaRPr>
          </a:p>
          <a:p>
            <a:r>
              <a:rPr lang="en-US" b="1" dirty="0">
                <a:solidFill>
                  <a:prstClr val="black"/>
                </a:solidFill>
              </a:rPr>
              <a:t>PRIORITY AREA 8: </a:t>
            </a:r>
            <a:r>
              <a:rPr lang="en-US" dirty="0">
                <a:solidFill>
                  <a:prstClr val="black"/>
                </a:solidFill>
              </a:rPr>
              <a:t>Improve Health through Increased Financial Stability of Individuals and Families</a:t>
            </a:r>
          </a:p>
        </p:txBody>
      </p:sp>
    </p:spTree>
    <p:extLst>
      <p:ext uri="{BB962C8B-B14F-4D97-AF65-F5344CB8AC3E}">
        <p14:creationId xmlns:p14="http://schemas.microsoft.com/office/powerpoint/2010/main" val="2163942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64217159"/>
              </p:ext>
            </p:extLst>
          </p:nvPr>
        </p:nvGraphicFramePr>
        <p:xfrm>
          <a:off x="408277" y="1981200"/>
          <a:ext cx="8229600" cy="4507872"/>
        </p:xfrm>
        <a:graphic>
          <a:graphicData uri="http://schemas.openxmlformats.org/drawingml/2006/table">
            <a:tbl>
              <a:tblPr/>
              <a:tblGrid>
                <a:gridCol w="8229600">
                  <a:extLst>
                    <a:ext uri="{9D8B030D-6E8A-4147-A177-3AD203B41FA5}">
                      <a16:colId xmlns:a16="http://schemas.microsoft.com/office/drawing/2014/main" val="20000"/>
                    </a:ext>
                  </a:extLst>
                </a:gridCol>
              </a:tblGrid>
              <a:tr h="4507872">
                <a:tc>
                  <a:txBody>
                    <a:bodyPr/>
                    <a:lstStyle/>
                    <a:p>
                      <a:pPr algn="l">
                        <a:spcBef>
                          <a:spcPts val="600"/>
                        </a:spcBef>
                      </a:pPr>
                      <a:r>
                        <a:rPr lang="en-US" sz="1500" dirty="0">
                          <a:effectLst/>
                          <a:latin typeface="Symbol"/>
                        </a:rPr>
                        <a:t>·</a:t>
                      </a:r>
                      <a:r>
                        <a:rPr lang="en-US" sz="600" dirty="0">
                          <a:effectLst/>
                          <a:latin typeface="Times New Roman"/>
                        </a:rPr>
                        <a:t>                                </a:t>
                      </a:r>
                      <a:r>
                        <a:rPr lang="en-US" sz="1800" dirty="0">
                          <a:effectLst/>
                        </a:rPr>
                        <a:t>ServiceLink </a:t>
                      </a:r>
                      <a:r>
                        <a:rPr lang="en-US" sz="1800" cap="all" dirty="0">
                          <a:effectLst/>
                        </a:rPr>
                        <a:t> </a:t>
                      </a:r>
                      <a:r>
                        <a:rPr lang="en-US" sz="1800" dirty="0">
                          <a:effectLst/>
                        </a:rPr>
                        <a:t>Resource Center of Belknap County provides up-to-date information and assistance to help individuals and families make informed choices about health care and other services for older adults, people with disabilities and their families.</a:t>
                      </a:r>
                    </a:p>
                    <a:p>
                      <a:pPr algn="l">
                        <a:spcBef>
                          <a:spcPts val="600"/>
                        </a:spcBef>
                      </a:pPr>
                      <a:r>
                        <a:rPr lang="en-US" sz="1800" dirty="0">
                          <a:effectLst/>
                          <a:latin typeface="Symbol"/>
                        </a:rPr>
                        <a:t>·</a:t>
                      </a:r>
                      <a:r>
                        <a:rPr lang="en-US" sz="1800" dirty="0">
                          <a:effectLst/>
                          <a:latin typeface="Times New Roman"/>
                        </a:rPr>
                        <a:t>         </a:t>
                      </a:r>
                      <a:r>
                        <a:rPr lang="en-US" sz="1800" dirty="0">
                          <a:effectLst/>
                        </a:rPr>
                        <a:t>ServiceLink,</a:t>
                      </a:r>
                      <a:r>
                        <a:rPr lang="en-US" sz="1800" dirty="0">
                          <a:solidFill>
                            <a:srgbClr val="FF0000"/>
                          </a:solidFill>
                          <a:effectLst/>
                        </a:rPr>
                        <a:t> </a:t>
                      </a:r>
                      <a:r>
                        <a:rPr lang="en-US" sz="1800" dirty="0">
                          <a:effectLst/>
                        </a:rPr>
                        <a:t>LRGHealthcare and other community partners provide support to family caregivers through caregiver grants, support groups in local communities, caregiver website offering resources, “Powerful Tools for Caregivers”, and “Remembering When” and Chronic Disease Self-Management classes.</a:t>
                      </a:r>
                    </a:p>
                    <a:p>
                      <a:pPr algn="l">
                        <a:spcBef>
                          <a:spcPts val="600"/>
                        </a:spcBef>
                      </a:pPr>
                      <a:r>
                        <a:rPr lang="en-US" sz="1800" cap="all" dirty="0">
                          <a:effectLst/>
                          <a:latin typeface="Symbol"/>
                        </a:rPr>
                        <a:t>·</a:t>
                      </a:r>
                      <a:r>
                        <a:rPr lang="en-US" sz="1800" cap="all" dirty="0">
                          <a:effectLst/>
                          <a:latin typeface="Times New Roman"/>
                        </a:rPr>
                        <a:t>         </a:t>
                      </a:r>
                      <a:r>
                        <a:rPr lang="en-US" sz="1800" dirty="0">
                          <a:effectLst/>
                        </a:rPr>
                        <a:t>“Matter of Balance” training partners to promote falls prevention led by Community Action Program Belknap-Merrimack Counties with LRGHealthcare</a:t>
                      </a:r>
                      <a:r>
                        <a:rPr lang="en-US" sz="1800" dirty="0">
                          <a:solidFill>
                            <a:srgbClr val="FF0000"/>
                          </a:solidFill>
                          <a:effectLst/>
                        </a:rPr>
                        <a:t>, </a:t>
                      </a:r>
                      <a:r>
                        <a:rPr lang="en-US" sz="1800" dirty="0">
                          <a:effectLst/>
                        </a:rPr>
                        <a:t>Catholic Charities and Lakes Region VNA.</a:t>
                      </a:r>
                    </a:p>
                    <a:p>
                      <a:pPr algn="l">
                        <a:spcBef>
                          <a:spcPts val="600"/>
                        </a:spcBef>
                      </a:pPr>
                      <a:r>
                        <a:rPr lang="en-US" sz="1800" dirty="0">
                          <a:effectLst/>
                          <a:latin typeface="Symbol"/>
                        </a:rPr>
                        <a:t>·</a:t>
                      </a:r>
                      <a:r>
                        <a:rPr lang="en-US" sz="1800" dirty="0">
                          <a:effectLst/>
                          <a:latin typeface="Times New Roman"/>
                        </a:rPr>
                        <a:t>         </a:t>
                      </a:r>
                      <a:r>
                        <a:rPr lang="en-US" sz="1800" dirty="0">
                          <a:effectLst/>
                        </a:rPr>
                        <a:t>Multiple community partners working together on assessment of home environments for falls risks and reduction strategies including Municipal Fire Departments, Emergency Medical Services, Home Health providers and through support of Senior Safety Day.</a:t>
                      </a:r>
                    </a:p>
                  </a:txBody>
                  <a:tcPr marL="57050" marR="57050" marT="0" marB="0" anchor="ctr">
                    <a:lnL>
                      <a:noFill/>
                    </a:lnL>
                    <a:lnR>
                      <a:noFill/>
                    </a:lnR>
                    <a:lnT>
                      <a:noFill/>
                    </a:lnT>
                    <a:lnB>
                      <a:noFill/>
                    </a:lnB>
                    <a:solidFill>
                      <a:srgbClr val="ECF0F6"/>
                    </a:solidFill>
                  </a:tcPr>
                </a:tc>
                <a:extLst>
                  <a:ext uri="{0D108BD9-81ED-4DB2-BD59-A6C34878D82A}">
                    <a16:rowId xmlns:a16="http://schemas.microsoft.com/office/drawing/2014/main" val="10000"/>
                  </a:ext>
                </a:extLst>
              </a:tr>
            </a:tbl>
          </a:graphicData>
        </a:graphic>
      </p:graphicFrame>
      <p:sp>
        <p:nvSpPr>
          <p:cNvPr id="5" name="Rectangle 1"/>
          <p:cNvSpPr>
            <a:spLocks noChangeArrowheads="1"/>
          </p:cNvSpPr>
          <p:nvPr/>
        </p:nvSpPr>
        <p:spPr bwMode="auto">
          <a:xfrm>
            <a:off x="228600" y="228600"/>
            <a:ext cx="85889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2400" b="1" u="sng" dirty="0">
                <a:solidFill>
                  <a:srgbClr val="000000"/>
                </a:solidFill>
                <a:latin typeface="Leelawadee" pitchFamily="34" charset="-34"/>
                <a:cs typeface="Leelawadee" pitchFamily="34" charset="-34"/>
              </a:rPr>
              <a:t>Regional Initiatives and Opportunities</a:t>
            </a:r>
            <a:br>
              <a:rPr lang="en-US" altLang="en-US" sz="2400" b="1" u="sng" dirty="0">
                <a:solidFill>
                  <a:srgbClr val="000000"/>
                </a:solidFill>
                <a:latin typeface="Leelawadee" pitchFamily="34" charset="-34"/>
                <a:cs typeface="Leelawadee" pitchFamily="34" charset="-34"/>
              </a:rPr>
            </a:br>
            <a:endParaRPr lang="en-US" altLang="en-US" sz="2400" dirty="0">
              <a:solidFill>
                <a:prstClr val="black"/>
              </a:solidFill>
            </a:endParaRPr>
          </a:p>
          <a:p>
            <a:pPr eaLnBrk="0" hangingPunct="0"/>
            <a:r>
              <a:rPr lang="en-US" altLang="en-US" sz="1600" dirty="0">
                <a:solidFill>
                  <a:srgbClr val="000000"/>
                </a:solidFill>
                <a:latin typeface="Leelawadee" pitchFamily="34" charset="-34"/>
                <a:cs typeface="Leelawadee" pitchFamily="34" charset="-34"/>
              </a:rPr>
              <a:t>The Aging and Disability Work Group is leading efforts to improve the health and well-being </a:t>
            </a:r>
            <a:br>
              <a:rPr lang="en-US" altLang="en-US" sz="1600" dirty="0">
                <a:solidFill>
                  <a:srgbClr val="000000"/>
                </a:solidFill>
                <a:latin typeface="Leelawadee" pitchFamily="34" charset="-34"/>
                <a:cs typeface="Leelawadee" pitchFamily="34" charset="-34"/>
              </a:rPr>
            </a:br>
            <a:r>
              <a:rPr lang="en-US" altLang="en-US" sz="1600" dirty="0">
                <a:solidFill>
                  <a:srgbClr val="000000"/>
                </a:solidFill>
                <a:latin typeface="Leelawadee" pitchFamily="34" charset="-34"/>
                <a:cs typeface="Leelawadee" pitchFamily="34" charset="-34"/>
              </a:rPr>
              <a:t>of older adults and their caregivers through this Community Health Improvement Plan. </a:t>
            </a:r>
            <a:br>
              <a:rPr lang="en-US" altLang="en-US" sz="1600" dirty="0">
                <a:solidFill>
                  <a:srgbClr val="000000"/>
                </a:solidFill>
                <a:latin typeface="Leelawadee" pitchFamily="34" charset="-34"/>
                <a:cs typeface="Leelawadee" pitchFamily="34" charset="-34"/>
              </a:rPr>
            </a:br>
            <a:r>
              <a:rPr lang="en-US" altLang="en-US" sz="1600" dirty="0">
                <a:solidFill>
                  <a:srgbClr val="000000"/>
                </a:solidFill>
                <a:latin typeface="Leelawadee" pitchFamily="34" charset="-34"/>
                <a:cs typeface="Leelawadee" pitchFamily="34" charset="-34"/>
              </a:rPr>
              <a:t>Existing resources and initiatives that can be built upon in this priority area include:</a:t>
            </a:r>
            <a:endParaRPr lang="en-US" altLang="en-US" sz="1600" dirty="0">
              <a:solidFill>
                <a:prstClr val="black"/>
              </a:solidFill>
            </a:endParaRPr>
          </a:p>
        </p:txBody>
      </p:sp>
    </p:spTree>
    <p:extLst>
      <p:ext uri="{BB962C8B-B14F-4D97-AF65-F5344CB8AC3E}">
        <p14:creationId xmlns:p14="http://schemas.microsoft.com/office/powerpoint/2010/main" val="394204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What’s New? </a:t>
            </a:r>
            <a:r>
              <a:rPr lang="en-US" b="1" dirty="0">
                <a:solidFill>
                  <a:schemeClr val="accent5"/>
                </a:solidFill>
              </a:rPr>
              <a:t>BOX</a:t>
            </a:r>
            <a:r>
              <a:rPr lang="en-US" dirty="0"/>
              <a:t>!  </a:t>
            </a:r>
          </a:p>
        </p:txBody>
      </p:sp>
      <p:sp>
        <p:nvSpPr>
          <p:cNvPr id="7" name="Content Placeholder 6"/>
          <p:cNvSpPr>
            <a:spLocks noGrp="1"/>
          </p:cNvSpPr>
          <p:nvPr>
            <p:ph idx="1"/>
          </p:nvPr>
        </p:nvSpPr>
        <p:spPr/>
        <p:txBody>
          <a:bodyPr>
            <a:normAutofit fontScale="92500"/>
          </a:bodyPr>
          <a:lstStyle/>
          <a:p>
            <a:r>
              <a:rPr lang="en-US" dirty="0"/>
              <a:t>Box is an online, cloud-based service and allows users to store, collaborate and share information. </a:t>
            </a:r>
          </a:p>
          <a:p>
            <a:r>
              <a:rPr lang="en-US" dirty="0"/>
              <a:t>AHA will be using Box so that all members will be able to view and share information. </a:t>
            </a:r>
          </a:p>
          <a:p>
            <a:r>
              <a:rPr lang="en-US" dirty="0">
                <a:effectLst/>
              </a:rPr>
              <a:t>These folders are updated periodically so check back for updates! </a:t>
            </a:r>
          </a:p>
          <a:p>
            <a:r>
              <a:rPr lang="en-US" dirty="0"/>
              <a:t> To access BOX click here: </a:t>
            </a:r>
            <a:r>
              <a:rPr lang="en-US" dirty="0">
                <a:hlinkClick r:id="rId2"/>
              </a:rPr>
              <a:t>https://unh.box.com/s/euc2o9pu4zja2b5g4dfxs5agq0nan0pg</a:t>
            </a:r>
            <a:r>
              <a:rPr lang="en-US" dirty="0"/>
              <a:t> </a:t>
            </a:r>
          </a:p>
          <a:p>
            <a:endParaRPr lang="en-US" dirty="0">
              <a:effectLst/>
            </a:endParaRPr>
          </a:p>
          <a:p>
            <a:endParaRPr lang="en-US" dirty="0"/>
          </a:p>
        </p:txBody>
      </p:sp>
    </p:spTree>
    <p:extLst>
      <p:ext uri="{BB962C8B-B14F-4D97-AF65-F5344CB8AC3E}">
        <p14:creationId xmlns:p14="http://schemas.microsoft.com/office/powerpoint/2010/main" val="913598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normAutofit fontScale="90000"/>
          </a:bodyPr>
          <a:lstStyle/>
          <a:p>
            <a:pPr lvl="0"/>
            <a:r>
              <a:rPr kumimoji="0" lang="en-US" altLang="en-US" sz="3100" b="1" i="0" u="sng" strike="noStrike" cap="none" normalizeH="0" baseline="0" dirty="0">
                <a:ln>
                  <a:noFill/>
                </a:ln>
                <a:solidFill>
                  <a:srgbClr val="000000"/>
                </a:solidFill>
                <a:effectLst/>
                <a:latin typeface="Leelawadee" pitchFamily="34" charset="-34"/>
                <a:cs typeface="Leelawadee" pitchFamily="34" charset="-34"/>
              </a:rPr>
              <a:t>Goals, Objectives and Strategic Approach</a:t>
            </a:r>
            <a:br>
              <a:rPr kumimoji="0" lang="en-US" altLang="en-US" b="0" i="0" u="none" strike="noStrike" cap="none" normalizeH="0" baseline="0" dirty="0">
                <a:ln>
                  <a:noFill/>
                </a:ln>
                <a:solidFill>
                  <a:srgbClr val="000000"/>
                </a:solidFill>
                <a:effectLst/>
                <a:latin typeface="Leelawadee" pitchFamily="34" charset="-34"/>
                <a:cs typeface="Leelawadee" pitchFamily="34" charset="-34"/>
              </a:rPr>
            </a:br>
            <a:br>
              <a:rPr kumimoji="0" lang="en-US" altLang="en-US" sz="6600" b="0" i="0" u="none" strike="noStrike" cap="none" normalizeH="0" baseline="0" dirty="0">
                <a:ln>
                  <a:noFill/>
                </a:ln>
                <a:solidFill>
                  <a:schemeClr val="tx1"/>
                </a:solidFill>
                <a:effectLst/>
                <a:latin typeface="Arial" pitchFamily="34" charset="0"/>
                <a:cs typeface="Arial" pitchFamily="34" charset="0"/>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6023642"/>
              </p:ext>
            </p:extLst>
          </p:nvPr>
        </p:nvGraphicFramePr>
        <p:xfrm>
          <a:off x="838200" y="1295402"/>
          <a:ext cx="7239000" cy="4800598"/>
        </p:xfrm>
        <a:graphic>
          <a:graphicData uri="http://schemas.openxmlformats.org/drawingml/2006/table">
            <a:tbl>
              <a:tblPr/>
              <a:tblGrid>
                <a:gridCol w="1379613">
                  <a:extLst>
                    <a:ext uri="{9D8B030D-6E8A-4147-A177-3AD203B41FA5}">
                      <a16:colId xmlns:a16="http://schemas.microsoft.com/office/drawing/2014/main" val="20000"/>
                    </a:ext>
                  </a:extLst>
                </a:gridCol>
                <a:gridCol w="5859387">
                  <a:extLst>
                    <a:ext uri="{9D8B030D-6E8A-4147-A177-3AD203B41FA5}">
                      <a16:colId xmlns:a16="http://schemas.microsoft.com/office/drawing/2014/main" val="20001"/>
                    </a:ext>
                  </a:extLst>
                </a:gridCol>
              </a:tblGrid>
              <a:tr h="1007379">
                <a:tc>
                  <a:txBody>
                    <a:bodyPr/>
                    <a:lstStyle/>
                    <a:p>
                      <a:pPr algn="l">
                        <a:spcAft>
                          <a:spcPts val="1440"/>
                        </a:spcAft>
                      </a:pPr>
                      <a:r>
                        <a:rPr lang="en-US" b="1" dirty="0">
                          <a:solidFill>
                            <a:srgbClr val="FFFFFF"/>
                          </a:solidFill>
                          <a:effectLst/>
                        </a:rPr>
                        <a:t>Goal 1</a:t>
                      </a:r>
                      <a:endParaRPr lang="en-US" dirty="0">
                        <a:effectLst/>
                      </a:endParaRPr>
                    </a:p>
                  </a:txBody>
                  <a:tcPr marL="73025" marR="73025" marT="0" marB="0">
                    <a:lnL>
                      <a:noFill/>
                    </a:lnL>
                    <a:lnR w="12700" cap="flat" cmpd="sng" algn="ctr">
                      <a:solidFill>
                        <a:srgbClr val="7F7F7F"/>
                      </a:solidFill>
                      <a:prstDash val="solid"/>
                      <a:round/>
                      <a:headEnd type="none" w="med" len="med"/>
                      <a:tailEnd type="none" w="med" len="med"/>
                    </a:lnR>
                    <a:lnT>
                      <a:noFill/>
                    </a:lnT>
                    <a:lnB w="38100" cap="flat" cmpd="sng" algn="ctr">
                      <a:solidFill>
                        <a:srgbClr val="4569A3"/>
                      </a:solidFill>
                      <a:prstDash val="solid"/>
                      <a:round/>
                      <a:headEnd type="none" w="med" len="med"/>
                      <a:tailEnd type="none" w="med" len="med"/>
                    </a:lnB>
                    <a:solidFill>
                      <a:srgbClr val="4569A3"/>
                    </a:solidFill>
                  </a:tcPr>
                </a:tc>
                <a:tc>
                  <a:txBody>
                    <a:bodyPr/>
                    <a:lstStyle/>
                    <a:p>
                      <a:pPr algn="l">
                        <a:spcAft>
                          <a:spcPts val="1440"/>
                        </a:spcAft>
                      </a:pPr>
                      <a:r>
                        <a:rPr lang="en-US">
                          <a:effectLst/>
                        </a:rPr>
                        <a:t>Support aging in place by improving services and supports for unpaid caregivers and senior companions of older adults</a:t>
                      </a:r>
                    </a:p>
                  </a:txBody>
                  <a:tcPr marL="73025" marR="73025" marT="0" marB="0">
                    <a:lnL w="12700" cap="flat" cmpd="sng" algn="ctr">
                      <a:solidFill>
                        <a:srgbClr val="7F7F7F"/>
                      </a:solidFill>
                      <a:prstDash val="solid"/>
                      <a:round/>
                      <a:headEnd type="none" w="med" len="med"/>
                      <a:tailEnd type="none" w="med" len="med"/>
                    </a:lnL>
                    <a:lnR>
                      <a:noFill/>
                    </a:lnR>
                    <a:lnT>
                      <a:noFill/>
                    </a:lnT>
                    <a:lnB w="38100" cap="flat" cmpd="sng" algn="ctr">
                      <a:solidFill>
                        <a:srgbClr val="4569A3"/>
                      </a:solidFill>
                      <a:prstDash val="solid"/>
                      <a:round/>
                      <a:headEnd type="none" w="med" len="med"/>
                      <a:tailEnd type="none" w="med" len="med"/>
                    </a:lnB>
                    <a:solidFill>
                      <a:srgbClr val="ECF0F6"/>
                    </a:solidFill>
                  </a:tcPr>
                </a:tc>
                <a:extLst>
                  <a:ext uri="{0D108BD9-81ED-4DB2-BD59-A6C34878D82A}">
                    <a16:rowId xmlns:a16="http://schemas.microsoft.com/office/drawing/2014/main" val="10000"/>
                  </a:ext>
                </a:extLst>
              </a:tr>
              <a:tr h="1057127">
                <a:tc>
                  <a:txBody>
                    <a:bodyPr/>
                    <a:lstStyle/>
                    <a:p>
                      <a:pPr algn="l">
                        <a:spcAft>
                          <a:spcPts val="1440"/>
                        </a:spcAft>
                      </a:pPr>
                      <a:r>
                        <a:rPr lang="en-US">
                          <a:solidFill>
                            <a:srgbClr val="FFFFFF"/>
                          </a:solidFill>
                          <a:effectLst/>
                        </a:rPr>
                        <a:t>Objective 1</a:t>
                      </a:r>
                      <a:endParaRPr lang="en-US">
                        <a:effectLst/>
                      </a:endParaRPr>
                    </a:p>
                    <a:p>
                      <a:pPr algn="l">
                        <a:spcAft>
                          <a:spcPts val="1440"/>
                        </a:spcAft>
                      </a:pPr>
                      <a:r>
                        <a:rPr lang="en-US" sz="900" cap="all">
                          <a:solidFill>
                            <a:srgbClr val="FFFFFF"/>
                          </a:solidFill>
                          <a:effectLst/>
                        </a:rPr>
                        <a:t>(</a:t>
                      </a:r>
                      <a:r>
                        <a:rPr lang="en-US" sz="900">
                          <a:solidFill>
                            <a:srgbClr val="FFFFFF"/>
                          </a:solidFill>
                          <a:effectLst/>
                        </a:rPr>
                        <a:t>developmental</a:t>
                      </a:r>
                      <a:r>
                        <a:rPr lang="en-US" sz="900" cap="all">
                          <a:solidFill>
                            <a:srgbClr val="FFFFFF"/>
                          </a:solidFill>
                          <a:effectLst/>
                        </a:rPr>
                        <a:t>)</a:t>
                      </a:r>
                      <a:endParaRPr lang="en-US">
                        <a:effectLst/>
                      </a:endParaRPr>
                    </a:p>
                  </a:txBody>
                  <a:tcPr marL="73025" marR="73025" marT="0" marB="0">
                    <a:lnL>
                      <a:noFill/>
                    </a:lnL>
                    <a:lnR w="12700" cap="flat" cmpd="sng" algn="ctr">
                      <a:solidFill>
                        <a:srgbClr val="7F7F7F"/>
                      </a:solidFill>
                      <a:prstDash val="solid"/>
                      <a:round/>
                      <a:headEnd type="none" w="med" len="med"/>
                      <a:tailEnd type="none" w="med" len="med"/>
                    </a:lnR>
                    <a:lnT w="38100" cap="flat" cmpd="sng" algn="ctr">
                      <a:solidFill>
                        <a:srgbClr val="4569A3"/>
                      </a:solidFill>
                      <a:prstDash val="solid"/>
                      <a:round/>
                      <a:headEnd type="none" w="med" len="med"/>
                      <a:tailEnd type="none" w="med" len="med"/>
                    </a:lnT>
                    <a:lnB w="38100" cap="flat" cmpd="sng" algn="ctr">
                      <a:solidFill>
                        <a:srgbClr val="4569A3"/>
                      </a:solidFill>
                      <a:prstDash val="solid"/>
                      <a:round/>
                      <a:headEnd type="none" w="med" len="med"/>
                      <a:tailEnd type="none" w="med" len="med"/>
                    </a:lnB>
                    <a:solidFill>
                      <a:srgbClr val="4569A3"/>
                    </a:solidFill>
                  </a:tcPr>
                </a:tc>
                <a:tc>
                  <a:txBody>
                    <a:bodyPr/>
                    <a:lstStyle/>
                    <a:p>
                      <a:pPr algn="l">
                        <a:spcAft>
                          <a:spcPts val="1440"/>
                        </a:spcAft>
                      </a:pPr>
                      <a:r>
                        <a:rPr lang="en-US">
                          <a:effectLst/>
                        </a:rPr>
                        <a:t>Increase the proportion of older adult caregivers who perceive having sufficient caregiving skills and emotional support</a:t>
                      </a:r>
                    </a:p>
                  </a:txBody>
                  <a:tcPr marL="73025" marR="73025" marT="0" marB="0">
                    <a:lnL w="12700" cap="flat" cmpd="sng" algn="ctr">
                      <a:solidFill>
                        <a:srgbClr val="7F7F7F"/>
                      </a:solidFill>
                      <a:prstDash val="solid"/>
                      <a:round/>
                      <a:headEnd type="none" w="med" len="med"/>
                      <a:tailEnd type="none" w="med" len="med"/>
                    </a:lnL>
                    <a:lnR>
                      <a:noFill/>
                    </a:lnR>
                    <a:lnT w="38100" cap="flat" cmpd="sng" algn="ctr">
                      <a:solidFill>
                        <a:srgbClr val="4569A3"/>
                      </a:solidFill>
                      <a:prstDash val="solid"/>
                      <a:round/>
                      <a:headEnd type="none" w="med" len="med"/>
                      <a:tailEnd type="none" w="med" len="med"/>
                    </a:lnT>
                    <a:lnB w="38100" cap="flat" cmpd="sng" algn="ctr">
                      <a:solidFill>
                        <a:srgbClr val="4569A3"/>
                      </a:solidFill>
                      <a:prstDash val="solid"/>
                      <a:round/>
                      <a:headEnd type="none" w="med" len="med"/>
                      <a:tailEnd type="none" w="med" len="med"/>
                    </a:lnB>
                    <a:solidFill>
                      <a:srgbClr val="F5F3F3"/>
                    </a:solidFill>
                  </a:tcPr>
                </a:tc>
                <a:extLst>
                  <a:ext uri="{0D108BD9-81ED-4DB2-BD59-A6C34878D82A}">
                    <a16:rowId xmlns:a16="http://schemas.microsoft.com/office/drawing/2014/main" val="10001"/>
                  </a:ext>
                </a:extLst>
              </a:tr>
              <a:tr h="671586">
                <a:tc>
                  <a:txBody>
                    <a:bodyPr/>
                    <a:lstStyle/>
                    <a:p>
                      <a:pPr algn="l">
                        <a:spcAft>
                          <a:spcPts val="1440"/>
                        </a:spcAft>
                      </a:pPr>
                      <a:r>
                        <a:rPr lang="en-US" b="1">
                          <a:solidFill>
                            <a:srgbClr val="FFFFFF"/>
                          </a:solidFill>
                          <a:effectLst/>
                        </a:rPr>
                        <a:t>Goal 2</a:t>
                      </a:r>
                      <a:endParaRPr lang="en-US">
                        <a:effectLst/>
                      </a:endParaRPr>
                    </a:p>
                  </a:txBody>
                  <a:tcPr marL="73025" marR="73025" marT="0" marB="0">
                    <a:lnL>
                      <a:noFill/>
                    </a:lnL>
                    <a:lnR w="12700" cap="flat" cmpd="sng" algn="ctr">
                      <a:solidFill>
                        <a:srgbClr val="7F7F7F"/>
                      </a:solidFill>
                      <a:prstDash val="solid"/>
                      <a:round/>
                      <a:headEnd type="none" w="med" len="med"/>
                      <a:tailEnd type="none" w="med" len="med"/>
                    </a:lnR>
                    <a:lnT w="38100" cap="flat" cmpd="sng" algn="ctr">
                      <a:solidFill>
                        <a:srgbClr val="4569A3"/>
                      </a:solidFill>
                      <a:prstDash val="solid"/>
                      <a:round/>
                      <a:headEnd type="none" w="med" len="med"/>
                      <a:tailEnd type="none" w="med" len="med"/>
                    </a:lnT>
                    <a:lnB w="38100" cap="flat" cmpd="sng" algn="ctr">
                      <a:solidFill>
                        <a:srgbClr val="4569A3"/>
                      </a:solidFill>
                      <a:prstDash val="solid"/>
                      <a:round/>
                      <a:headEnd type="none" w="med" len="med"/>
                      <a:tailEnd type="none" w="med" len="med"/>
                    </a:lnB>
                    <a:solidFill>
                      <a:srgbClr val="4569A3"/>
                    </a:solidFill>
                  </a:tcPr>
                </a:tc>
                <a:tc>
                  <a:txBody>
                    <a:bodyPr/>
                    <a:lstStyle/>
                    <a:p>
                      <a:pPr algn="l">
                        <a:spcAft>
                          <a:spcPts val="1440"/>
                        </a:spcAft>
                      </a:pPr>
                      <a:r>
                        <a:rPr lang="en-US" dirty="0">
                          <a:effectLst/>
                        </a:rPr>
                        <a:t>Prevent older adult injury, disability and death due to falls.</a:t>
                      </a:r>
                    </a:p>
                  </a:txBody>
                  <a:tcPr marL="73025" marR="73025" marT="0" marB="0">
                    <a:lnL w="12700" cap="flat" cmpd="sng" algn="ctr">
                      <a:solidFill>
                        <a:srgbClr val="7F7F7F"/>
                      </a:solidFill>
                      <a:prstDash val="solid"/>
                      <a:round/>
                      <a:headEnd type="none" w="med" len="med"/>
                      <a:tailEnd type="none" w="med" len="med"/>
                    </a:lnL>
                    <a:lnR>
                      <a:noFill/>
                    </a:lnR>
                    <a:lnT w="38100" cap="flat" cmpd="sng" algn="ctr">
                      <a:solidFill>
                        <a:srgbClr val="4569A3"/>
                      </a:solidFill>
                      <a:prstDash val="solid"/>
                      <a:round/>
                      <a:headEnd type="none" w="med" len="med"/>
                      <a:tailEnd type="none" w="med" len="med"/>
                    </a:lnT>
                    <a:lnB w="38100" cap="flat" cmpd="sng" algn="ctr">
                      <a:solidFill>
                        <a:srgbClr val="4569A3"/>
                      </a:solidFill>
                      <a:prstDash val="solid"/>
                      <a:round/>
                      <a:headEnd type="none" w="med" len="med"/>
                      <a:tailEnd type="none" w="med" len="med"/>
                    </a:lnB>
                    <a:solidFill>
                      <a:srgbClr val="ECF0F6"/>
                    </a:solidFill>
                  </a:tcPr>
                </a:tc>
                <a:extLst>
                  <a:ext uri="{0D108BD9-81ED-4DB2-BD59-A6C34878D82A}">
                    <a16:rowId xmlns:a16="http://schemas.microsoft.com/office/drawing/2014/main" val="10002"/>
                  </a:ext>
                </a:extLst>
              </a:tr>
              <a:tr h="1007379">
                <a:tc>
                  <a:txBody>
                    <a:bodyPr/>
                    <a:lstStyle/>
                    <a:p>
                      <a:pPr algn="l">
                        <a:spcAft>
                          <a:spcPts val="1440"/>
                        </a:spcAft>
                      </a:pPr>
                      <a:r>
                        <a:rPr lang="en-US">
                          <a:solidFill>
                            <a:srgbClr val="FFFFFF"/>
                          </a:solidFill>
                          <a:effectLst/>
                        </a:rPr>
                        <a:t>Objective 1</a:t>
                      </a:r>
                      <a:endParaRPr lang="en-US">
                        <a:effectLst/>
                      </a:endParaRPr>
                    </a:p>
                  </a:txBody>
                  <a:tcPr marL="73025" marR="73025" marT="0" marB="0">
                    <a:lnL>
                      <a:noFill/>
                    </a:lnL>
                    <a:lnR w="12700" cap="flat" cmpd="sng" algn="ctr">
                      <a:solidFill>
                        <a:srgbClr val="7F7F7F"/>
                      </a:solidFill>
                      <a:prstDash val="solid"/>
                      <a:round/>
                      <a:headEnd type="none" w="med" len="med"/>
                      <a:tailEnd type="none" w="med" len="med"/>
                    </a:lnR>
                    <a:lnT w="38100" cap="flat" cmpd="sng" algn="ctr">
                      <a:solidFill>
                        <a:srgbClr val="4569A3"/>
                      </a:solidFill>
                      <a:prstDash val="solid"/>
                      <a:round/>
                      <a:headEnd type="none" w="med" len="med"/>
                      <a:tailEnd type="none" w="med" len="med"/>
                    </a:lnT>
                    <a:lnB w="38100" cap="flat" cmpd="sng" algn="ctr">
                      <a:solidFill>
                        <a:srgbClr val="4569A3"/>
                      </a:solidFill>
                      <a:prstDash val="solid"/>
                      <a:round/>
                      <a:headEnd type="none" w="med" len="med"/>
                      <a:tailEnd type="none" w="med" len="med"/>
                    </a:lnB>
                    <a:solidFill>
                      <a:srgbClr val="4569A3"/>
                    </a:solidFill>
                  </a:tcPr>
                </a:tc>
                <a:tc>
                  <a:txBody>
                    <a:bodyPr/>
                    <a:lstStyle/>
                    <a:p>
                      <a:pPr algn="l">
                        <a:spcAft>
                          <a:spcPts val="1440"/>
                        </a:spcAft>
                      </a:pPr>
                      <a:r>
                        <a:rPr lang="en-US">
                          <a:effectLst/>
                        </a:rPr>
                        <a:t>Reduce emergency department visits and hospitalizations due to older adult falls by 10% by 2020.</a:t>
                      </a:r>
                    </a:p>
                  </a:txBody>
                  <a:tcPr marL="73025" marR="73025" marT="0" marB="0">
                    <a:lnL w="12700" cap="flat" cmpd="sng" algn="ctr">
                      <a:solidFill>
                        <a:srgbClr val="7F7F7F"/>
                      </a:solidFill>
                      <a:prstDash val="solid"/>
                      <a:round/>
                      <a:headEnd type="none" w="med" len="med"/>
                      <a:tailEnd type="none" w="med" len="med"/>
                    </a:lnL>
                    <a:lnR>
                      <a:noFill/>
                    </a:lnR>
                    <a:lnT w="38100" cap="flat" cmpd="sng" algn="ctr">
                      <a:solidFill>
                        <a:srgbClr val="4569A3"/>
                      </a:solidFill>
                      <a:prstDash val="solid"/>
                      <a:round/>
                      <a:headEnd type="none" w="med" len="med"/>
                      <a:tailEnd type="none" w="med" len="med"/>
                    </a:lnT>
                    <a:lnB w="38100" cap="flat" cmpd="sng" algn="ctr">
                      <a:solidFill>
                        <a:srgbClr val="4569A3"/>
                      </a:solidFill>
                      <a:prstDash val="solid"/>
                      <a:round/>
                      <a:headEnd type="none" w="med" len="med"/>
                      <a:tailEnd type="none" w="med" len="med"/>
                    </a:lnB>
                    <a:solidFill>
                      <a:srgbClr val="F5F3F3"/>
                    </a:solidFill>
                  </a:tcPr>
                </a:tc>
                <a:extLst>
                  <a:ext uri="{0D108BD9-81ED-4DB2-BD59-A6C34878D82A}">
                    <a16:rowId xmlns:a16="http://schemas.microsoft.com/office/drawing/2014/main" val="10003"/>
                  </a:ext>
                </a:extLst>
              </a:tr>
              <a:tr h="1057127">
                <a:tc>
                  <a:txBody>
                    <a:bodyPr/>
                    <a:lstStyle/>
                    <a:p>
                      <a:pPr algn="l">
                        <a:spcAft>
                          <a:spcPts val="1440"/>
                        </a:spcAft>
                      </a:pPr>
                      <a:r>
                        <a:rPr lang="en-US" dirty="0">
                          <a:solidFill>
                            <a:srgbClr val="FFFFFF"/>
                          </a:solidFill>
                          <a:effectLst/>
                        </a:rPr>
                        <a:t>Objective 2</a:t>
                      </a:r>
                      <a:endParaRPr lang="en-US" dirty="0">
                        <a:effectLst/>
                      </a:endParaRPr>
                    </a:p>
                    <a:p>
                      <a:pPr algn="l">
                        <a:spcAft>
                          <a:spcPts val="1440"/>
                        </a:spcAft>
                      </a:pPr>
                      <a:r>
                        <a:rPr lang="en-US" sz="900" cap="all" dirty="0">
                          <a:solidFill>
                            <a:srgbClr val="FFFFFF"/>
                          </a:solidFill>
                          <a:effectLst/>
                        </a:rPr>
                        <a:t>(</a:t>
                      </a:r>
                      <a:r>
                        <a:rPr lang="en-US" sz="900" dirty="0">
                          <a:solidFill>
                            <a:srgbClr val="FFFFFF"/>
                          </a:solidFill>
                          <a:effectLst/>
                        </a:rPr>
                        <a:t>developmental</a:t>
                      </a:r>
                      <a:r>
                        <a:rPr lang="en-US" sz="900" cap="all" dirty="0">
                          <a:solidFill>
                            <a:srgbClr val="FFFFFF"/>
                          </a:solidFill>
                          <a:effectLst/>
                        </a:rPr>
                        <a:t>)</a:t>
                      </a:r>
                      <a:endParaRPr lang="en-US" dirty="0">
                        <a:effectLst/>
                      </a:endParaRPr>
                    </a:p>
                  </a:txBody>
                  <a:tcPr marL="73025" marR="73025" marT="0" marB="0">
                    <a:lnL>
                      <a:noFill/>
                    </a:lnL>
                    <a:lnR w="12700" cap="flat" cmpd="sng" algn="ctr">
                      <a:solidFill>
                        <a:srgbClr val="7F7F7F"/>
                      </a:solidFill>
                      <a:prstDash val="solid"/>
                      <a:round/>
                      <a:headEnd type="none" w="med" len="med"/>
                      <a:tailEnd type="none" w="med" len="med"/>
                    </a:lnR>
                    <a:lnT w="38100" cap="flat" cmpd="sng" algn="ctr">
                      <a:solidFill>
                        <a:srgbClr val="4569A3"/>
                      </a:solidFill>
                      <a:prstDash val="solid"/>
                      <a:round/>
                      <a:headEnd type="none" w="med" len="med"/>
                      <a:tailEnd type="none" w="med" len="med"/>
                    </a:lnT>
                    <a:lnB>
                      <a:noFill/>
                    </a:lnB>
                    <a:solidFill>
                      <a:srgbClr val="4569A3"/>
                    </a:solidFill>
                  </a:tcPr>
                </a:tc>
                <a:tc>
                  <a:txBody>
                    <a:bodyPr/>
                    <a:lstStyle/>
                    <a:p>
                      <a:pPr algn="l">
                        <a:spcAft>
                          <a:spcPts val="1440"/>
                        </a:spcAft>
                      </a:pPr>
                      <a:r>
                        <a:rPr lang="en-US" dirty="0">
                          <a:effectLst/>
                        </a:rPr>
                        <a:t>Reduce the proportion of Emergency Medical Service run activity that is related to older adult falls by 10% by 2020.</a:t>
                      </a:r>
                    </a:p>
                  </a:txBody>
                  <a:tcPr marL="73025" marR="73025" marT="0" marB="0">
                    <a:lnL w="12700" cap="flat" cmpd="sng" algn="ctr">
                      <a:solidFill>
                        <a:srgbClr val="7F7F7F"/>
                      </a:solidFill>
                      <a:prstDash val="solid"/>
                      <a:round/>
                      <a:headEnd type="none" w="med" len="med"/>
                      <a:tailEnd type="none" w="med" len="med"/>
                    </a:lnL>
                    <a:lnR>
                      <a:noFill/>
                    </a:lnR>
                    <a:lnT w="38100" cap="flat" cmpd="sng" algn="ctr">
                      <a:solidFill>
                        <a:srgbClr val="4569A3"/>
                      </a:solidFill>
                      <a:prstDash val="solid"/>
                      <a:round/>
                      <a:headEnd type="none" w="med" len="med"/>
                      <a:tailEnd type="none" w="med" len="med"/>
                    </a:lnT>
                    <a:lnB>
                      <a:noFill/>
                    </a:lnB>
                    <a:solidFill>
                      <a:srgbClr val="F5F3F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78775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1">
              <a:lumMod val="20000"/>
              <a:lumOff val="80000"/>
            </a:schemeClr>
          </a:solidFill>
        </p:spPr>
        <p:txBody>
          <a:bodyPr>
            <a:normAutofit/>
          </a:bodyPr>
          <a:lstStyle/>
          <a:p>
            <a:r>
              <a:rPr lang="en-US" sz="2800" dirty="0"/>
              <a:t>Aging &amp; Disability Workgroup Members</a:t>
            </a:r>
          </a:p>
        </p:txBody>
      </p:sp>
      <p:sp>
        <p:nvSpPr>
          <p:cNvPr id="4" name="Rectangle 3"/>
          <p:cNvSpPr/>
          <p:nvPr/>
        </p:nvSpPr>
        <p:spPr>
          <a:xfrm>
            <a:off x="4572000" y="1578863"/>
            <a:ext cx="4572000" cy="4893647"/>
          </a:xfrm>
          <a:prstGeom prst="rect">
            <a:avLst/>
          </a:prstGeom>
        </p:spPr>
        <p:txBody>
          <a:bodyPr>
            <a:spAutoFit/>
          </a:bodyPr>
          <a:lstStyle/>
          <a:p>
            <a:pPr marL="457200" indent="-457200">
              <a:lnSpc>
                <a:spcPct val="150000"/>
              </a:lnSpc>
              <a:buFont typeface="Arial" panose="020B0604020202020204" pitchFamily="34" charset="0"/>
              <a:buChar char="•"/>
            </a:pPr>
            <a:r>
              <a:rPr lang="en-US" sz="2600" dirty="0">
                <a:solidFill>
                  <a:prstClr val="black"/>
                </a:solidFill>
              </a:rPr>
              <a:t>Catholic Charities NH</a:t>
            </a:r>
          </a:p>
          <a:p>
            <a:pPr marL="457200" indent="-457200">
              <a:lnSpc>
                <a:spcPct val="150000"/>
              </a:lnSpc>
              <a:buFont typeface="Arial" panose="020B0604020202020204" pitchFamily="34" charset="0"/>
              <a:buChar char="•"/>
            </a:pPr>
            <a:r>
              <a:rPr lang="en-US" sz="2600" dirty="0">
                <a:solidFill>
                  <a:prstClr val="black"/>
                </a:solidFill>
              </a:rPr>
              <a:t>Wesley Woods</a:t>
            </a:r>
          </a:p>
          <a:p>
            <a:pPr marL="457200" indent="-457200">
              <a:lnSpc>
                <a:spcPct val="150000"/>
              </a:lnSpc>
              <a:buFont typeface="Arial" panose="020B0604020202020204" pitchFamily="34" charset="0"/>
              <a:buChar char="•"/>
            </a:pPr>
            <a:r>
              <a:rPr lang="en-US" sz="2600" dirty="0">
                <a:solidFill>
                  <a:prstClr val="black"/>
                </a:solidFill>
              </a:rPr>
              <a:t>Laconia Senior Center</a:t>
            </a:r>
          </a:p>
          <a:p>
            <a:pPr marL="457200" indent="-457200">
              <a:lnSpc>
                <a:spcPct val="150000"/>
              </a:lnSpc>
              <a:buFont typeface="Arial" panose="020B0604020202020204" pitchFamily="34" charset="0"/>
              <a:buChar char="•"/>
            </a:pPr>
            <a:r>
              <a:rPr lang="en-US" sz="2600" dirty="0">
                <a:solidFill>
                  <a:prstClr val="black"/>
                </a:solidFill>
              </a:rPr>
              <a:t>State Committee on Aging</a:t>
            </a:r>
          </a:p>
          <a:p>
            <a:pPr marL="457200" indent="-457200">
              <a:lnSpc>
                <a:spcPct val="150000"/>
              </a:lnSpc>
              <a:buFont typeface="Arial" panose="020B0604020202020204" pitchFamily="34" charset="0"/>
              <a:buChar char="•"/>
            </a:pPr>
            <a:r>
              <a:rPr lang="en-US" sz="2600" dirty="0">
                <a:solidFill>
                  <a:prstClr val="black"/>
                </a:solidFill>
              </a:rPr>
              <a:t>LRGHealthcare</a:t>
            </a:r>
          </a:p>
          <a:p>
            <a:pPr marL="457200" indent="-457200">
              <a:lnSpc>
                <a:spcPct val="150000"/>
              </a:lnSpc>
              <a:buFont typeface="Arial" panose="020B0604020202020204" pitchFamily="34" charset="0"/>
              <a:buChar char="•"/>
            </a:pPr>
            <a:r>
              <a:rPr lang="en-US" sz="2600" dirty="0">
                <a:solidFill>
                  <a:prstClr val="black"/>
                </a:solidFill>
              </a:rPr>
              <a:t>Community Members</a:t>
            </a:r>
          </a:p>
          <a:p>
            <a:pPr marL="457200" indent="-457200">
              <a:lnSpc>
                <a:spcPct val="150000"/>
              </a:lnSpc>
              <a:buFont typeface="Arial" panose="020B0604020202020204" pitchFamily="34" charset="0"/>
              <a:buChar char="•"/>
            </a:pPr>
            <a:r>
              <a:rPr lang="en-US" sz="2600" dirty="0">
                <a:solidFill>
                  <a:prstClr val="black"/>
                </a:solidFill>
              </a:rPr>
              <a:t>Taylor Community</a:t>
            </a:r>
          </a:p>
          <a:p>
            <a:pPr marL="457200" indent="-457200">
              <a:lnSpc>
                <a:spcPct val="150000"/>
              </a:lnSpc>
              <a:buFont typeface="Arial" panose="020B0604020202020204" pitchFamily="34" charset="0"/>
              <a:buChar char="•"/>
            </a:pPr>
            <a:r>
              <a:rPr lang="en-US" sz="2600" dirty="0">
                <a:solidFill>
                  <a:prstClr val="black"/>
                </a:solidFill>
              </a:rPr>
              <a:t>Winn. Public Health Council</a:t>
            </a:r>
          </a:p>
        </p:txBody>
      </p:sp>
      <p:sp>
        <p:nvSpPr>
          <p:cNvPr id="6" name="Rectangle 5"/>
          <p:cNvSpPr/>
          <p:nvPr/>
        </p:nvSpPr>
        <p:spPr>
          <a:xfrm>
            <a:off x="277368" y="1578863"/>
            <a:ext cx="4572000" cy="4893647"/>
          </a:xfrm>
          <a:prstGeom prst="rect">
            <a:avLst/>
          </a:prstGeom>
        </p:spPr>
        <p:txBody>
          <a:bodyPr>
            <a:spAutoFit/>
          </a:bodyPr>
          <a:lstStyle/>
          <a:p>
            <a:pPr marL="342900" indent="-342900">
              <a:lnSpc>
                <a:spcPct val="150000"/>
              </a:lnSpc>
              <a:buFont typeface="Arial" panose="020B0604020202020204" pitchFamily="34" charset="0"/>
              <a:buChar char="•"/>
            </a:pPr>
            <a:r>
              <a:rPr lang="en-US" sz="2400" dirty="0">
                <a:solidFill>
                  <a:prstClr val="black"/>
                </a:solidFill>
              </a:rPr>
              <a:t>Genesis Behavioral Health</a:t>
            </a:r>
          </a:p>
          <a:p>
            <a:pPr marL="342900" indent="-342900">
              <a:buFont typeface="Arial" panose="020B0604020202020204" pitchFamily="34" charset="0"/>
              <a:buChar char="•"/>
            </a:pPr>
            <a:r>
              <a:rPr lang="en-US" sz="2400" dirty="0">
                <a:solidFill>
                  <a:prstClr val="black"/>
                </a:solidFill>
              </a:rPr>
              <a:t>Lakes Region Community Services</a:t>
            </a:r>
          </a:p>
          <a:p>
            <a:pPr marL="342900" indent="-342900">
              <a:lnSpc>
                <a:spcPct val="150000"/>
              </a:lnSpc>
              <a:buFont typeface="Arial" panose="020B0604020202020204" pitchFamily="34" charset="0"/>
              <a:buChar char="•"/>
            </a:pPr>
            <a:r>
              <a:rPr lang="en-US" sz="2400" dirty="0">
                <a:solidFill>
                  <a:prstClr val="black"/>
                </a:solidFill>
              </a:rPr>
              <a:t>ServiceLink Resource Center</a:t>
            </a:r>
          </a:p>
          <a:p>
            <a:pPr marL="342900" indent="-342900">
              <a:buFont typeface="Arial" panose="020B0604020202020204" pitchFamily="34" charset="0"/>
              <a:buChar char="•"/>
            </a:pPr>
            <a:r>
              <a:rPr lang="en-US" sz="2400" dirty="0">
                <a:solidFill>
                  <a:prstClr val="black"/>
                </a:solidFill>
              </a:rPr>
              <a:t>Community Action Program</a:t>
            </a:r>
            <a:br>
              <a:rPr lang="en-US" sz="2400" dirty="0">
                <a:solidFill>
                  <a:prstClr val="black"/>
                </a:solidFill>
              </a:rPr>
            </a:br>
            <a:r>
              <a:rPr lang="en-US" sz="2400" dirty="0">
                <a:solidFill>
                  <a:prstClr val="black"/>
                </a:solidFill>
              </a:rPr>
              <a:t>Belknap Merrimack  Counties</a:t>
            </a:r>
          </a:p>
          <a:p>
            <a:pPr marL="342900" indent="-342900">
              <a:lnSpc>
                <a:spcPct val="150000"/>
              </a:lnSpc>
              <a:buFont typeface="Arial" panose="020B0604020202020204" pitchFamily="34" charset="0"/>
              <a:buChar char="•"/>
            </a:pPr>
            <a:r>
              <a:rPr lang="en-US" sz="2400" dirty="0">
                <a:solidFill>
                  <a:prstClr val="black"/>
                </a:solidFill>
              </a:rPr>
              <a:t>Lakes Region VNA</a:t>
            </a:r>
          </a:p>
          <a:p>
            <a:pPr marL="342900" indent="-342900">
              <a:lnSpc>
                <a:spcPct val="150000"/>
              </a:lnSpc>
              <a:buFont typeface="Arial" panose="020B0604020202020204" pitchFamily="34" charset="0"/>
              <a:buChar char="•"/>
            </a:pPr>
            <a:r>
              <a:rPr lang="en-US" sz="2400" dirty="0">
                <a:solidFill>
                  <a:prstClr val="black"/>
                </a:solidFill>
              </a:rPr>
              <a:t>Franklin VNA</a:t>
            </a:r>
          </a:p>
          <a:p>
            <a:pPr marL="342900" indent="-342900">
              <a:lnSpc>
                <a:spcPct val="150000"/>
              </a:lnSpc>
              <a:buFont typeface="Arial" panose="020B0604020202020204" pitchFamily="34" charset="0"/>
              <a:buChar char="•"/>
            </a:pPr>
            <a:r>
              <a:rPr lang="en-US" sz="2400" dirty="0">
                <a:solidFill>
                  <a:prstClr val="black"/>
                </a:solidFill>
              </a:rPr>
              <a:t>Comfort Keepers</a:t>
            </a:r>
          </a:p>
          <a:p>
            <a:pPr marL="342900" indent="-342900">
              <a:lnSpc>
                <a:spcPct val="150000"/>
              </a:lnSpc>
              <a:buFont typeface="Arial" panose="020B0604020202020204" pitchFamily="34" charset="0"/>
              <a:buChar char="•"/>
            </a:pPr>
            <a:r>
              <a:rPr lang="en-US" sz="2400" dirty="0">
                <a:solidFill>
                  <a:prstClr val="black"/>
                </a:solidFill>
              </a:rPr>
              <a:t>NH Veterans Home</a:t>
            </a:r>
          </a:p>
        </p:txBody>
      </p:sp>
    </p:spTree>
    <p:extLst>
      <p:ext uri="{BB962C8B-B14F-4D97-AF65-F5344CB8AC3E}">
        <p14:creationId xmlns:p14="http://schemas.microsoft.com/office/powerpoint/2010/main" val="495527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Aging &amp; Disability Activities</a:t>
            </a:r>
          </a:p>
        </p:txBody>
      </p:sp>
      <p:sp>
        <p:nvSpPr>
          <p:cNvPr id="3" name="Content Placeholder 2"/>
          <p:cNvSpPr>
            <a:spLocks noGrp="1"/>
          </p:cNvSpPr>
          <p:nvPr>
            <p:ph idx="1"/>
          </p:nvPr>
        </p:nvSpPr>
        <p:spPr>
          <a:xfrm>
            <a:off x="435864" y="2332037"/>
            <a:ext cx="4343400" cy="3306763"/>
          </a:xfrm>
        </p:spPr>
        <p:txBody>
          <a:bodyPr/>
          <a:lstStyle/>
          <a:p>
            <a:r>
              <a:rPr lang="en-US" dirty="0"/>
              <a:t>Powerful Tools for Caregivers</a:t>
            </a:r>
          </a:p>
          <a:p>
            <a:r>
              <a:rPr lang="en-US" dirty="0"/>
              <a:t>Caregiver survey</a:t>
            </a:r>
          </a:p>
          <a:p>
            <a:r>
              <a:rPr lang="en-US" dirty="0"/>
              <a:t>Caregiver Events</a:t>
            </a:r>
          </a:p>
          <a:p>
            <a:endParaRPr lang="en-US" dirty="0"/>
          </a:p>
        </p:txBody>
      </p:sp>
      <p:sp>
        <p:nvSpPr>
          <p:cNvPr id="4" name="TextBox 3"/>
          <p:cNvSpPr txBox="1"/>
          <p:nvPr/>
        </p:nvSpPr>
        <p:spPr>
          <a:xfrm>
            <a:off x="914400" y="1491734"/>
            <a:ext cx="3124200" cy="523220"/>
          </a:xfrm>
          <a:prstGeom prst="rect">
            <a:avLst/>
          </a:prstGeom>
          <a:solidFill>
            <a:schemeClr val="tx2">
              <a:lumMod val="20000"/>
              <a:lumOff val="80000"/>
            </a:schemeClr>
          </a:solidFill>
        </p:spPr>
        <p:txBody>
          <a:bodyPr wrap="square" rtlCol="0">
            <a:spAutoFit/>
          </a:bodyPr>
          <a:lstStyle/>
          <a:p>
            <a:r>
              <a:rPr lang="en-US" sz="2800" dirty="0">
                <a:solidFill>
                  <a:prstClr val="black"/>
                </a:solidFill>
              </a:rPr>
              <a:t>Caregiver Supports</a:t>
            </a:r>
          </a:p>
        </p:txBody>
      </p:sp>
      <p:sp>
        <p:nvSpPr>
          <p:cNvPr id="5" name="Content Placeholder 2"/>
          <p:cNvSpPr txBox="1">
            <a:spLocks/>
          </p:cNvSpPr>
          <p:nvPr/>
        </p:nvSpPr>
        <p:spPr>
          <a:xfrm>
            <a:off x="5050536" y="2286000"/>
            <a:ext cx="3810000" cy="2590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prstClr val="black"/>
                </a:solidFill>
              </a:rPr>
              <a:t>Matter of Balance Classes</a:t>
            </a:r>
          </a:p>
          <a:p>
            <a:r>
              <a:rPr lang="en-US" dirty="0">
                <a:solidFill>
                  <a:prstClr val="black"/>
                </a:solidFill>
              </a:rPr>
              <a:t>Falls Prevention Cards</a:t>
            </a:r>
          </a:p>
          <a:p>
            <a:endParaRPr lang="en-US" dirty="0">
              <a:solidFill>
                <a:prstClr val="black"/>
              </a:solidFill>
            </a:endParaRPr>
          </a:p>
        </p:txBody>
      </p:sp>
      <p:sp>
        <p:nvSpPr>
          <p:cNvPr id="6" name="TextBox 5"/>
          <p:cNvSpPr txBox="1"/>
          <p:nvPr/>
        </p:nvSpPr>
        <p:spPr>
          <a:xfrm>
            <a:off x="5181600" y="1553289"/>
            <a:ext cx="3124200" cy="523220"/>
          </a:xfrm>
          <a:prstGeom prst="rect">
            <a:avLst/>
          </a:prstGeom>
          <a:solidFill>
            <a:schemeClr val="tx2">
              <a:lumMod val="20000"/>
              <a:lumOff val="80000"/>
            </a:schemeClr>
          </a:solidFill>
        </p:spPr>
        <p:txBody>
          <a:bodyPr wrap="square" rtlCol="0">
            <a:spAutoFit/>
          </a:bodyPr>
          <a:lstStyle/>
          <a:p>
            <a:r>
              <a:rPr lang="en-US" sz="2800" dirty="0">
                <a:solidFill>
                  <a:prstClr val="black"/>
                </a:solidFill>
              </a:rPr>
              <a:t>Falls Prevention</a:t>
            </a:r>
          </a:p>
        </p:txBody>
      </p:sp>
    </p:spTree>
    <p:extLst>
      <p:ext uri="{BB962C8B-B14F-4D97-AF65-F5344CB8AC3E}">
        <p14:creationId xmlns:p14="http://schemas.microsoft.com/office/powerpoint/2010/main" val="3881311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1000"/>
            <a:ext cx="5395129" cy="180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5800" y="2413338"/>
            <a:ext cx="8001000" cy="1754326"/>
          </a:xfrm>
          <a:prstGeom prst="rect">
            <a:avLst/>
          </a:prstGeom>
        </p:spPr>
        <p:txBody>
          <a:bodyPr wrap="square">
            <a:spAutoFit/>
          </a:bodyPr>
          <a:lstStyle/>
          <a:p>
            <a:pPr fontAlgn="b"/>
            <a:r>
              <a:rPr lang="en-US" b="1" dirty="0">
                <a:solidFill>
                  <a:prstClr val="black"/>
                </a:solidFill>
              </a:rPr>
              <a:t>Powerful Tools for Caregivers  provides a self-care education program for family caregivers. The Powerful Tools for Caregivers program will provide s the Caregiver with tools and strategies to better handle the unique caregiver challenges you face.</a:t>
            </a:r>
          </a:p>
          <a:p>
            <a:br>
              <a:rPr lang="en-US" dirty="0">
                <a:solidFill>
                  <a:prstClr val="black"/>
                </a:solidFill>
              </a:rPr>
            </a:br>
            <a:endParaRPr lang="en-US" dirty="0">
              <a:solidFill>
                <a:prstClr val="black"/>
              </a:solidFill>
            </a:endParaRPr>
          </a:p>
        </p:txBody>
      </p:sp>
      <p:sp>
        <p:nvSpPr>
          <p:cNvPr id="5" name="Rectangle 4"/>
          <p:cNvSpPr/>
          <p:nvPr/>
        </p:nvSpPr>
        <p:spPr>
          <a:xfrm>
            <a:off x="990600" y="3657600"/>
            <a:ext cx="7696200" cy="2585323"/>
          </a:xfrm>
          <a:prstGeom prst="rect">
            <a:avLst/>
          </a:prstGeom>
          <a:solidFill>
            <a:schemeClr val="accent6">
              <a:lumMod val="40000"/>
              <a:lumOff val="60000"/>
            </a:schemeClr>
          </a:solidFill>
          <a:ln>
            <a:solidFill>
              <a:schemeClr val="tx1"/>
            </a:solidFill>
          </a:ln>
        </p:spPr>
        <p:txBody>
          <a:bodyPr wrap="square">
            <a:spAutoFit/>
          </a:bodyPr>
          <a:lstStyle/>
          <a:p>
            <a:pPr fontAlgn="b"/>
            <a:r>
              <a:rPr lang="en-US" b="1" dirty="0">
                <a:solidFill>
                  <a:prstClr val="black"/>
                </a:solidFill>
              </a:rPr>
              <a:t>The 6-week scripted curriculum has been shown to improve:</a:t>
            </a:r>
            <a:br>
              <a:rPr lang="en-US" b="1" dirty="0">
                <a:solidFill>
                  <a:prstClr val="black"/>
                </a:solidFill>
              </a:rPr>
            </a:br>
            <a:endParaRPr lang="en-US" b="1" dirty="0">
              <a:solidFill>
                <a:prstClr val="black"/>
              </a:solidFill>
            </a:endParaRPr>
          </a:p>
          <a:p>
            <a:pPr fontAlgn="b"/>
            <a:r>
              <a:rPr lang="en-US" dirty="0">
                <a:solidFill>
                  <a:prstClr val="black"/>
                </a:solidFill>
              </a:rPr>
              <a:t>Self-Care Behaviors: (e.g. increased exercise, relaxation and medical check-ups)</a:t>
            </a:r>
          </a:p>
          <a:p>
            <a:pPr fontAlgn="b"/>
            <a:br>
              <a:rPr lang="en-US" dirty="0">
                <a:solidFill>
                  <a:prstClr val="black"/>
                </a:solidFill>
              </a:rPr>
            </a:br>
            <a:r>
              <a:rPr lang="en-US" dirty="0">
                <a:solidFill>
                  <a:prstClr val="black"/>
                </a:solidFill>
              </a:rPr>
              <a:t>Management of Emotions: (reduced guilt, anger, and depression)</a:t>
            </a:r>
            <a:br>
              <a:rPr lang="en-US" dirty="0">
                <a:solidFill>
                  <a:prstClr val="black"/>
                </a:solidFill>
              </a:rPr>
            </a:br>
            <a:endParaRPr lang="en-US" dirty="0">
              <a:solidFill>
                <a:prstClr val="black"/>
              </a:solidFill>
            </a:endParaRPr>
          </a:p>
          <a:p>
            <a:pPr fontAlgn="b"/>
            <a:r>
              <a:rPr lang="en-US" dirty="0">
                <a:solidFill>
                  <a:prstClr val="black"/>
                </a:solidFill>
              </a:rPr>
              <a:t>Self-Efficacy: (increased confidence in coping with caregiving demands)</a:t>
            </a:r>
            <a:br>
              <a:rPr lang="en-US" dirty="0">
                <a:solidFill>
                  <a:prstClr val="black"/>
                </a:solidFill>
              </a:rPr>
            </a:br>
            <a:endParaRPr lang="en-US" dirty="0">
              <a:solidFill>
                <a:prstClr val="black"/>
              </a:solidFill>
            </a:endParaRPr>
          </a:p>
          <a:p>
            <a:pPr fontAlgn="b"/>
            <a:r>
              <a:rPr lang="en-US" dirty="0">
                <a:solidFill>
                  <a:prstClr val="black"/>
                </a:solidFill>
              </a:rPr>
              <a:t>Use of Community Resources: (increased utilization of local services)</a:t>
            </a:r>
          </a:p>
        </p:txBody>
      </p:sp>
    </p:spTree>
    <p:extLst>
      <p:ext uri="{BB962C8B-B14F-4D97-AF65-F5344CB8AC3E}">
        <p14:creationId xmlns:p14="http://schemas.microsoft.com/office/powerpoint/2010/main" val="21704319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gill\Documents\AGINGDisability\Caregiver surveyOCt20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533400"/>
            <a:ext cx="4533900" cy="58674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62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ll Square Elder Services Logo"/>
          <p:cNvPicPr/>
          <p:nvPr/>
        </p:nvPicPr>
        <p:blipFill>
          <a:blip r:embed="rId3"/>
          <a:srcRect/>
          <a:stretch>
            <a:fillRect/>
          </a:stretch>
        </p:blipFill>
        <p:spPr>
          <a:xfrm>
            <a:off x="457200" y="538323"/>
            <a:ext cx="2438400" cy="2052477"/>
          </a:xfrm>
          <a:prstGeom prst="rect">
            <a:avLst/>
          </a:prstGeom>
          <a:noFill/>
          <a:ln>
            <a:noFill/>
            <a:prstDash/>
          </a:ln>
        </p:spPr>
      </p:pic>
      <p:sp>
        <p:nvSpPr>
          <p:cNvPr id="5" name="Rectangle 4"/>
          <p:cNvSpPr/>
          <p:nvPr/>
        </p:nvSpPr>
        <p:spPr>
          <a:xfrm>
            <a:off x="685800" y="2956560"/>
            <a:ext cx="7696200" cy="2031325"/>
          </a:xfrm>
          <a:prstGeom prst="rect">
            <a:avLst/>
          </a:prstGeom>
        </p:spPr>
        <p:txBody>
          <a:bodyPr wrap="square">
            <a:spAutoFit/>
          </a:bodyPr>
          <a:lstStyle/>
          <a:p>
            <a:endParaRPr lang="en-US" dirty="0">
              <a:solidFill>
                <a:prstClr val="black"/>
              </a:solidFill>
            </a:endParaRPr>
          </a:p>
          <a:p>
            <a:endParaRPr lang="en-US" dirty="0">
              <a:solidFill>
                <a:prstClr val="black"/>
              </a:solidFill>
            </a:endParaRPr>
          </a:p>
          <a:p>
            <a:r>
              <a:rPr lang="en-US" dirty="0">
                <a:solidFill>
                  <a:prstClr val="black"/>
                </a:solidFill>
              </a:rPr>
              <a:t>11 Matter of Balance Classes from April 2015 to March 2017 hosted by three organizations under the CAP Belknap and Merrimack license.</a:t>
            </a:r>
            <a:br>
              <a:rPr lang="en-US" dirty="0">
                <a:solidFill>
                  <a:prstClr val="black"/>
                </a:solidFill>
              </a:rPr>
            </a:br>
            <a:r>
              <a:rPr lang="en-US" dirty="0">
                <a:solidFill>
                  <a:prstClr val="black"/>
                </a:solidFill>
              </a:rPr>
              <a:t> </a:t>
            </a:r>
          </a:p>
          <a:p>
            <a:endParaRPr lang="en-US" dirty="0">
              <a:solidFill>
                <a:prstClr val="black"/>
              </a:solidFill>
            </a:endParaRPr>
          </a:p>
          <a:p>
            <a:endParaRPr lang="en-US" dirty="0">
              <a:solidFill>
                <a:prstClr val="black"/>
              </a:solidFill>
            </a:endParaRPr>
          </a:p>
        </p:txBody>
      </p:sp>
      <p:sp>
        <p:nvSpPr>
          <p:cNvPr id="6" name="TextBox 5"/>
          <p:cNvSpPr txBox="1"/>
          <p:nvPr/>
        </p:nvSpPr>
        <p:spPr>
          <a:xfrm>
            <a:off x="3276600" y="1328410"/>
            <a:ext cx="4800600" cy="523220"/>
          </a:xfrm>
          <a:prstGeom prst="rect">
            <a:avLst/>
          </a:prstGeom>
          <a:solidFill>
            <a:schemeClr val="tx2">
              <a:lumMod val="20000"/>
              <a:lumOff val="80000"/>
            </a:schemeClr>
          </a:solidFill>
        </p:spPr>
        <p:txBody>
          <a:bodyPr wrap="square" rtlCol="0">
            <a:spAutoFit/>
          </a:bodyPr>
          <a:lstStyle/>
          <a:p>
            <a:pPr algn="ctr"/>
            <a:r>
              <a:rPr lang="en-US" sz="2800" dirty="0">
                <a:solidFill>
                  <a:prstClr val="black"/>
                </a:solidFill>
              </a:rPr>
              <a:t>Matter of Balance Classes</a:t>
            </a:r>
          </a:p>
        </p:txBody>
      </p:sp>
    </p:spTree>
    <p:extLst>
      <p:ext uri="{BB962C8B-B14F-4D97-AF65-F5344CB8AC3E}">
        <p14:creationId xmlns:p14="http://schemas.microsoft.com/office/powerpoint/2010/main" val="2527531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4320" y="600824"/>
            <a:ext cx="8686800" cy="6186309"/>
          </a:xfrm>
          <a:prstGeom prst="rect">
            <a:avLst/>
          </a:prstGeom>
        </p:spPr>
        <p:txBody>
          <a:bodyPr wrap="square">
            <a:spAutoFit/>
          </a:bodyPr>
          <a:lstStyle/>
          <a:p>
            <a:r>
              <a:rPr lang="en-US" b="1" dirty="0">
                <a:solidFill>
                  <a:prstClr val="black"/>
                </a:solidFill>
              </a:rPr>
              <a:t> </a:t>
            </a:r>
            <a:endParaRPr lang="en-US" dirty="0">
              <a:solidFill>
                <a:prstClr val="black"/>
              </a:solidFill>
            </a:endParaRPr>
          </a:p>
          <a:p>
            <a:r>
              <a:rPr lang="en-US" dirty="0">
                <a:solidFill>
                  <a:prstClr val="black"/>
                </a:solidFill>
              </a:rPr>
              <a:t>April 8</a:t>
            </a:r>
            <a:r>
              <a:rPr lang="en-US" baseline="30000" dirty="0">
                <a:solidFill>
                  <a:prstClr val="black"/>
                </a:solidFill>
              </a:rPr>
              <a:t>th</a:t>
            </a:r>
            <a:r>
              <a:rPr lang="en-US" dirty="0">
                <a:solidFill>
                  <a:prstClr val="black"/>
                </a:solidFill>
              </a:rPr>
              <a:t>-May 27</a:t>
            </a:r>
            <a:r>
              <a:rPr lang="en-US" baseline="30000" dirty="0">
                <a:solidFill>
                  <a:prstClr val="black"/>
                </a:solidFill>
              </a:rPr>
              <a:t>th</a:t>
            </a:r>
            <a:r>
              <a:rPr lang="en-US" dirty="0">
                <a:solidFill>
                  <a:prstClr val="black"/>
                </a:solidFill>
              </a:rPr>
              <a:t>  2015, CAPBMCI taught at the TRIP Center, 12 Rowell Drive, </a:t>
            </a:r>
            <a:r>
              <a:rPr lang="en-US" b="1" dirty="0">
                <a:solidFill>
                  <a:prstClr val="black"/>
                </a:solidFill>
              </a:rPr>
              <a:t>Franklin</a:t>
            </a:r>
          </a:p>
          <a:p>
            <a:r>
              <a:rPr lang="en-US" dirty="0">
                <a:solidFill>
                  <a:prstClr val="black"/>
                </a:solidFill>
              </a:rPr>
              <a:t> </a:t>
            </a:r>
          </a:p>
          <a:p>
            <a:r>
              <a:rPr lang="en-US" dirty="0">
                <a:solidFill>
                  <a:prstClr val="black"/>
                </a:solidFill>
              </a:rPr>
              <a:t>August 4th- September 22nd, 2015  -Lakes Region VNA   -</a:t>
            </a:r>
            <a:r>
              <a:rPr lang="en-US" b="1" dirty="0">
                <a:solidFill>
                  <a:prstClr val="black"/>
                </a:solidFill>
              </a:rPr>
              <a:t>Meredith</a:t>
            </a:r>
            <a:endParaRPr lang="en-US" dirty="0">
              <a:solidFill>
                <a:prstClr val="black"/>
              </a:solidFill>
            </a:endParaRPr>
          </a:p>
          <a:p>
            <a:r>
              <a:rPr lang="en-US" dirty="0">
                <a:solidFill>
                  <a:prstClr val="black"/>
                </a:solidFill>
              </a:rPr>
              <a:t> </a:t>
            </a:r>
          </a:p>
          <a:p>
            <a:r>
              <a:rPr lang="en-US" dirty="0">
                <a:solidFill>
                  <a:prstClr val="black"/>
                </a:solidFill>
              </a:rPr>
              <a:t>August 13th- October 1st, 2015 CAPBMCI  Gilman Library, </a:t>
            </a:r>
            <a:r>
              <a:rPr lang="en-US" b="1" dirty="0">
                <a:solidFill>
                  <a:prstClr val="black"/>
                </a:solidFill>
              </a:rPr>
              <a:t>Alton</a:t>
            </a:r>
            <a:endParaRPr lang="en-US" dirty="0">
              <a:solidFill>
                <a:prstClr val="black"/>
              </a:solidFill>
            </a:endParaRPr>
          </a:p>
          <a:p>
            <a:r>
              <a:rPr lang="en-US" dirty="0">
                <a:solidFill>
                  <a:prstClr val="black"/>
                </a:solidFill>
              </a:rPr>
              <a:t> </a:t>
            </a:r>
          </a:p>
          <a:p>
            <a:r>
              <a:rPr lang="en-US" dirty="0">
                <a:solidFill>
                  <a:prstClr val="black"/>
                </a:solidFill>
              </a:rPr>
              <a:t>August 26th- October 14th, 2015, LRGHealthcare -The Pines Community Center, </a:t>
            </a:r>
            <a:r>
              <a:rPr lang="en-US" b="1" dirty="0">
                <a:solidFill>
                  <a:prstClr val="black"/>
                </a:solidFill>
              </a:rPr>
              <a:t>Northfield</a:t>
            </a:r>
            <a:endParaRPr lang="en-US" dirty="0">
              <a:solidFill>
                <a:prstClr val="black"/>
              </a:solidFill>
            </a:endParaRPr>
          </a:p>
          <a:p>
            <a:r>
              <a:rPr lang="en-US" dirty="0">
                <a:solidFill>
                  <a:prstClr val="black"/>
                </a:solidFill>
              </a:rPr>
              <a:t> </a:t>
            </a:r>
          </a:p>
          <a:p>
            <a:r>
              <a:rPr lang="en-US" dirty="0">
                <a:solidFill>
                  <a:prstClr val="black"/>
                </a:solidFill>
              </a:rPr>
              <a:t>March 9th- April 27th 2016, CAPBMCI taught Wesley Woods Community Center, </a:t>
            </a:r>
            <a:r>
              <a:rPr lang="en-US" b="1" dirty="0">
                <a:solidFill>
                  <a:prstClr val="black"/>
                </a:solidFill>
              </a:rPr>
              <a:t>Gilford</a:t>
            </a:r>
            <a:endParaRPr lang="en-US" dirty="0">
              <a:solidFill>
                <a:prstClr val="black"/>
              </a:solidFill>
            </a:endParaRPr>
          </a:p>
          <a:p>
            <a:r>
              <a:rPr lang="en-US" dirty="0">
                <a:solidFill>
                  <a:prstClr val="black"/>
                </a:solidFill>
              </a:rPr>
              <a:t> </a:t>
            </a:r>
          </a:p>
          <a:p>
            <a:r>
              <a:rPr lang="en-US" dirty="0">
                <a:solidFill>
                  <a:prstClr val="black"/>
                </a:solidFill>
              </a:rPr>
              <a:t>March 30</a:t>
            </a:r>
            <a:r>
              <a:rPr lang="en-US" baseline="30000" dirty="0">
                <a:solidFill>
                  <a:prstClr val="black"/>
                </a:solidFill>
              </a:rPr>
              <a:t>th</a:t>
            </a:r>
            <a:r>
              <a:rPr lang="en-US" dirty="0">
                <a:solidFill>
                  <a:prstClr val="black"/>
                </a:solidFill>
              </a:rPr>
              <a:t> – May 18</a:t>
            </a:r>
            <a:r>
              <a:rPr lang="en-US" baseline="30000" dirty="0">
                <a:solidFill>
                  <a:prstClr val="black"/>
                </a:solidFill>
              </a:rPr>
              <a:t>th</a:t>
            </a:r>
            <a:r>
              <a:rPr lang="en-US" dirty="0">
                <a:solidFill>
                  <a:prstClr val="black"/>
                </a:solidFill>
              </a:rPr>
              <a:t>, 2016 LRGH The Pines Community Center, </a:t>
            </a:r>
            <a:r>
              <a:rPr lang="en-US" b="1" dirty="0">
                <a:solidFill>
                  <a:prstClr val="black"/>
                </a:solidFill>
              </a:rPr>
              <a:t>Northfield</a:t>
            </a:r>
          </a:p>
          <a:p>
            <a:r>
              <a:rPr lang="en-US" dirty="0">
                <a:solidFill>
                  <a:prstClr val="black"/>
                </a:solidFill>
              </a:rPr>
              <a:t> </a:t>
            </a:r>
          </a:p>
          <a:p>
            <a:r>
              <a:rPr lang="en-US" dirty="0">
                <a:solidFill>
                  <a:prstClr val="black"/>
                </a:solidFill>
              </a:rPr>
              <a:t>April 6 -May 25, 2016, Lakes Region VNA Meredith Community Center, </a:t>
            </a:r>
            <a:r>
              <a:rPr lang="en-US" b="1" dirty="0">
                <a:solidFill>
                  <a:prstClr val="black"/>
                </a:solidFill>
              </a:rPr>
              <a:t>Meredith</a:t>
            </a:r>
            <a:endParaRPr lang="en-US" dirty="0">
              <a:solidFill>
                <a:prstClr val="black"/>
              </a:solidFill>
            </a:endParaRPr>
          </a:p>
          <a:p>
            <a:r>
              <a:rPr lang="en-US" dirty="0">
                <a:solidFill>
                  <a:prstClr val="black"/>
                </a:solidFill>
              </a:rPr>
              <a:t> </a:t>
            </a:r>
          </a:p>
          <a:p>
            <a:r>
              <a:rPr lang="en-US" dirty="0">
                <a:solidFill>
                  <a:prstClr val="black"/>
                </a:solidFill>
              </a:rPr>
              <a:t>May 2</a:t>
            </a:r>
            <a:r>
              <a:rPr lang="en-US" baseline="30000" dirty="0">
                <a:solidFill>
                  <a:prstClr val="black"/>
                </a:solidFill>
              </a:rPr>
              <a:t>nd</a:t>
            </a:r>
            <a:r>
              <a:rPr lang="en-US" dirty="0">
                <a:solidFill>
                  <a:prstClr val="black"/>
                </a:solidFill>
              </a:rPr>
              <a:t>-June 27th, 2016,  CAPBMCI  Tilton Senior Center, 11 Grange Road, </a:t>
            </a:r>
            <a:r>
              <a:rPr lang="en-US" b="1" dirty="0">
                <a:solidFill>
                  <a:prstClr val="black"/>
                </a:solidFill>
              </a:rPr>
              <a:t>Tilton</a:t>
            </a:r>
            <a:r>
              <a:rPr lang="en-US" dirty="0">
                <a:solidFill>
                  <a:prstClr val="black"/>
                </a:solidFill>
              </a:rPr>
              <a:t> </a:t>
            </a:r>
          </a:p>
          <a:p>
            <a:r>
              <a:rPr lang="en-US" dirty="0">
                <a:solidFill>
                  <a:prstClr val="black"/>
                </a:solidFill>
              </a:rPr>
              <a:t> </a:t>
            </a:r>
          </a:p>
          <a:p>
            <a:r>
              <a:rPr lang="en-US" dirty="0">
                <a:solidFill>
                  <a:prstClr val="black"/>
                </a:solidFill>
              </a:rPr>
              <a:t>Sept 14</a:t>
            </a:r>
            <a:r>
              <a:rPr lang="en-US" baseline="30000" dirty="0">
                <a:solidFill>
                  <a:prstClr val="black"/>
                </a:solidFill>
              </a:rPr>
              <a:t>th</a:t>
            </a:r>
            <a:r>
              <a:rPr lang="en-US" dirty="0">
                <a:solidFill>
                  <a:prstClr val="black"/>
                </a:solidFill>
              </a:rPr>
              <a:t>- November 2</a:t>
            </a:r>
            <a:r>
              <a:rPr lang="en-US" baseline="30000" dirty="0">
                <a:solidFill>
                  <a:prstClr val="black"/>
                </a:solidFill>
              </a:rPr>
              <a:t>nd</a:t>
            </a:r>
            <a:r>
              <a:rPr lang="en-US" dirty="0">
                <a:solidFill>
                  <a:prstClr val="black"/>
                </a:solidFill>
              </a:rPr>
              <a:t>, 2016– LRGH The Pines Community Center in </a:t>
            </a:r>
            <a:r>
              <a:rPr lang="en-US" b="1" dirty="0">
                <a:solidFill>
                  <a:prstClr val="black"/>
                </a:solidFill>
              </a:rPr>
              <a:t>Northfield</a:t>
            </a:r>
            <a:endParaRPr lang="en-US" dirty="0">
              <a:solidFill>
                <a:prstClr val="black"/>
              </a:solidFill>
            </a:endParaRPr>
          </a:p>
          <a:p>
            <a:r>
              <a:rPr lang="en-US" dirty="0">
                <a:solidFill>
                  <a:prstClr val="black"/>
                </a:solidFill>
              </a:rPr>
              <a:t> </a:t>
            </a:r>
          </a:p>
          <a:p>
            <a:r>
              <a:rPr lang="en-US" dirty="0">
                <a:solidFill>
                  <a:prstClr val="black"/>
                </a:solidFill>
              </a:rPr>
              <a:t>October 5</a:t>
            </a:r>
            <a:r>
              <a:rPr lang="en-US" baseline="30000" dirty="0">
                <a:solidFill>
                  <a:prstClr val="black"/>
                </a:solidFill>
              </a:rPr>
              <a:t>th</a:t>
            </a:r>
            <a:r>
              <a:rPr lang="en-US" dirty="0">
                <a:solidFill>
                  <a:prstClr val="black"/>
                </a:solidFill>
              </a:rPr>
              <a:t>- November 23, 2016 Lakes Region VNA Meredith Community Center, </a:t>
            </a:r>
            <a:r>
              <a:rPr lang="en-US" b="1" dirty="0">
                <a:solidFill>
                  <a:prstClr val="black"/>
                </a:solidFill>
              </a:rPr>
              <a:t>Meredith</a:t>
            </a:r>
            <a:br>
              <a:rPr lang="en-US" dirty="0">
                <a:solidFill>
                  <a:prstClr val="black"/>
                </a:solidFill>
              </a:rPr>
            </a:br>
            <a:endParaRPr lang="en-US" dirty="0">
              <a:solidFill>
                <a:prstClr val="black"/>
              </a:solidFill>
            </a:endParaRPr>
          </a:p>
          <a:p>
            <a:r>
              <a:rPr lang="en-US" dirty="0">
                <a:solidFill>
                  <a:prstClr val="black"/>
                </a:solidFill>
              </a:rPr>
              <a:t>January 12- March 9</a:t>
            </a:r>
            <a:r>
              <a:rPr lang="en-US" baseline="30000" dirty="0">
                <a:solidFill>
                  <a:prstClr val="black"/>
                </a:solidFill>
              </a:rPr>
              <a:t>th</a:t>
            </a:r>
            <a:r>
              <a:rPr lang="en-US" dirty="0">
                <a:solidFill>
                  <a:prstClr val="black"/>
                </a:solidFill>
              </a:rPr>
              <a:t>, 2017 9 CAPBMCI Alton Senior Center, </a:t>
            </a:r>
            <a:r>
              <a:rPr lang="en-US" b="1" dirty="0">
                <a:solidFill>
                  <a:prstClr val="black"/>
                </a:solidFill>
              </a:rPr>
              <a:t>Alton</a:t>
            </a:r>
            <a:r>
              <a:rPr lang="en-US" dirty="0">
                <a:solidFill>
                  <a:prstClr val="black"/>
                </a:solidFill>
              </a:rPr>
              <a:t> </a:t>
            </a:r>
          </a:p>
        </p:txBody>
      </p:sp>
      <p:sp>
        <p:nvSpPr>
          <p:cNvPr id="6" name="Rectangle 5"/>
          <p:cNvSpPr/>
          <p:nvPr/>
        </p:nvSpPr>
        <p:spPr>
          <a:xfrm>
            <a:off x="292608" y="152400"/>
            <a:ext cx="8698992" cy="646331"/>
          </a:xfrm>
          <a:prstGeom prst="rect">
            <a:avLst/>
          </a:prstGeom>
          <a:solidFill>
            <a:schemeClr val="tx2">
              <a:lumMod val="20000"/>
              <a:lumOff val="80000"/>
            </a:schemeClr>
          </a:solidFill>
        </p:spPr>
        <p:txBody>
          <a:bodyPr wrap="square">
            <a:spAutoFit/>
          </a:bodyPr>
          <a:lstStyle/>
          <a:p>
            <a:pPr algn="ctr"/>
            <a:r>
              <a:rPr lang="en-US" b="1" dirty="0">
                <a:solidFill>
                  <a:prstClr val="black"/>
                </a:solidFill>
              </a:rPr>
              <a:t>CAPBMCI Master Trainer and Coach Trainer Schedule from</a:t>
            </a:r>
            <a:r>
              <a:rPr lang="en-US" dirty="0">
                <a:solidFill>
                  <a:prstClr val="black"/>
                </a:solidFill>
              </a:rPr>
              <a:t> </a:t>
            </a:r>
            <a:br>
              <a:rPr lang="en-US" dirty="0">
                <a:solidFill>
                  <a:prstClr val="black"/>
                </a:solidFill>
              </a:rPr>
            </a:br>
            <a:r>
              <a:rPr lang="en-US" b="1" dirty="0">
                <a:solidFill>
                  <a:prstClr val="black"/>
                </a:solidFill>
              </a:rPr>
              <a:t>April 2015- March 2017 for WPHC grant</a:t>
            </a:r>
            <a:endParaRPr lang="en-US" dirty="0">
              <a:solidFill>
                <a:prstClr val="black"/>
              </a:solidFill>
            </a:endParaRPr>
          </a:p>
        </p:txBody>
      </p:sp>
    </p:spTree>
    <p:extLst>
      <p:ext uri="{BB962C8B-B14F-4D97-AF65-F5344CB8AC3E}">
        <p14:creationId xmlns:p14="http://schemas.microsoft.com/office/powerpoint/2010/main" val="3546439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73609"/>
            <a:ext cx="5638800" cy="1905000"/>
          </a:xfrm>
          <a:solidFill>
            <a:schemeClr val="tx2">
              <a:lumMod val="20000"/>
              <a:lumOff val="80000"/>
            </a:schemeClr>
          </a:solidFill>
        </p:spPr>
        <p:txBody>
          <a:bodyPr>
            <a:normAutofit/>
          </a:bodyPr>
          <a:lstStyle/>
          <a:p>
            <a:r>
              <a:rPr lang="en-US" sz="2400" dirty="0"/>
              <a:t>Some preliminary data suggest the following, after completion of a Matter of Balance (MOB) class:</a:t>
            </a:r>
          </a:p>
        </p:txBody>
      </p:sp>
      <p:sp>
        <p:nvSpPr>
          <p:cNvPr id="3" name="Content Placeholder 2"/>
          <p:cNvSpPr>
            <a:spLocks noGrp="1"/>
          </p:cNvSpPr>
          <p:nvPr>
            <p:ph idx="1"/>
          </p:nvPr>
        </p:nvSpPr>
        <p:spPr>
          <a:xfrm>
            <a:off x="304800" y="2332037"/>
            <a:ext cx="8229600" cy="4525963"/>
          </a:xfrm>
        </p:spPr>
        <p:txBody>
          <a:bodyPr>
            <a:normAutofit fontScale="70000" lnSpcReduction="20000"/>
          </a:bodyPr>
          <a:lstStyle/>
          <a:p>
            <a:pPr lvl="0"/>
            <a:r>
              <a:rPr lang="en-US" dirty="0"/>
              <a:t>95 % reported an overall reduced fear of falling.</a:t>
            </a:r>
          </a:p>
          <a:p>
            <a:pPr lvl="0"/>
            <a:r>
              <a:rPr lang="en-US" dirty="0"/>
              <a:t>94% reported  after the class that  they were sure or very sure they could get up after a fall (62%  before class)</a:t>
            </a:r>
          </a:p>
          <a:p>
            <a:pPr lvl="0"/>
            <a:r>
              <a:rPr lang="en-US" dirty="0"/>
              <a:t>90% reported after the class that they were sure or very sure they could protect themselves if they fell ( as opposed to 33% before class)</a:t>
            </a:r>
          </a:p>
          <a:p>
            <a:pPr lvl="0"/>
            <a:r>
              <a:rPr lang="en-US" dirty="0"/>
              <a:t>95% reported they were more satisfied with their life.</a:t>
            </a:r>
          </a:p>
          <a:p>
            <a:pPr lvl="0"/>
            <a:r>
              <a:rPr lang="en-US" dirty="0"/>
              <a:t>62% reported they were more comfortable talking to a health care provider</a:t>
            </a:r>
          </a:p>
          <a:p>
            <a:pPr lvl="0"/>
            <a:r>
              <a:rPr lang="en-US" dirty="0"/>
              <a:t>62% reported they were more comfortable increasing activity  and planned to continue  exercising</a:t>
            </a:r>
          </a:p>
          <a:p>
            <a:pPr lvl="0"/>
            <a:r>
              <a:rPr lang="en-US" dirty="0"/>
              <a:t>The steps taken most frequently to reduce the chance of a fall were:  Exercise at home (40%); Changes to the home (33%); Talked to a family member or friend (22%)</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
            <a:ext cx="2438400"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750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245536"/>
            <a:ext cx="8534400" cy="659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72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DE6AD33-158D-B441-93C3-15396DAF392C}" type="slidenum">
              <a:rPr lang="en-US" smtClean="0">
                <a:solidFill>
                  <a:prstClr val="black">
                    <a:tint val="75000"/>
                  </a:prstClr>
                </a:solidFill>
              </a:rPr>
              <a:pPr/>
              <a:t>39</a:t>
            </a:fld>
            <a:endParaRPr lang="en-US"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609601" y="366120"/>
            <a:ext cx="7806970" cy="6034680"/>
          </a:xfrm>
          <a:prstGeom prst="rect">
            <a:avLst/>
          </a:prstGeom>
        </p:spPr>
      </p:pic>
    </p:spTree>
    <p:extLst>
      <p:ext uri="{BB962C8B-B14F-4D97-AF65-F5344CB8AC3E}">
        <p14:creationId xmlns:p14="http://schemas.microsoft.com/office/powerpoint/2010/main" val="188751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stretch>
            <a:fillRect/>
          </a:stretch>
        </p:blipFill>
        <p:spPr>
          <a:xfrm>
            <a:off x="420565" y="433389"/>
            <a:ext cx="8395682" cy="6037750"/>
          </a:xfrm>
          <a:prstGeom prst="rect">
            <a:avLst/>
          </a:prstGeom>
        </p:spPr>
      </p:pic>
    </p:spTree>
    <p:extLst>
      <p:ext uri="{BB962C8B-B14F-4D97-AF65-F5344CB8AC3E}">
        <p14:creationId xmlns:p14="http://schemas.microsoft.com/office/powerpoint/2010/main" val="2388971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808" y="304800"/>
            <a:ext cx="8229600" cy="990600"/>
          </a:xfrm>
          <a:solidFill>
            <a:schemeClr val="accent1">
              <a:lumMod val="20000"/>
              <a:lumOff val="80000"/>
            </a:schemeClr>
          </a:solidFill>
        </p:spPr>
        <p:txBody>
          <a:bodyPr>
            <a:normAutofit/>
          </a:bodyPr>
          <a:lstStyle/>
          <a:p>
            <a:r>
              <a:rPr lang="en-US" sz="2800" dirty="0"/>
              <a:t>Aging &amp; Disability Workgroup</a:t>
            </a:r>
          </a:p>
        </p:txBody>
      </p:sp>
      <p:sp>
        <p:nvSpPr>
          <p:cNvPr id="4" name="Rectangle 3"/>
          <p:cNvSpPr/>
          <p:nvPr/>
        </p:nvSpPr>
        <p:spPr>
          <a:xfrm>
            <a:off x="368808" y="1600200"/>
            <a:ext cx="8229600" cy="4893647"/>
          </a:xfrm>
          <a:prstGeom prst="rect">
            <a:avLst/>
          </a:prstGeom>
        </p:spPr>
        <p:txBody>
          <a:bodyPr wrap="square">
            <a:spAutoFit/>
          </a:bodyPr>
          <a:lstStyle/>
          <a:p>
            <a:r>
              <a:rPr lang="en-US" sz="2400" b="1" dirty="0">
                <a:solidFill>
                  <a:prstClr val="black"/>
                </a:solidFill>
              </a:rPr>
              <a:t>Breadth</a:t>
            </a:r>
            <a:r>
              <a:rPr lang="en-US" sz="2400" dirty="0">
                <a:solidFill>
                  <a:prstClr val="black"/>
                </a:solidFill>
              </a:rPr>
              <a:t> - 16 organizations representing community services, individuals, medical, mental and behavioral health sectors that meet on a monthly basis.</a:t>
            </a:r>
          </a:p>
          <a:p>
            <a:endParaRPr lang="en-US" sz="2400" dirty="0">
              <a:solidFill>
                <a:prstClr val="black"/>
              </a:solidFill>
            </a:endParaRPr>
          </a:p>
          <a:p>
            <a:r>
              <a:rPr lang="en-US" sz="2400" b="1" dirty="0">
                <a:solidFill>
                  <a:prstClr val="black"/>
                </a:solidFill>
              </a:rPr>
              <a:t>Pulse</a:t>
            </a:r>
            <a:r>
              <a:rPr lang="en-US" sz="2400" dirty="0">
                <a:solidFill>
                  <a:prstClr val="black"/>
                </a:solidFill>
              </a:rPr>
              <a:t> – ability to keep informed on what organizations are doing in our community with regard to older adults and caregivers.</a:t>
            </a:r>
          </a:p>
          <a:p>
            <a:endParaRPr lang="en-US" sz="2400" dirty="0">
              <a:solidFill>
                <a:prstClr val="black"/>
              </a:solidFill>
            </a:endParaRPr>
          </a:p>
          <a:p>
            <a:r>
              <a:rPr lang="en-US" sz="2400" b="1" dirty="0">
                <a:solidFill>
                  <a:prstClr val="black"/>
                </a:solidFill>
              </a:rPr>
              <a:t>Commonality</a:t>
            </a:r>
            <a:r>
              <a:rPr lang="en-US" sz="2400" dirty="0">
                <a:solidFill>
                  <a:prstClr val="black"/>
                </a:solidFill>
              </a:rPr>
              <a:t> -  commitment to fulfilling the CHIP priority to promote the health and well being of older adults and their caregivers. </a:t>
            </a:r>
          </a:p>
          <a:p>
            <a:endParaRPr lang="en-US" sz="2400" dirty="0">
              <a:solidFill>
                <a:prstClr val="black"/>
              </a:solidFill>
            </a:endParaRPr>
          </a:p>
          <a:p>
            <a:r>
              <a:rPr lang="en-US" sz="2400" b="1" dirty="0">
                <a:solidFill>
                  <a:prstClr val="black"/>
                </a:solidFill>
              </a:rPr>
              <a:t>Collaboration</a:t>
            </a:r>
            <a:r>
              <a:rPr lang="en-US" sz="2400" dirty="0">
                <a:solidFill>
                  <a:prstClr val="black"/>
                </a:solidFill>
              </a:rPr>
              <a:t> – ability to pool the groups expertise to host and promote events. </a:t>
            </a:r>
          </a:p>
        </p:txBody>
      </p:sp>
    </p:spTree>
    <p:extLst>
      <p:ext uri="{BB962C8B-B14F-4D97-AF65-F5344CB8AC3E}">
        <p14:creationId xmlns:p14="http://schemas.microsoft.com/office/powerpoint/2010/main" val="3498295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1404" y="1"/>
            <a:ext cx="7886700" cy="1325563"/>
          </a:xfrm>
        </p:spPr>
        <p:txBody>
          <a:bodyPr/>
          <a:lstStyle/>
          <a:p>
            <a:pPr algn="ctr"/>
            <a:r>
              <a:rPr lang="en-US" dirty="0"/>
              <a:t>AHA Workgroup General Update</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18680"/>
          <a:stretch/>
        </p:blipFill>
        <p:spPr>
          <a:xfrm>
            <a:off x="131885" y="1039585"/>
            <a:ext cx="8862646" cy="5440346"/>
          </a:xfrm>
        </p:spPr>
      </p:pic>
    </p:spTree>
    <p:extLst>
      <p:ext uri="{BB962C8B-B14F-4D97-AF65-F5344CB8AC3E}">
        <p14:creationId xmlns:p14="http://schemas.microsoft.com/office/powerpoint/2010/main" val="665223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438400"/>
            <a:ext cx="8229600" cy="3687763"/>
          </a:xfrm>
        </p:spPr>
        <p:txBody>
          <a:bodyPr/>
          <a:lstStyle/>
          <a:p>
            <a:pPr marL="0" indent="0" algn="ctr">
              <a:buNone/>
            </a:pPr>
            <a:r>
              <a:rPr lang="en-US" dirty="0"/>
              <a:t>Thank you for participating!</a:t>
            </a:r>
          </a:p>
          <a:p>
            <a:pPr marL="0" indent="0" algn="ctr">
              <a:buNone/>
            </a:pPr>
            <a:endParaRPr lang="en-US" dirty="0"/>
          </a:p>
          <a:p>
            <a:pPr marL="0" indent="0" algn="ctr">
              <a:buNone/>
            </a:pPr>
            <a:r>
              <a:rPr lang="en-US" dirty="0"/>
              <a:t>For questions or additional information, contact:</a:t>
            </a:r>
          </a:p>
          <a:p>
            <a:pPr marL="0" indent="0" algn="ctr">
              <a:buNone/>
            </a:pPr>
            <a:r>
              <a:rPr lang="en-US" dirty="0"/>
              <a:t>Jennifer </a:t>
            </a:r>
            <a:r>
              <a:rPr lang="en-US" dirty="0" err="1"/>
              <a:t>Rabalais</a:t>
            </a:r>
            <a:endParaRPr lang="en-US" dirty="0"/>
          </a:p>
          <a:p>
            <a:pPr marL="0" indent="0" algn="ctr">
              <a:buNone/>
            </a:pPr>
            <a:r>
              <a:rPr lang="en-US" dirty="0">
                <a:hlinkClick r:id="rId2"/>
              </a:rPr>
              <a:t>jennifer.rabalais@unh.edu</a:t>
            </a:r>
            <a:endParaRPr lang="en-US" dirty="0"/>
          </a:p>
          <a:p>
            <a:pPr marL="0" indent="0" algn="ctr">
              <a:buNone/>
            </a:pPr>
            <a:r>
              <a:rPr lang="en-US" dirty="0"/>
              <a:t>228-2084 x14</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 y="3"/>
            <a:ext cx="9143999" cy="2192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01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NH AHA | Powered By Box - Internet Explorer"/>
          <p:cNvPicPr>
            <a:picLocks noChangeAspect="1"/>
          </p:cNvPicPr>
          <p:nvPr/>
        </p:nvPicPr>
        <p:blipFill rotWithShape="1">
          <a:blip r:embed="rId2">
            <a:extLst>
              <a:ext uri="{28A0092B-C50C-407E-A947-70E740481C1C}">
                <a14:useLocalDpi xmlns:a14="http://schemas.microsoft.com/office/drawing/2010/main" val="0"/>
              </a:ext>
            </a:extLst>
          </a:blip>
          <a:srcRect t="10468"/>
          <a:stretch/>
        </p:blipFill>
        <p:spPr>
          <a:xfrm>
            <a:off x="228600" y="365246"/>
            <a:ext cx="8710979" cy="6224954"/>
          </a:xfrm>
          <a:prstGeom prst="rect">
            <a:avLst/>
          </a:prstGeom>
        </p:spPr>
      </p:pic>
    </p:spTree>
    <p:extLst>
      <p:ext uri="{BB962C8B-B14F-4D97-AF65-F5344CB8AC3E}">
        <p14:creationId xmlns:p14="http://schemas.microsoft.com/office/powerpoint/2010/main" val="221922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Notes 7-28-16 Final.docx | Powered By Box - Internet Explore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7145"/>
          <a:stretch/>
        </p:blipFill>
        <p:spPr>
          <a:xfrm>
            <a:off x="309929" y="497009"/>
            <a:ext cx="8487157" cy="5692776"/>
          </a:xfrm>
        </p:spPr>
      </p:pic>
      <p:cxnSp>
        <p:nvCxnSpPr>
          <p:cNvPr id="6" name="Straight Arrow Connector 5"/>
          <p:cNvCxnSpPr/>
          <p:nvPr/>
        </p:nvCxnSpPr>
        <p:spPr>
          <a:xfrm>
            <a:off x="7286625" y="668216"/>
            <a:ext cx="606669" cy="24618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6000751" y="1907931"/>
            <a:ext cx="1002323" cy="1758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089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53086"/>
            <a:ext cx="6858000" cy="2387600"/>
          </a:xfrm>
        </p:spPr>
        <p:txBody>
          <a:bodyPr/>
          <a:lstStyle/>
          <a:p>
            <a:r>
              <a:rPr lang="en-US" dirty="0"/>
              <a:t>Issues with </a:t>
            </a:r>
            <a:r>
              <a:rPr lang="en-US" b="1" dirty="0">
                <a:solidFill>
                  <a:schemeClr val="accent5"/>
                </a:solidFill>
              </a:rPr>
              <a:t>BOX</a:t>
            </a:r>
            <a:r>
              <a:rPr lang="en-US" dirty="0"/>
              <a:t>?</a:t>
            </a:r>
          </a:p>
        </p:txBody>
      </p:sp>
      <p:sp>
        <p:nvSpPr>
          <p:cNvPr id="3" name="Subtitle 2"/>
          <p:cNvSpPr>
            <a:spLocks noGrp="1"/>
          </p:cNvSpPr>
          <p:nvPr>
            <p:ph type="subTitle" idx="1"/>
          </p:nvPr>
        </p:nvSpPr>
        <p:spPr/>
        <p:txBody>
          <a:bodyPr>
            <a:normAutofit fontScale="92500" lnSpcReduction="20000"/>
          </a:bodyPr>
          <a:lstStyle/>
          <a:p>
            <a:endParaRPr lang="en-US" dirty="0"/>
          </a:p>
          <a:p>
            <a:r>
              <a:rPr lang="en-US" sz="3200" dirty="0"/>
              <a:t>Contact Alison Rataj at </a:t>
            </a:r>
            <a:r>
              <a:rPr lang="en-US" sz="3200" dirty="0">
                <a:hlinkClick r:id="rId2"/>
              </a:rPr>
              <a:t>Alison.Rataj@unh.edu</a:t>
            </a:r>
            <a:r>
              <a:rPr lang="en-US" sz="3200" dirty="0"/>
              <a:t> or at </a:t>
            </a:r>
          </a:p>
          <a:p>
            <a:r>
              <a:rPr lang="en-US" sz="3200" dirty="0"/>
              <a:t>(603) 862-5409</a:t>
            </a:r>
          </a:p>
        </p:txBody>
      </p:sp>
    </p:spTree>
    <p:extLst>
      <p:ext uri="{BB962C8B-B14F-4D97-AF65-F5344CB8AC3E}">
        <p14:creationId xmlns:p14="http://schemas.microsoft.com/office/powerpoint/2010/main" val="310736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0" y="69578"/>
            <a:ext cx="9143999" cy="3067506"/>
          </a:xfrm>
          <a:prstGeom prst="rect">
            <a:avLst/>
          </a:prstGeom>
          <a:noFill/>
        </p:spPr>
        <p:txBody>
          <a:bodyPr wrap="square" rtlCol="0">
            <a:spAutoFit/>
          </a:bodyPr>
          <a:lstStyle/>
          <a:p>
            <a:pPr algn="ctr" fontAlgn="base">
              <a:lnSpc>
                <a:spcPts val="4400"/>
              </a:lnSpc>
              <a:spcBef>
                <a:spcPct val="0"/>
              </a:spcBef>
              <a:spcAft>
                <a:spcPts val="1200"/>
              </a:spcAft>
            </a:pPr>
            <a:r>
              <a:rPr lang="en-US" sz="3600" b="1" dirty="0">
                <a:solidFill>
                  <a:prstClr val="white"/>
                </a:solidFill>
                <a:latin typeface="Arial" charset="0"/>
                <a:cs typeface="Arial" charset="0"/>
              </a:rPr>
              <a:t>NH Alliance for Healthy Aging</a:t>
            </a:r>
            <a:endParaRPr lang="en-US" sz="3600" dirty="0">
              <a:solidFill>
                <a:prstClr val="white"/>
              </a:solidFill>
              <a:latin typeface="Arial" charset="0"/>
              <a:cs typeface="Arial" charset="0"/>
            </a:endParaRPr>
          </a:p>
          <a:p>
            <a:pPr algn="ctr" fontAlgn="base">
              <a:lnSpc>
                <a:spcPts val="4400"/>
              </a:lnSpc>
              <a:spcBef>
                <a:spcPct val="0"/>
              </a:spcBef>
              <a:spcAft>
                <a:spcPts val="1200"/>
              </a:spcAft>
            </a:pPr>
            <a:br>
              <a:rPr lang="en-US" sz="4000" dirty="0">
                <a:solidFill>
                  <a:srgbClr val="775F55"/>
                </a:solidFill>
                <a:latin typeface="Bookman Old Style" pitchFamily="18" charset="0"/>
                <a:cs typeface="Arial" charset="0"/>
              </a:rPr>
            </a:br>
            <a:br>
              <a:rPr lang="en-US" sz="4000" dirty="0">
                <a:solidFill>
                  <a:srgbClr val="775F55"/>
                </a:solidFill>
                <a:latin typeface="Bookman Old Style" pitchFamily="18" charset="0"/>
                <a:cs typeface="Arial" charset="0"/>
              </a:rPr>
            </a:br>
            <a:br>
              <a:rPr lang="en-US" sz="4000" dirty="0">
                <a:solidFill>
                  <a:srgbClr val="775F55"/>
                </a:solidFill>
                <a:latin typeface="Bookman Old Style" pitchFamily="18" charset="0"/>
                <a:cs typeface="Arial" charset="0"/>
              </a:rPr>
            </a:br>
            <a:r>
              <a:rPr lang="en-US" sz="4800" b="1" i="1" dirty="0">
                <a:solidFill>
                  <a:srgbClr val="94B6D2">
                    <a:lumMod val="50000"/>
                  </a:srgbClr>
                </a:solidFill>
                <a:latin typeface="Bookman Old Style" pitchFamily="18" charset="0"/>
                <a:cs typeface="Arial" charset="0"/>
              </a:rPr>
              <a:t>The Legislative Process</a:t>
            </a:r>
            <a:endParaRPr lang="en-US" sz="4800" dirty="0">
              <a:solidFill>
                <a:srgbClr val="775F55"/>
              </a:solidFill>
              <a:latin typeface="Bookman Old Style" pitchFamily="18" charset="0"/>
              <a:cs typeface="Arial" charset="0"/>
            </a:endParaRPr>
          </a:p>
        </p:txBody>
      </p:sp>
      <p:sp>
        <p:nvSpPr>
          <p:cNvPr id="23" name="TextBox 22"/>
          <p:cNvSpPr txBox="1"/>
          <p:nvPr/>
        </p:nvSpPr>
        <p:spPr>
          <a:xfrm>
            <a:off x="0" y="3596680"/>
            <a:ext cx="9143999" cy="2144177"/>
          </a:xfrm>
          <a:prstGeom prst="rect">
            <a:avLst/>
          </a:prstGeom>
          <a:noFill/>
        </p:spPr>
        <p:txBody>
          <a:bodyPr wrap="square" rtlCol="0">
            <a:spAutoFit/>
          </a:bodyPr>
          <a:lstStyle/>
          <a:p>
            <a:pPr algn="ctr" fontAlgn="base">
              <a:lnSpc>
                <a:spcPts val="3200"/>
              </a:lnSpc>
              <a:spcBef>
                <a:spcPct val="0"/>
              </a:spcBef>
              <a:spcAft>
                <a:spcPct val="0"/>
              </a:spcAft>
            </a:pPr>
            <a:r>
              <a:rPr lang="en-US" sz="2800" dirty="0">
                <a:solidFill>
                  <a:srgbClr val="775F55"/>
                </a:solidFill>
                <a:latin typeface="Bookman Old Style" pitchFamily="18" charset="0"/>
                <a:cs typeface="Arial" charset="0"/>
              </a:rPr>
              <a:t>Jim Monahan, Vice President </a:t>
            </a:r>
            <a:br>
              <a:rPr lang="en-US" sz="2800" dirty="0">
                <a:solidFill>
                  <a:srgbClr val="775F55"/>
                </a:solidFill>
                <a:latin typeface="Bookman Old Style" pitchFamily="18" charset="0"/>
                <a:cs typeface="Arial" charset="0"/>
              </a:rPr>
            </a:br>
            <a:r>
              <a:rPr lang="en-US" sz="2800" dirty="0">
                <a:solidFill>
                  <a:srgbClr val="775F55"/>
                </a:solidFill>
                <a:latin typeface="Bookman Old Style" pitchFamily="18" charset="0"/>
                <a:cs typeface="Arial" charset="0"/>
              </a:rPr>
              <a:t>The Dupont Group </a:t>
            </a:r>
            <a:br>
              <a:rPr lang="en-US" sz="2800" dirty="0">
                <a:solidFill>
                  <a:srgbClr val="775F55"/>
                </a:solidFill>
                <a:latin typeface="Bookman Old Style" pitchFamily="18" charset="0"/>
                <a:cs typeface="Arial" charset="0"/>
              </a:rPr>
            </a:br>
            <a:endParaRPr lang="en-US" sz="2800" dirty="0">
              <a:solidFill>
                <a:srgbClr val="775F55"/>
              </a:solidFill>
              <a:latin typeface="Bookman Old Style" pitchFamily="18" charset="0"/>
              <a:cs typeface="Arial" charset="0"/>
            </a:endParaRPr>
          </a:p>
          <a:p>
            <a:pPr algn="ctr" fontAlgn="base">
              <a:lnSpc>
                <a:spcPts val="3200"/>
              </a:lnSpc>
              <a:spcBef>
                <a:spcPct val="0"/>
              </a:spcBef>
              <a:spcAft>
                <a:spcPct val="0"/>
              </a:spcAft>
            </a:pPr>
            <a:br>
              <a:rPr lang="en-US" sz="2800" dirty="0">
                <a:solidFill>
                  <a:srgbClr val="775F55"/>
                </a:solidFill>
                <a:latin typeface="Bookman Old Style" pitchFamily="18" charset="0"/>
                <a:cs typeface="Arial" charset="0"/>
              </a:rPr>
            </a:br>
            <a:r>
              <a:rPr lang="en-US" sz="2400" dirty="0">
                <a:solidFill>
                  <a:srgbClr val="94B6D2">
                    <a:lumMod val="50000"/>
                  </a:srgbClr>
                </a:solidFill>
                <a:latin typeface="Bookman Old Style" pitchFamily="18" charset="0"/>
                <a:cs typeface="Arial" charset="0"/>
              </a:rPr>
              <a:t>December 15, 2016</a:t>
            </a:r>
            <a:endParaRPr lang="en-US" sz="2400" dirty="0">
              <a:solidFill>
                <a:srgbClr val="775F55"/>
              </a:solidFill>
              <a:latin typeface="Bookman Old Style" pitchFamily="18" charset="0"/>
              <a:cs typeface="Arial"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612648" y="228600"/>
            <a:ext cx="8153400" cy="990600"/>
          </a:xfrm>
        </p:spPr>
        <p:txBody>
          <a:bodyPr/>
          <a:lstStyle/>
          <a:p>
            <a:r>
              <a:rPr lang="en-US" dirty="0"/>
              <a:t>The Legislative Process	</a:t>
            </a:r>
          </a:p>
        </p:txBody>
      </p:sp>
      <p:sp>
        <p:nvSpPr>
          <p:cNvPr id="11266" name="Content Placeholder 1"/>
          <p:cNvSpPr>
            <a:spLocks noGrp="1"/>
          </p:cNvSpPr>
          <p:nvPr>
            <p:ph sz="quarter" idx="1"/>
          </p:nvPr>
        </p:nvSpPr>
        <p:spPr>
          <a:xfrm>
            <a:off x="593598" y="1618086"/>
            <a:ext cx="8550402" cy="5106564"/>
          </a:xfrm>
        </p:spPr>
        <p:txBody>
          <a:bodyPr>
            <a:normAutofit/>
          </a:bodyPr>
          <a:lstStyle/>
          <a:p>
            <a:r>
              <a:rPr lang="en-US" dirty="0"/>
              <a:t>The NH General Court by the Numbers</a:t>
            </a:r>
          </a:p>
          <a:p>
            <a:r>
              <a:rPr lang="en-US" dirty="0"/>
              <a:t>How Do They Get Anything Done?</a:t>
            </a:r>
          </a:p>
          <a:p>
            <a:r>
              <a:rPr lang="en-US" dirty="0"/>
              <a:t>What Makes the Legislature Tick?</a:t>
            </a:r>
          </a:p>
          <a:p>
            <a:r>
              <a:rPr lang="en-US" dirty="0"/>
              <a:t>The Lobbying Process</a:t>
            </a:r>
          </a:p>
          <a:p>
            <a:r>
              <a:rPr lang="en-US" dirty="0"/>
              <a:t>Highlights and Predictions</a:t>
            </a:r>
          </a:p>
          <a:p>
            <a:r>
              <a:rPr lang="en-US" dirty="0"/>
              <a:t>Questions and Answers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500"/>
                                        <p:tgtEl>
                                          <p:spTgt spid="1126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6">
                                            <p:txEl>
                                              <p:pRg st="1" end="1"/>
                                            </p:txEl>
                                          </p:spTgt>
                                        </p:tgtEl>
                                        <p:attrNameLst>
                                          <p:attrName>style.visibility</p:attrName>
                                        </p:attrNameLst>
                                      </p:cBhvr>
                                      <p:to>
                                        <p:strVal val="visible"/>
                                      </p:to>
                                    </p:set>
                                    <p:animEffect transition="in" filter="fade">
                                      <p:cBhvr>
                                        <p:cTn id="10" dur="500"/>
                                        <p:tgtEl>
                                          <p:spTgt spid="1126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6">
                                            <p:txEl>
                                              <p:pRg st="2" end="2"/>
                                            </p:txEl>
                                          </p:spTgt>
                                        </p:tgtEl>
                                        <p:attrNameLst>
                                          <p:attrName>style.visibility</p:attrName>
                                        </p:attrNameLst>
                                      </p:cBhvr>
                                      <p:to>
                                        <p:strVal val="visible"/>
                                      </p:to>
                                    </p:set>
                                    <p:animEffect transition="in" filter="fade">
                                      <p:cBhvr>
                                        <p:cTn id="13" dur="500"/>
                                        <p:tgtEl>
                                          <p:spTgt spid="1126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66">
                                            <p:txEl>
                                              <p:pRg st="3" end="3"/>
                                            </p:txEl>
                                          </p:spTgt>
                                        </p:tgtEl>
                                        <p:attrNameLst>
                                          <p:attrName>style.visibility</p:attrName>
                                        </p:attrNameLst>
                                      </p:cBhvr>
                                      <p:to>
                                        <p:strVal val="visible"/>
                                      </p:to>
                                    </p:set>
                                    <p:animEffect transition="in" filter="fade">
                                      <p:cBhvr>
                                        <p:cTn id="16" dur="500"/>
                                        <p:tgtEl>
                                          <p:spTgt spid="1126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266">
                                            <p:txEl>
                                              <p:pRg st="4" end="4"/>
                                            </p:txEl>
                                          </p:spTgt>
                                        </p:tgtEl>
                                        <p:attrNameLst>
                                          <p:attrName>style.visibility</p:attrName>
                                        </p:attrNameLst>
                                      </p:cBhvr>
                                      <p:to>
                                        <p:strVal val="visible"/>
                                      </p:to>
                                    </p:set>
                                    <p:animEffect transition="in" filter="fade">
                                      <p:cBhvr>
                                        <p:cTn id="19" dur="500"/>
                                        <p:tgtEl>
                                          <p:spTgt spid="1126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66">
                                            <p:txEl>
                                              <p:pRg st="5" end="5"/>
                                            </p:txEl>
                                          </p:spTgt>
                                        </p:tgtEl>
                                        <p:attrNameLst>
                                          <p:attrName>style.visibility</p:attrName>
                                        </p:attrNameLst>
                                      </p:cBhvr>
                                      <p:to>
                                        <p:strVal val="visible"/>
                                      </p:to>
                                    </p:set>
                                    <p:animEffect transition="in" filter="fade">
                                      <p:cBhvr>
                                        <p:cTn id="22" dur="500"/>
                                        <p:tgtEl>
                                          <p:spTgt spid="11266">
                                            <p:txEl>
                                              <p:pRg st="5" end="5"/>
                                            </p:txEl>
                                          </p:spTgt>
                                        </p:tgtEl>
                                      </p:cBhvr>
                                    </p:animEffect>
                                  </p:childTnLst>
                                </p:cTn>
                              </p:par>
                              <p:par>
                                <p:cTn id="23" presetID="9" presetClass="entr" presetSubtype="0" fill="hold" grpId="1" nodeType="withEffect">
                                  <p:stCondLst>
                                    <p:cond delay="0"/>
                                  </p:stCondLst>
                                  <p:childTnLst>
                                    <p:set>
                                      <p:cBhvr>
                                        <p:cTn id="24" dur="1" fill="hold">
                                          <p:stCondLst>
                                            <p:cond delay="0"/>
                                          </p:stCondLst>
                                        </p:cTn>
                                        <p:tgtEl>
                                          <p:spTgt spid="11266">
                                            <p:txEl>
                                              <p:pRg st="0" end="0"/>
                                            </p:txEl>
                                          </p:spTgt>
                                        </p:tgtEl>
                                        <p:attrNameLst>
                                          <p:attrName>style.visibility</p:attrName>
                                        </p:attrNameLst>
                                      </p:cBhvr>
                                      <p:to>
                                        <p:strVal val="visible"/>
                                      </p:to>
                                    </p:set>
                                    <p:animEffect transition="in" filter="dissolve">
                                      <p:cBhvr>
                                        <p:cTn id="25" dur="500"/>
                                        <p:tgtEl>
                                          <p:spTgt spid="11266">
                                            <p:txEl>
                                              <p:pRg st="0" end="0"/>
                                            </p:txEl>
                                          </p:spTgt>
                                        </p:tgtEl>
                                      </p:cBhvr>
                                    </p:animEffect>
                                  </p:childTnLst>
                                </p:cTn>
                              </p:par>
                              <p:par>
                                <p:cTn id="26" presetID="9" presetClass="entr" presetSubtype="0" fill="hold" grpId="1" nodeType="withEffect">
                                  <p:stCondLst>
                                    <p:cond delay="0"/>
                                  </p:stCondLst>
                                  <p:childTnLst>
                                    <p:set>
                                      <p:cBhvr>
                                        <p:cTn id="27" dur="1" fill="hold">
                                          <p:stCondLst>
                                            <p:cond delay="0"/>
                                          </p:stCondLst>
                                        </p:cTn>
                                        <p:tgtEl>
                                          <p:spTgt spid="11266">
                                            <p:txEl>
                                              <p:pRg st="1" end="1"/>
                                            </p:txEl>
                                          </p:spTgt>
                                        </p:tgtEl>
                                        <p:attrNameLst>
                                          <p:attrName>style.visibility</p:attrName>
                                        </p:attrNameLst>
                                      </p:cBhvr>
                                      <p:to>
                                        <p:strVal val="visible"/>
                                      </p:to>
                                    </p:set>
                                    <p:animEffect transition="in" filter="dissolve">
                                      <p:cBhvr>
                                        <p:cTn id="28" dur="500"/>
                                        <p:tgtEl>
                                          <p:spTgt spid="11266">
                                            <p:txEl>
                                              <p:pRg st="1" end="1"/>
                                            </p:txEl>
                                          </p:spTgt>
                                        </p:tgtEl>
                                      </p:cBhvr>
                                    </p:animEffect>
                                  </p:childTnLst>
                                </p:cTn>
                              </p:par>
                              <p:par>
                                <p:cTn id="29" presetID="9" presetClass="entr" presetSubtype="0" fill="hold" grpId="1" nodeType="withEffect">
                                  <p:stCondLst>
                                    <p:cond delay="0"/>
                                  </p:stCondLst>
                                  <p:childTnLst>
                                    <p:set>
                                      <p:cBhvr>
                                        <p:cTn id="30" dur="1" fill="hold">
                                          <p:stCondLst>
                                            <p:cond delay="0"/>
                                          </p:stCondLst>
                                        </p:cTn>
                                        <p:tgtEl>
                                          <p:spTgt spid="11266">
                                            <p:txEl>
                                              <p:pRg st="2" end="2"/>
                                            </p:txEl>
                                          </p:spTgt>
                                        </p:tgtEl>
                                        <p:attrNameLst>
                                          <p:attrName>style.visibility</p:attrName>
                                        </p:attrNameLst>
                                      </p:cBhvr>
                                      <p:to>
                                        <p:strVal val="visible"/>
                                      </p:to>
                                    </p:set>
                                    <p:animEffect transition="in" filter="dissolve">
                                      <p:cBhvr>
                                        <p:cTn id="31" dur="500"/>
                                        <p:tgtEl>
                                          <p:spTgt spid="11266">
                                            <p:txEl>
                                              <p:pRg st="2" end="2"/>
                                            </p:txEl>
                                          </p:spTgt>
                                        </p:tgtEl>
                                      </p:cBhvr>
                                    </p:animEffect>
                                  </p:childTnLst>
                                </p:cTn>
                              </p:par>
                              <p:par>
                                <p:cTn id="32" presetID="9" presetClass="entr" presetSubtype="0" fill="hold" grpId="1" nodeType="withEffect">
                                  <p:stCondLst>
                                    <p:cond delay="0"/>
                                  </p:stCondLst>
                                  <p:childTnLst>
                                    <p:set>
                                      <p:cBhvr>
                                        <p:cTn id="33" dur="1" fill="hold">
                                          <p:stCondLst>
                                            <p:cond delay="0"/>
                                          </p:stCondLst>
                                        </p:cTn>
                                        <p:tgtEl>
                                          <p:spTgt spid="11266">
                                            <p:txEl>
                                              <p:pRg st="3" end="3"/>
                                            </p:txEl>
                                          </p:spTgt>
                                        </p:tgtEl>
                                        <p:attrNameLst>
                                          <p:attrName>style.visibility</p:attrName>
                                        </p:attrNameLst>
                                      </p:cBhvr>
                                      <p:to>
                                        <p:strVal val="visible"/>
                                      </p:to>
                                    </p:set>
                                    <p:animEffect transition="in" filter="dissolve">
                                      <p:cBhvr>
                                        <p:cTn id="34" dur="500"/>
                                        <p:tgtEl>
                                          <p:spTgt spid="11266">
                                            <p:txEl>
                                              <p:pRg st="3" end="3"/>
                                            </p:txEl>
                                          </p:spTgt>
                                        </p:tgtEl>
                                      </p:cBhvr>
                                    </p:animEffect>
                                  </p:childTnLst>
                                </p:cTn>
                              </p:par>
                              <p:par>
                                <p:cTn id="35" presetID="9" presetClass="entr" presetSubtype="0" fill="hold" grpId="1" nodeType="withEffect">
                                  <p:stCondLst>
                                    <p:cond delay="0"/>
                                  </p:stCondLst>
                                  <p:childTnLst>
                                    <p:set>
                                      <p:cBhvr>
                                        <p:cTn id="36" dur="1" fill="hold">
                                          <p:stCondLst>
                                            <p:cond delay="0"/>
                                          </p:stCondLst>
                                        </p:cTn>
                                        <p:tgtEl>
                                          <p:spTgt spid="11266">
                                            <p:txEl>
                                              <p:pRg st="4" end="4"/>
                                            </p:txEl>
                                          </p:spTgt>
                                        </p:tgtEl>
                                        <p:attrNameLst>
                                          <p:attrName>style.visibility</p:attrName>
                                        </p:attrNameLst>
                                      </p:cBhvr>
                                      <p:to>
                                        <p:strVal val="visible"/>
                                      </p:to>
                                    </p:set>
                                    <p:animEffect transition="in" filter="dissolve">
                                      <p:cBhvr>
                                        <p:cTn id="37" dur="500"/>
                                        <p:tgtEl>
                                          <p:spTgt spid="11266">
                                            <p:txEl>
                                              <p:pRg st="4" end="4"/>
                                            </p:txEl>
                                          </p:spTgt>
                                        </p:tgtEl>
                                      </p:cBhvr>
                                    </p:animEffect>
                                  </p:childTnLst>
                                </p:cTn>
                              </p:par>
                              <p:par>
                                <p:cTn id="38" presetID="9" presetClass="entr" presetSubtype="0" fill="hold" grpId="1" nodeType="withEffect">
                                  <p:stCondLst>
                                    <p:cond delay="0"/>
                                  </p:stCondLst>
                                  <p:childTnLst>
                                    <p:set>
                                      <p:cBhvr>
                                        <p:cTn id="39" dur="1" fill="hold">
                                          <p:stCondLst>
                                            <p:cond delay="0"/>
                                          </p:stCondLst>
                                        </p:cTn>
                                        <p:tgtEl>
                                          <p:spTgt spid="11266">
                                            <p:txEl>
                                              <p:pRg st="5" end="5"/>
                                            </p:txEl>
                                          </p:spTgt>
                                        </p:tgtEl>
                                        <p:attrNameLst>
                                          <p:attrName>style.visibility</p:attrName>
                                        </p:attrNameLst>
                                      </p:cBhvr>
                                      <p:to>
                                        <p:strVal val="visible"/>
                                      </p:to>
                                    </p:set>
                                    <p:animEffect transition="in" filter="dissolve">
                                      <p:cBhvr>
                                        <p:cTn id="40" dur="500"/>
                                        <p:tgtEl>
                                          <p:spTgt spid="11266">
                                            <p:txEl>
                                              <p:pRg st="5" end="5"/>
                                            </p:txEl>
                                          </p:spTgt>
                                        </p:tgtEl>
                                      </p:cBhvr>
                                    </p:animEffect>
                                  </p:childTnLst>
                                </p:cTn>
                              </p:par>
                              <p:par>
                                <p:cTn id="41" presetID="10" presetClass="entr" presetSubtype="0" fill="hold" grpId="2" nodeType="withEffect">
                                  <p:stCondLst>
                                    <p:cond delay="0"/>
                                  </p:stCondLst>
                                  <p:childTnLst>
                                    <p:set>
                                      <p:cBhvr>
                                        <p:cTn id="42" dur="1" fill="hold">
                                          <p:stCondLst>
                                            <p:cond delay="0"/>
                                          </p:stCondLst>
                                        </p:cTn>
                                        <p:tgtEl>
                                          <p:spTgt spid="11266">
                                            <p:txEl>
                                              <p:pRg st="0" end="0"/>
                                            </p:txEl>
                                          </p:spTgt>
                                        </p:tgtEl>
                                        <p:attrNameLst>
                                          <p:attrName>style.visibility</p:attrName>
                                        </p:attrNameLst>
                                      </p:cBhvr>
                                      <p:to>
                                        <p:strVal val="visible"/>
                                      </p:to>
                                    </p:set>
                                    <p:animEffect transition="in" filter="fade">
                                      <p:cBhvr>
                                        <p:cTn id="43" dur="500"/>
                                        <p:tgtEl>
                                          <p:spTgt spid="11266">
                                            <p:txEl>
                                              <p:pRg st="0" end="0"/>
                                            </p:txEl>
                                          </p:spTgt>
                                        </p:tgtEl>
                                      </p:cBhvr>
                                    </p:animEffect>
                                  </p:childTnLst>
                                </p:cTn>
                              </p:par>
                              <p:par>
                                <p:cTn id="44" presetID="10" presetClass="entr" presetSubtype="0" fill="hold" grpId="2" nodeType="withEffect">
                                  <p:stCondLst>
                                    <p:cond delay="0"/>
                                  </p:stCondLst>
                                  <p:childTnLst>
                                    <p:set>
                                      <p:cBhvr>
                                        <p:cTn id="45" dur="1" fill="hold">
                                          <p:stCondLst>
                                            <p:cond delay="0"/>
                                          </p:stCondLst>
                                        </p:cTn>
                                        <p:tgtEl>
                                          <p:spTgt spid="11266">
                                            <p:txEl>
                                              <p:pRg st="1" end="1"/>
                                            </p:txEl>
                                          </p:spTgt>
                                        </p:tgtEl>
                                        <p:attrNameLst>
                                          <p:attrName>style.visibility</p:attrName>
                                        </p:attrNameLst>
                                      </p:cBhvr>
                                      <p:to>
                                        <p:strVal val="visible"/>
                                      </p:to>
                                    </p:set>
                                    <p:animEffect transition="in" filter="fade">
                                      <p:cBhvr>
                                        <p:cTn id="46" dur="500"/>
                                        <p:tgtEl>
                                          <p:spTgt spid="11266">
                                            <p:txEl>
                                              <p:pRg st="1" end="1"/>
                                            </p:txEl>
                                          </p:spTgt>
                                        </p:tgtEl>
                                      </p:cBhvr>
                                    </p:animEffect>
                                  </p:childTnLst>
                                </p:cTn>
                              </p:par>
                              <p:par>
                                <p:cTn id="47" presetID="10" presetClass="entr" presetSubtype="0" fill="hold" grpId="2" nodeType="withEffect">
                                  <p:stCondLst>
                                    <p:cond delay="0"/>
                                  </p:stCondLst>
                                  <p:childTnLst>
                                    <p:set>
                                      <p:cBhvr>
                                        <p:cTn id="48" dur="1" fill="hold">
                                          <p:stCondLst>
                                            <p:cond delay="0"/>
                                          </p:stCondLst>
                                        </p:cTn>
                                        <p:tgtEl>
                                          <p:spTgt spid="11266">
                                            <p:txEl>
                                              <p:pRg st="2" end="2"/>
                                            </p:txEl>
                                          </p:spTgt>
                                        </p:tgtEl>
                                        <p:attrNameLst>
                                          <p:attrName>style.visibility</p:attrName>
                                        </p:attrNameLst>
                                      </p:cBhvr>
                                      <p:to>
                                        <p:strVal val="visible"/>
                                      </p:to>
                                    </p:set>
                                    <p:animEffect transition="in" filter="fade">
                                      <p:cBhvr>
                                        <p:cTn id="49" dur="500"/>
                                        <p:tgtEl>
                                          <p:spTgt spid="11266">
                                            <p:txEl>
                                              <p:pRg st="2" end="2"/>
                                            </p:txEl>
                                          </p:spTgt>
                                        </p:tgtEl>
                                      </p:cBhvr>
                                    </p:animEffect>
                                  </p:childTnLst>
                                </p:cTn>
                              </p:par>
                              <p:par>
                                <p:cTn id="50" presetID="10" presetClass="entr" presetSubtype="0" fill="hold" grpId="2" nodeType="withEffect">
                                  <p:stCondLst>
                                    <p:cond delay="0"/>
                                  </p:stCondLst>
                                  <p:childTnLst>
                                    <p:set>
                                      <p:cBhvr>
                                        <p:cTn id="51" dur="1" fill="hold">
                                          <p:stCondLst>
                                            <p:cond delay="0"/>
                                          </p:stCondLst>
                                        </p:cTn>
                                        <p:tgtEl>
                                          <p:spTgt spid="11266">
                                            <p:txEl>
                                              <p:pRg st="3" end="3"/>
                                            </p:txEl>
                                          </p:spTgt>
                                        </p:tgtEl>
                                        <p:attrNameLst>
                                          <p:attrName>style.visibility</p:attrName>
                                        </p:attrNameLst>
                                      </p:cBhvr>
                                      <p:to>
                                        <p:strVal val="visible"/>
                                      </p:to>
                                    </p:set>
                                    <p:animEffect transition="in" filter="fade">
                                      <p:cBhvr>
                                        <p:cTn id="52" dur="500"/>
                                        <p:tgtEl>
                                          <p:spTgt spid="11266">
                                            <p:txEl>
                                              <p:pRg st="3" end="3"/>
                                            </p:txEl>
                                          </p:spTgt>
                                        </p:tgtEl>
                                      </p:cBhvr>
                                    </p:animEffect>
                                  </p:childTnLst>
                                </p:cTn>
                              </p:par>
                              <p:par>
                                <p:cTn id="53" presetID="10" presetClass="entr" presetSubtype="0" fill="hold" grpId="2" nodeType="withEffect">
                                  <p:stCondLst>
                                    <p:cond delay="0"/>
                                  </p:stCondLst>
                                  <p:childTnLst>
                                    <p:set>
                                      <p:cBhvr>
                                        <p:cTn id="54" dur="1" fill="hold">
                                          <p:stCondLst>
                                            <p:cond delay="0"/>
                                          </p:stCondLst>
                                        </p:cTn>
                                        <p:tgtEl>
                                          <p:spTgt spid="11266">
                                            <p:txEl>
                                              <p:pRg st="4" end="4"/>
                                            </p:txEl>
                                          </p:spTgt>
                                        </p:tgtEl>
                                        <p:attrNameLst>
                                          <p:attrName>style.visibility</p:attrName>
                                        </p:attrNameLst>
                                      </p:cBhvr>
                                      <p:to>
                                        <p:strVal val="visible"/>
                                      </p:to>
                                    </p:set>
                                    <p:animEffect transition="in" filter="fade">
                                      <p:cBhvr>
                                        <p:cTn id="55" dur="500"/>
                                        <p:tgtEl>
                                          <p:spTgt spid="11266">
                                            <p:txEl>
                                              <p:pRg st="4" end="4"/>
                                            </p:txEl>
                                          </p:spTgt>
                                        </p:tgtEl>
                                      </p:cBhvr>
                                    </p:animEffect>
                                  </p:childTnLst>
                                </p:cTn>
                              </p:par>
                              <p:par>
                                <p:cTn id="56" presetID="10" presetClass="entr" presetSubtype="0" fill="hold" grpId="2" nodeType="withEffect">
                                  <p:stCondLst>
                                    <p:cond delay="0"/>
                                  </p:stCondLst>
                                  <p:childTnLst>
                                    <p:set>
                                      <p:cBhvr>
                                        <p:cTn id="57" dur="1" fill="hold">
                                          <p:stCondLst>
                                            <p:cond delay="0"/>
                                          </p:stCondLst>
                                        </p:cTn>
                                        <p:tgtEl>
                                          <p:spTgt spid="11266">
                                            <p:txEl>
                                              <p:pRg st="5" end="5"/>
                                            </p:txEl>
                                          </p:spTgt>
                                        </p:tgtEl>
                                        <p:attrNameLst>
                                          <p:attrName>style.visibility</p:attrName>
                                        </p:attrNameLst>
                                      </p:cBhvr>
                                      <p:to>
                                        <p:strVal val="visible"/>
                                      </p:to>
                                    </p:set>
                                    <p:animEffect transition="in" filter="fade">
                                      <p:cBhvr>
                                        <p:cTn id="58" dur="500"/>
                                        <p:tgtEl>
                                          <p:spTgt spid="112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P spid="11266" grpId="1" build="p"/>
      <p:bldP spid="11266" grpId="2" build="p"/>
    </p:bldLst>
  </p:timing>
</p:sld>
</file>

<file path=ppt/theme/_rels/theme18.xml.rels><?xml version="1.0" encoding="UTF-8" standalone="yes"?>
<Relationships xmlns="http://schemas.openxmlformats.org/package/2006/relationships"><Relationship Id="rId1" Type="http://schemas.openxmlformats.org/officeDocument/2006/relationships/image" Target="../media/image5.jpeg"/></Relationships>
</file>

<file path=ppt/theme/_rels/theme19.xml.rels><?xml version="1.0" encoding="UTF-8" standalone="yes"?>
<Relationships xmlns="http://schemas.openxmlformats.org/package/2006/relationships"><Relationship Id="rId1" Type="http://schemas.openxmlformats.org/officeDocument/2006/relationships/image" Target="../media/image5.jpeg"/></Relationships>
</file>

<file path=ppt/theme/_rels/theme20.xml.rels><?xml version="1.0" encoding="UTF-8" standalone="yes"?>
<Relationships xmlns="http://schemas.openxmlformats.org/package/2006/relationships"><Relationship Id="rId1" Type="http://schemas.openxmlformats.org/officeDocument/2006/relationships/image" Target="../media/image5.jpeg"/></Relationships>
</file>

<file path=ppt/theme/_rels/theme21.xml.rels><?xml version="1.0" encoding="UTF-8" standalone="yes"?>
<Relationships xmlns="http://schemas.openxmlformats.org/package/2006/relationships"><Relationship Id="rId1" Type="http://schemas.openxmlformats.org/officeDocument/2006/relationships/image" Target="../media/image5.jpeg"/></Relationships>
</file>

<file path=ppt/theme/_rels/theme22.xml.rels><?xml version="1.0" encoding="UTF-8" standalone="yes"?>
<Relationships xmlns="http://schemas.openxmlformats.org/package/2006/relationships"><Relationship Id="rId1" Type="http://schemas.openxmlformats.org/officeDocument/2006/relationships/image" Target="../media/image5.jpeg"/></Relationships>
</file>

<file path=ppt/theme/_rels/theme23.xml.rels><?xml version="1.0" encoding="UTF-8" standalone="yes"?>
<Relationships xmlns="http://schemas.openxmlformats.org/package/2006/relationships"><Relationship Id="rId1" Type="http://schemas.openxmlformats.org/officeDocument/2006/relationships/image" Target="../media/image5.jpeg"/></Relationships>
</file>

<file path=ppt/theme/_rels/theme24.xml.rels><?xml version="1.0" encoding="UTF-8" standalone="yes"?>
<Relationships xmlns="http://schemas.openxmlformats.org/package/2006/relationships"><Relationship Id="rId1" Type="http://schemas.openxmlformats.org/officeDocument/2006/relationships/image" Target="../media/image5.jpeg"/></Relationships>
</file>

<file path=ppt/theme/_rels/theme25.xml.rels><?xml version="1.0" encoding="UTF-8" standalone="yes"?>
<Relationships xmlns="http://schemas.openxmlformats.org/package/2006/relationships"><Relationship Id="rId1" Type="http://schemas.openxmlformats.org/officeDocument/2006/relationships/image" Target="../media/image5.jpeg"/></Relationships>
</file>

<file path=ppt/theme/_rels/theme26.xml.rels><?xml version="1.0" encoding="UTF-8" standalone="yes"?>
<Relationships xmlns="http://schemas.openxmlformats.org/package/2006/relationships"><Relationship Id="rId1" Type="http://schemas.openxmlformats.org/officeDocument/2006/relationships/image" Target="../media/image5.jpeg"/></Relationships>
</file>

<file path=ppt/theme/_rels/theme27.xml.rels><?xml version="1.0" encoding="UTF-8" standalone="yes"?>
<Relationships xmlns="http://schemas.openxmlformats.org/package/2006/relationships"><Relationship Id="rId1" Type="http://schemas.openxmlformats.org/officeDocument/2006/relationships/image" Target="../media/image5.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3_E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9.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4_EH 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1.xml><?xml version="1.0" encoding="utf-8"?>
<a:theme xmlns:a="http://schemas.openxmlformats.org/drawingml/2006/main" name="3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2.xml><?xml version="1.0" encoding="utf-8"?>
<a:theme xmlns:a="http://schemas.openxmlformats.org/drawingml/2006/main" name="4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3.xml><?xml version="1.0" encoding="utf-8"?>
<a:theme xmlns:a="http://schemas.openxmlformats.org/drawingml/2006/main" name="5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4.xml><?xml version="1.0" encoding="utf-8"?>
<a:theme xmlns:a="http://schemas.openxmlformats.org/drawingml/2006/main" name="6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5.xml><?xml version="1.0" encoding="utf-8"?>
<a:theme xmlns:a="http://schemas.openxmlformats.org/drawingml/2006/main" name="7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6.xml><?xml version="1.0" encoding="utf-8"?>
<a:theme xmlns:a="http://schemas.openxmlformats.org/drawingml/2006/main" name="8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7.xml><?xml version="1.0" encoding="utf-8"?>
<a:theme xmlns:a="http://schemas.openxmlformats.org/drawingml/2006/main" name="9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TotalTime>
  <Words>1485</Words>
  <Application>Microsoft Office PowerPoint</Application>
  <PresentationFormat>On-screen Show (4:3)</PresentationFormat>
  <Paragraphs>331</Paragraphs>
  <Slides>42</Slides>
  <Notes>17</Notes>
  <HiddenSlides>0</HiddenSlides>
  <MMClips>0</MMClips>
  <ScaleCrop>false</ScaleCrop>
  <HeadingPairs>
    <vt:vector size="6" baseType="variant">
      <vt:variant>
        <vt:lpstr>Fonts Used</vt:lpstr>
      </vt:variant>
      <vt:variant>
        <vt:i4>13</vt:i4>
      </vt:variant>
      <vt:variant>
        <vt:lpstr>Theme</vt:lpstr>
      </vt:variant>
      <vt:variant>
        <vt:i4>27</vt:i4>
      </vt:variant>
      <vt:variant>
        <vt:lpstr>Slide Titles</vt:lpstr>
      </vt:variant>
      <vt:variant>
        <vt:i4>42</vt:i4>
      </vt:variant>
    </vt:vector>
  </HeadingPairs>
  <TitlesOfParts>
    <vt:vector size="82" baseType="lpstr">
      <vt:lpstr>Arial</vt:lpstr>
      <vt:lpstr>Bookman Old Style</vt:lpstr>
      <vt:lpstr>Calibri</vt:lpstr>
      <vt:lpstr>Century Gothic</vt:lpstr>
      <vt:lpstr>Courier New</vt:lpstr>
      <vt:lpstr>Leelawadee</vt:lpstr>
      <vt:lpstr>Palatino Linotype</vt:lpstr>
      <vt:lpstr>Symbol</vt:lpstr>
      <vt:lpstr>Times New Roman</vt:lpstr>
      <vt:lpstr>Tw Cen MT</vt:lpstr>
      <vt:lpstr>Verdana</vt:lpstr>
      <vt:lpstr>Wingdings</vt:lpstr>
      <vt:lpstr>Wingdings 2</vt:lpstr>
      <vt:lpstr>3_EH Style</vt:lpstr>
      <vt:lpstr>4_EH Style</vt:lpstr>
      <vt:lpstr>Median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14_Office Theme</vt:lpstr>
      <vt:lpstr>Executive</vt:lpstr>
      <vt:lpstr>1_Executive</vt:lpstr>
      <vt:lpstr>2_Executive</vt:lpstr>
      <vt:lpstr>3_Executive</vt:lpstr>
      <vt:lpstr>4_Executive</vt:lpstr>
      <vt:lpstr>5_Executive</vt:lpstr>
      <vt:lpstr>6_Executive</vt:lpstr>
      <vt:lpstr>7_Executive</vt:lpstr>
      <vt:lpstr>8_Executive</vt:lpstr>
      <vt:lpstr>9_Executive</vt:lpstr>
      <vt:lpstr>PowerPoint Presentation</vt:lpstr>
      <vt:lpstr>Today’s Agenda</vt:lpstr>
      <vt:lpstr>What’s New? BOX!  </vt:lpstr>
      <vt:lpstr>PowerPoint Presentation</vt:lpstr>
      <vt:lpstr>PowerPoint Presentation</vt:lpstr>
      <vt:lpstr>PowerPoint Presentation</vt:lpstr>
      <vt:lpstr>Issues with BOX?</vt:lpstr>
      <vt:lpstr>PowerPoint Presentation</vt:lpstr>
      <vt:lpstr>The Legislative Process </vt:lpstr>
      <vt:lpstr>The NH General Court  by the Numbers</vt:lpstr>
      <vt:lpstr>How Do They Get  Anything Done?</vt:lpstr>
      <vt:lpstr>What Makes  the Legislature Tick?</vt:lpstr>
      <vt:lpstr>The Lobbying Process</vt:lpstr>
      <vt:lpstr>Highlights and Predictions for 2017 at the State House  </vt:lpstr>
      <vt:lpstr>Measurement Team Update</vt:lpstr>
      <vt:lpstr>AHA Vision and “Domains”</vt:lpstr>
      <vt:lpstr>Measurement Priorities</vt:lpstr>
      <vt:lpstr>Measuring Impact</vt:lpstr>
      <vt:lpstr>AHA Domain-level Goals</vt:lpstr>
      <vt:lpstr>Indicators of Impact Example Domain with Sub-categories</vt:lpstr>
      <vt:lpstr>Domain-level Indicators</vt:lpstr>
      <vt:lpstr>Small-Group Input Instructions</vt:lpstr>
      <vt:lpstr>Next Steps</vt:lpstr>
      <vt:lpstr>Measurement Team</vt:lpstr>
      <vt:lpstr>PowerPoint Presentation</vt:lpstr>
      <vt:lpstr>PowerPoint Presentation</vt:lpstr>
      <vt:lpstr>PowerPoint Presentation</vt:lpstr>
      <vt:lpstr>PowerPoint Presentation</vt:lpstr>
      <vt:lpstr>PowerPoint Presentation</vt:lpstr>
      <vt:lpstr>Goals, Objectives and Strategic Approach  </vt:lpstr>
      <vt:lpstr>Aging &amp; Disability Workgroup Members</vt:lpstr>
      <vt:lpstr>Aging &amp; Disability Activities</vt:lpstr>
      <vt:lpstr>PowerPoint Presentation</vt:lpstr>
      <vt:lpstr>PowerPoint Presentation</vt:lpstr>
      <vt:lpstr>PowerPoint Presentation</vt:lpstr>
      <vt:lpstr>PowerPoint Presentation</vt:lpstr>
      <vt:lpstr>Some preliminary data suggest the following, after completion of a Matter of Balance (MOB) class:</vt:lpstr>
      <vt:lpstr>PowerPoint Presentation</vt:lpstr>
      <vt:lpstr>PowerPoint Presentation</vt:lpstr>
      <vt:lpstr>Aging &amp; Disability Workgroup</vt:lpstr>
      <vt:lpstr>AHA Workgroup General Update</vt:lpstr>
      <vt:lpstr>PowerPoint Presentation</vt:lpstr>
    </vt:vector>
  </TitlesOfParts>
  <Company>Institute on Disability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Rabalais, Jennifer</dc:creator>
  <cp:lastModifiedBy>Rataj, Alison</cp:lastModifiedBy>
  <cp:revision>11</cp:revision>
  <dcterms:created xsi:type="dcterms:W3CDTF">2016-12-14T15:36:51Z</dcterms:created>
  <dcterms:modified xsi:type="dcterms:W3CDTF">2016-12-14T18:34:29Z</dcterms:modified>
</cp:coreProperties>
</file>