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9"/>
    <p:sldMasterId id="2147483868" r:id="rId10"/>
    <p:sldMasterId id="2147484029" r:id="rId11"/>
    <p:sldMasterId id="2147484071" r:id="rId12"/>
    <p:sldMasterId id="2147484089" r:id="rId13"/>
    <p:sldMasterId id="2147484103" r:id="rId14"/>
  </p:sldMasterIdLst>
  <p:notesMasterIdLst>
    <p:notesMasterId r:id="rId32"/>
  </p:notesMasterIdLst>
  <p:handoutMasterIdLst>
    <p:handoutMasterId r:id="rId33"/>
  </p:handoutMasterIdLst>
  <p:sldIdLst>
    <p:sldId id="408" r:id="rId15"/>
    <p:sldId id="425" r:id="rId16"/>
    <p:sldId id="413" r:id="rId17"/>
    <p:sldId id="440" r:id="rId18"/>
    <p:sldId id="412" r:id="rId19"/>
    <p:sldId id="430" r:id="rId20"/>
    <p:sldId id="406" r:id="rId21"/>
    <p:sldId id="439" r:id="rId22"/>
    <p:sldId id="433" r:id="rId23"/>
    <p:sldId id="434" r:id="rId24"/>
    <p:sldId id="441" r:id="rId25"/>
    <p:sldId id="420" r:id="rId26"/>
    <p:sldId id="423" r:id="rId27"/>
    <p:sldId id="435" r:id="rId28"/>
    <p:sldId id="428" r:id="rId29"/>
    <p:sldId id="427" r:id="rId30"/>
    <p:sldId id="436" r:id="rId31"/>
  </p:sldIdLst>
  <p:sldSz cx="9144000" cy="6858000" type="screen4x3"/>
  <p:notesSz cx="7010400" cy="9296400"/>
  <p:defaultTextStyle>
    <a:defPPr>
      <a:defRPr lang="en-US"/>
    </a:defPPr>
    <a:lvl1pPr marL="0" algn="l" defTabSz="906152" rtl="0" eaLnBrk="1" latinLnBrk="0" hangingPunct="1">
      <a:defRPr sz="1800" kern="1200">
        <a:solidFill>
          <a:schemeClr val="tx1"/>
        </a:solidFill>
        <a:latin typeface="+mn-lt"/>
        <a:ea typeface="+mn-ea"/>
        <a:cs typeface="+mn-cs"/>
      </a:defRPr>
    </a:lvl1pPr>
    <a:lvl2pPr marL="453075" algn="l" defTabSz="906152" rtl="0" eaLnBrk="1" latinLnBrk="0" hangingPunct="1">
      <a:defRPr sz="1800" kern="1200">
        <a:solidFill>
          <a:schemeClr val="tx1"/>
        </a:solidFill>
        <a:latin typeface="+mn-lt"/>
        <a:ea typeface="+mn-ea"/>
        <a:cs typeface="+mn-cs"/>
      </a:defRPr>
    </a:lvl2pPr>
    <a:lvl3pPr marL="906152" algn="l" defTabSz="906152" rtl="0" eaLnBrk="1" latinLnBrk="0" hangingPunct="1">
      <a:defRPr sz="1800" kern="1200">
        <a:solidFill>
          <a:schemeClr val="tx1"/>
        </a:solidFill>
        <a:latin typeface="+mn-lt"/>
        <a:ea typeface="+mn-ea"/>
        <a:cs typeface="+mn-cs"/>
      </a:defRPr>
    </a:lvl3pPr>
    <a:lvl4pPr marL="1359214" algn="l" defTabSz="906152" rtl="0" eaLnBrk="1" latinLnBrk="0" hangingPunct="1">
      <a:defRPr sz="1800" kern="1200">
        <a:solidFill>
          <a:schemeClr val="tx1"/>
        </a:solidFill>
        <a:latin typeface="+mn-lt"/>
        <a:ea typeface="+mn-ea"/>
        <a:cs typeface="+mn-cs"/>
      </a:defRPr>
    </a:lvl4pPr>
    <a:lvl5pPr marL="1812306" algn="l" defTabSz="906152" rtl="0" eaLnBrk="1" latinLnBrk="0" hangingPunct="1">
      <a:defRPr sz="1800" kern="1200">
        <a:solidFill>
          <a:schemeClr val="tx1"/>
        </a:solidFill>
        <a:latin typeface="+mn-lt"/>
        <a:ea typeface="+mn-ea"/>
        <a:cs typeface="+mn-cs"/>
      </a:defRPr>
    </a:lvl5pPr>
    <a:lvl6pPr marL="2265383" algn="l" defTabSz="906152" rtl="0" eaLnBrk="1" latinLnBrk="0" hangingPunct="1">
      <a:defRPr sz="1800" kern="1200">
        <a:solidFill>
          <a:schemeClr val="tx1"/>
        </a:solidFill>
        <a:latin typeface="+mn-lt"/>
        <a:ea typeface="+mn-ea"/>
        <a:cs typeface="+mn-cs"/>
      </a:defRPr>
    </a:lvl6pPr>
    <a:lvl7pPr marL="2718448" algn="l" defTabSz="906152" rtl="0" eaLnBrk="1" latinLnBrk="0" hangingPunct="1">
      <a:defRPr sz="1800" kern="1200">
        <a:solidFill>
          <a:schemeClr val="tx1"/>
        </a:solidFill>
        <a:latin typeface="+mn-lt"/>
        <a:ea typeface="+mn-ea"/>
        <a:cs typeface="+mn-cs"/>
      </a:defRPr>
    </a:lvl7pPr>
    <a:lvl8pPr marL="3171537" algn="l" defTabSz="906152" rtl="0" eaLnBrk="1" latinLnBrk="0" hangingPunct="1">
      <a:defRPr sz="1800" kern="1200">
        <a:solidFill>
          <a:schemeClr val="tx1"/>
        </a:solidFill>
        <a:latin typeface="+mn-lt"/>
        <a:ea typeface="+mn-ea"/>
        <a:cs typeface="+mn-cs"/>
      </a:defRPr>
    </a:lvl8pPr>
    <a:lvl9pPr marL="3624617" algn="l" defTabSz="90615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A2B533-9C5C-40DE-B90F-3BC92D16FF64}">
          <p14:sldIdLst>
            <p14:sldId id="408"/>
            <p14:sldId id="425"/>
            <p14:sldId id="413"/>
            <p14:sldId id="440"/>
            <p14:sldId id="412"/>
            <p14:sldId id="430"/>
            <p14:sldId id="406"/>
            <p14:sldId id="439"/>
            <p14:sldId id="433"/>
            <p14:sldId id="434"/>
            <p14:sldId id="441"/>
            <p14:sldId id="420"/>
            <p14:sldId id="423"/>
            <p14:sldId id="435"/>
            <p14:sldId id="428"/>
            <p14:sldId id="427"/>
            <p14:sldId id="43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Firth" initials="KF" lastIdx="1" clrIdx="0"/>
  <p:cmAuthor id="1" name="Karen Horsch"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47B"/>
    <a:srgbClr val="99FF33"/>
    <a:srgbClr val="25FF88"/>
    <a:srgbClr val="00DA63"/>
    <a:srgbClr val="97DBD9"/>
    <a:srgbClr val="17375E"/>
    <a:srgbClr val="10253F"/>
    <a:srgbClr val="FF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62" autoAdjust="0"/>
  </p:normalViewPr>
  <p:slideViewPr>
    <p:cSldViewPr>
      <p:cViewPr varScale="1">
        <p:scale>
          <a:sx n="90" d="100"/>
          <a:sy n="90" d="100"/>
        </p:scale>
        <p:origin x="-160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780" y="22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5.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slideMaster" Target="slideMasters/slideMaster4.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3.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2.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Master" Target="slideMasters/slideMaster6.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5FE63-124C-4290-8B32-E06818A98CE4}" type="doc">
      <dgm:prSet loTypeId="urn:microsoft.com/office/officeart/2005/8/layout/cycle8" loCatId="cycle" qsTypeId="urn:microsoft.com/office/officeart/2005/8/quickstyle/3d4" qsCatId="3D" csTypeId="urn:microsoft.com/office/officeart/2005/8/colors/colorful5" csCatId="colorful" phldr="1"/>
      <dgm:spPr/>
    </dgm:pt>
    <dgm:pt modelId="{F42893DF-84CC-460F-9320-A6ECDC913F58}">
      <dgm:prSet phldrT="[Text]" custT="1"/>
      <dgm:spPr/>
      <dgm:t>
        <a:bodyPr/>
        <a:lstStyle/>
        <a:p>
          <a:endParaRPr lang="en-US" sz="1600" baseline="0" dirty="0">
            <a:solidFill>
              <a:schemeClr val="tx1"/>
            </a:solidFill>
          </a:endParaRPr>
        </a:p>
      </dgm:t>
    </dgm:pt>
    <dgm:pt modelId="{DB14844D-E02D-4DE4-8F67-D47D058DCF5A}" type="parTrans" cxnId="{C18E20E1-6BCC-4341-B5D6-6BA24F51226C}">
      <dgm:prSet/>
      <dgm:spPr/>
      <dgm:t>
        <a:bodyPr/>
        <a:lstStyle/>
        <a:p>
          <a:endParaRPr lang="en-US"/>
        </a:p>
      </dgm:t>
    </dgm:pt>
    <dgm:pt modelId="{7B5C79A4-F6CD-4B62-9339-3896FC5209A2}" type="sibTrans" cxnId="{C18E20E1-6BCC-4341-B5D6-6BA24F51226C}">
      <dgm:prSet/>
      <dgm:spPr/>
      <dgm:t>
        <a:bodyPr/>
        <a:lstStyle/>
        <a:p>
          <a:endParaRPr lang="en-US"/>
        </a:p>
      </dgm:t>
    </dgm:pt>
    <dgm:pt modelId="{1C7A1BB8-3A6A-4137-9E01-B47CB9C71FDB}">
      <dgm:prSet phldrT="[Text]" custT="1"/>
      <dgm:spPr/>
      <dgm:t>
        <a:bodyPr/>
        <a:lstStyle/>
        <a:p>
          <a:endParaRPr lang="en-US" sz="1600" baseline="0" dirty="0">
            <a:solidFill>
              <a:schemeClr val="tx1"/>
            </a:solidFill>
          </a:endParaRPr>
        </a:p>
      </dgm:t>
    </dgm:pt>
    <dgm:pt modelId="{EC0FAF39-782B-463C-B3D9-D01915D7F342}" type="parTrans" cxnId="{AF1DE8DF-8810-4A29-B5A3-BFED7B82839D}">
      <dgm:prSet/>
      <dgm:spPr/>
      <dgm:t>
        <a:bodyPr/>
        <a:lstStyle/>
        <a:p>
          <a:endParaRPr lang="en-US"/>
        </a:p>
      </dgm:t>
    </dgm:pt>
    <dgm:pt modelId="{F1967503-8ACE-4B6E-96C1-E6EC039F2F9A}" type="sibTrans" cxnId="{AF1DE8DF-8810-4A29-B5A3-BFED7B82839D}">
      <dgm:prSet/>
      <dgm:spPr/>
      <dgm:t>
        <a:bodyPr/>
        <a:lstStyle/>
        <a:p>
          <a:endParaRPr lang="en-US"/>
        </a:p>
      </dgm:t>
    </dgm:pt>
    <dgm:pt modelId="{2D9B3F94-3074-48D7-A309-5173DD88C51A}">
      <dgm:prSet/>
      <dgm:spPr/>
      <dgm:t>
        <a:bodyPr/>
        <a:lstStyle/>
        <a:p>
          <a:endParaRPr lang="en-US"/>
        </a:p>
      </dgm:t>
    </dgm:pt>
    <dgm:pt modelId="{7388E425-B6D2-40FB-8647-53C7144B9F03}" type="parTrans" cxnId="{B209F3B5-4A9F-4747-A596-2D5EBF7057D0}">
      <dgm:prSet/>
      <dgm:spPr/>
      <dgm:t>
        <a:bodyPr/>
        <a:lstStyle/>
        <a:p>
          <a:endParaRPr lang="en-US"/>
        </a:p>
      </dgm:t>
    </dgm:pt>
    <dgm:pt modelId="{49971965-56B0-41A2-82F3-E0812759E913}" type="sibTrans" cxnId="{B209F3B5-4A9F-4747-A596-2D5EBF7057D0}">
      <dgm:prSet/>
      <dgm:spPr/>
      <dgm:t>
        <a:bodyPr/>
        <a:lstStyle/>
        <a:p>
          <a:endParaRPr lang="en-US"/>
        </a:p>
      </dgm:t>
    </dgm:pt>
    <dgm:pt modelId="{946605DA-548E-4435-AE94-35490D5FB5A1}">
      <dgm:prSet/>
      <dgm:spPr/>
      <dgm:t>
        <a:bodyPr/>
        <a:lstStyle/>
        <a:p>
          <a:endParaRPr lang="en-US"/>
        </a:p>
      </dgm:t>
    </dgm:pt>
    <dgm:pt modelId="{66C8BE93-B805-4A93-B333-690219CFD5BB}" type="parTrans" cxnId="{1677E223-D7AE-496D-961E-2314E94E6C9F}">
      <dgm:prSet/>
      <dgm:spPr/>
      <dgm:t>
        <a:bodyPr/>
        <a:lstStyle/>
        <a:p>
          <a:endParaRPr lang="en-US"/>
        </a:p>
      </dgm:t>
    </dgm:pt>
    <dgm:pt modelId="{A8C7FEC1-38B6-4149-8E70-6FD255CF0388}" type="sibTrans" cxnId="{1677E223-D7AE-496D-961E-2314E94E6C9F}">
      <dgm:prSet/>
      <dgm:spPr/>
      <dgm:t>
        <a:bodyPr/>
        <a:lstStyle/>
        <a:p>
          <a:endParaRPr lang="en-US"/>
        </a:p>
      </dgm:t>
    </dgm:pt>
    <dgm:pt modelId="{6C987231-E75F-4973-80BE-8CDDD2400F27}">
      <dgm:prSet/>
      <dgm:spPr/>
      <dgm:t>
        <a:bodyPr/>
        <a:lstStyle/>
        <a:p>
          <a:endParaRPr lang="en-US"/>
        </a:p>
      </dgm:t>
    </dgm:pt>
    <dgm:pt modelId="{DC57823F-E0AA-4C9C-B3F0-52205E8DC496}" type="parTrans" cxnId="{625DE13F-56EE-4743-8E8F-1A1DBA537DA9}">
      <dgm:prSet/>
      <dgm:spPr/>
      <dgm:t>
        <a:bodyPr/>
        <a:lstStyle/>
        <a:p>
          <a:endParaRPr lang="en-US"/>
        </a:p>
      </dgm:t>
    </dgm:pt>
    <dgm:pt modelId="{4B3A3920-0AC4-45FC-8E19-CB7C6B34CB94}" type="sibTrans" cxnId="{625DE13F-56EE-4743-8E8F-1A1DBA537DA9}">
      <dgm:prSet/>
      <dgm:spPr/>
      <dgm:t>
        <a:bodyPr/>
        <a:lstStyle/>
        <a:p>
          <a:endParaRPr lang="en-US"/>
        </a:p>
      </dgm:t>
    </dgm:pt>
    <dgm:pt modelId="{F4FB95D5-6EEB-4514-9AEC-F81CD8B94AF3}">
      <dgm:prSet phldrT="[Text]" custT="1"/>
      <dgm:spPr/>
      <dgm:t>
        <a:bodyPr/>
        <a:lstStyle/>
        <a:p>
          <a:endParaRPr lang="en-US" sz="1600" baseline="0" dirty="0">
            <a:solidFill>
              <a:schemeClr val="tx1"/>
            </a:solidFill>
          </a:endParaRPr>
        </a:p>
      </dgm:t>
    </dgm:pt>
    <dgm:pt modelId="{C1952427-3745-43C0-A21C-CCC375AC180E}" type="sibTrans" cxnId="{7E4743F9-5D1F-463B-AF7D-CB2237BE7252}">
      <dgm:prSet/>
      <dgm:spPr/>
      <dgm:t>
        <a:bodyPr/>
        <a:lstStyle/>
        <a:p>
          <a:endParaRPr lang="en-US"/>
        </a:p>
      </dgm:t>
    </dgm:pt>
    <dgm:pt modelId="{69B8571F-C5F8-42B2-993A-5EE8AA9BE2E2}" type="parTrans" cxnId="{7E4743F9-5D1F-463B-AF7D-CB2237BE7252}">
      <dgm:prSet/>
      <dgm:spPr/>
      <dgm:t>
        <a:bodyPr/>
        <a:lstStyle/>
        <a:p>
          <a:endParaRPr lang="en-US"/>
        </a:p>
      </dgm:t>
    </dgm:pt>
    <dgm:pt modelId="{CCB69FE7-1366-4128-AD22-3C5D93D5A6C4}" type="pres">
      <dgm:prSet presAssocID="{27C5FE63-124C-4290-8B32-E06818A98CE4}" presName="compositeShape" presStyleCnt="0">
        <dgm:presLayoutVars>
          <dgm:chMax val="7"/>
          <dgm:dir/>
          <dgm:resizeHandles val="exact"/>
        </dgm:presLayoutVars>
      </dgm:prSet>
      <dgm:spPr/>
    </dgm:pt>
    <dgm:pt modelId="{2CBD4066-9250-4AD0-A18A-1123F1A44E6E}" type="pres">
      <dgm:prSet presAssocID="{27C5FE63-124C-4290-8B32-E06818A98CE4}" presName="wedge1" presStyleLbl="node1" presStyleIdx="0" presStyleCnt="6"/>
      <dgm:spPr/>
      <dgm:t>
        <a:bodyPr/>
        <a:lstStyle/>
        <a:p>
          <a:endParaRPr lang="en-US"/>
        </a:p>
      </dgm:t>
    </dgm:pt>
    <dgm:pt modelId="{51EDE134-44A0-41D8-A132-C6FC3129D120}" type="pres">
      <dgm:prSet presAssocID="{27C5FE63-124C-4290-8B32-E06818A98CE4}" presName="dummy1a" presStyleCnt="0"/>
      <dgm:spPr/>
    </dgm:pt>
    <dgm:pt modelId="{FC8986E3-1A91-45FA-94CE-F9EBE331BF63}" type="pres">
      <dgm:prSet presAssocID="{27C5FE63-124C-4290-8B32-E06818A98CE4}" presName="dummy1b" presStyleCnt="0"/>
      <dgm:spPr/>
    </dgm:pt>
    <dgm:pt modelId="{0A38D623-CCBD-4B5C-B033-0507CEEC5E27}" type="pres">
      <dgm:prSet presAssocID="{27C5FE63-124C-4290-8B32-E06818A98CE4}" presName="wedge1Tx" presStyleLbl="node1" presStyleIdx="0" presStyleCnt="6">
        <dgm:presLayoutVars>
          <dgm:chMax val="0"/>
          <dgm:chPref val="0"/>
          <dgm:bulletEnabled val="1"/>
        </dgm:presLayoutVars>
      </dgm:prSet>
      <dgm:spPr/>
      <dgm:t>
        <a:bodyPr/>
        <a:lstStyle/>
        <a:p>
          <a:endParaRPr lang="en-US"/>
        </a:p>
      </dgm:t>
    </dgm:pt>
    <dgm:pt modelId="{F8920C19-B515-4EEF-BCAF-000F0F105CFF}" type="pres">
      <dgm:prSet presAssocID="{27C5FE63-124C-4290-8B32-E06818A98CE4}" presName="wedge2" presStyleLbl="node1" presStyleIdx="1" presStyleCnt="6"/>
      <dgm:spPr/>
      <dgm:t>
        <a:bodyPr/>
        <a:lstStyle/>
        <a:p>
          <a:endParaRPr lang="en-US"/>
        </a:p>
      </dgm:t>
    </dgm:pt>
    <dgm:pt modelId="{DCB65036-A3EF-4CA3-9936-C8851A1BBE91}" type="pres">
      <dgm:prSet presAssocID="{27C5FE63-124C-4290-8B32-E06818A98CE4}" presName="dummy2a" presStyleCnt="0"/>
      <dgm:spPr/>
    </dgm:pt>
    <dgm:pt modelId="{EDC5CCFC-9EE7-4330-8B58-D7865461B34B}" type="pres">
      <dgm:prSet presAssocID="{27C5FE63-124C-4290-8B32-E06818A98CE4}" presName="dummy2b" presStyleCnt="0"/>
      <dgm:spPr/>
    </dgm:pt>
    <dgm:pt modelId="{93B04FCC-7392-4433-BC94-CD76EF4D803E}" type="pres">
      <dgm:prSet presAssocID="{27C5FE63-124C-4290-8B32-E06818A98CE4}" presName="wedge2Tx" presStyleLbl="node1" presStyleIdx="1" presStyleCnt="6">
        <dgm:presLayoutVars>
          <dgm:chMax val="0"/>
          <dgm:chPref val="0"/>
          <dgm:bulletEnabled val="1"/>
        </dgm:presLayoutVars>
      </dgm:prSet>
      <dgm:spPr/>
      <dgm:t>
        <a:bodyPr/>
        <a:lstStyle/>
        <a:p>
          <a:endParaRPr lang="en-US"/>
        </a:p>
      </dgm:t>
    </dgm:pt>
    <dgm:pt modelId="{E83D810E-2BA3-4E5E-A7D5-B068FE8D5AF6}" type="pres">
      <dgm:prSet presAssocID="{27C5FE63-124C-4290-8B32-E06818A98CE4}" presName="wedge3" presStyleLbl="node1" presStyleIdx="2" presStyleCnt="6"/>
      <dgm:spPr/>
      <dgm:t>
        <a:bodyPr/>
        <a:lstStyle/>
        <a:p>
          <a:endParaRPr lang="en-US"/>
        </a:p>
      </dgm:t>
    </dgm:pt>
    <dgm:pt modelId="{AE836567-A48B-4F18-BF99-3D3EE847D34A}" type="pres">
      <dgm:prSet presAssocID="{27C5FE63-124C-4290-8B32-E06818A98CE4}" presName="dummy3a" presStyleCnt="0"/>
      <dgm:spPr/>
    </dgm:pt>
    <dgm:pt modelId="{CE57EF4D-0C4E-4B2C-B948-EA4687148AA4}" type="pres">
      <dgm:prSet presAssocID="{27C5FE63-124C-4290-8B32-E06818A98CE4}" presName="dummy3b" presStyleCnt="0"/>
      <dgm:spPr/>
    </dgm:pt>
    <dgm:pt modelId="{F5BB93FB-5F9F-4F14-A9BA-8F8FACB5EEA9}" type="pres">
      <dgm:prSet presAssocID="{27C5FE63-124C-4290-8B32-E06818A98CE4}" presName="wedge3Tx" presStyleLbl="node1" presStyleIdx="2" presStyleCnt="6">
        <dgm:presLayoutVars>
          <dgm:chMax val="0"/>
          <dgm:chPref val="0"/>
          <dgm:bulletEnabled val="1"/>
        </dgm:presLayoutVars>
      </dgm:prSet>
      <dgm:spPr/>
      <dgm:t>
        <a:bodyPr/>
        <a:lstStyle/>
        <a:p>
          <a:endParaRPr lang="en-US"/>
        </a:p>
      </dgm:t>
    </dgm:pt>
    <dgm:pt modelId="{8A7816F5-D769-4C86-B61A-339F536B59F6}" type="pres">
      <dgm:prSet presAssocID="{27C5FE63-124C-4290-8B32-E06818A98CE4}" presName="wedge4" presStyleLbl="node1" presStyleIdx="3" presStyleCnt="6"/>
      <dgm:spPr/>
      <dgm:t>
        <a:bodyPr/>
        <a:lstStyle/>
        <a:p>
          <a:endParaRPr lang="en-US"/>
        </a:p>
      </dgm:t>
    </dgm:pt>
    <dgm:pt modelId="{C6B25962-208A-4B05-B878-3B707EE96D18}" type="pres">
      <dgm:prSet presAssocID="{27C5FE63-124C-4290-8B32-E06818A98CE4}" presName="dummy4a" presStyleCnt="0"/>
      <dgm:spPr/>
    </dgm:pt>
    <dgm:pt modelId="{50063540-349F-4EC8-B6B3-66DA49DC08D1}" type="pres">
      <dgm:prSet presAssocID="{27C5FE63-124C-4290-8B32-E06818A98CE4}" presName="dummy4b" presStyleCnt="0"/>
      <dgm:spPr/>
    </dgm:pt>
    <dgm:pt modelId="{4D6AA7EF-79EF-4C40-AA21-7CF18BF71DA5}" type="pres">
      <dgm:prSet presAssocID="{27C5FE63-124C-4290-8B32-E06818A98CE4}" presName="wedge4Tx" presStyleLbl="node1" presStyleIdx="3" presStyleCnt="6">
        <dgm:presLayoutVars>
          <dgm:chMax val="0"/>
          <dgm:chPref val="0"/>
          <dgm:bulletEnabled val="1"/>
        </dgm:presLayoutVars>
      </dgm:prSet>
      <dgm:spPr/>
      <dgm:t>
        <a:bodyPr/>
        <a:lstStyle/>
        <a:p>
          <a:endParaRPr lang="en-US"/>
        </a:p>
      </dgm:t>
    </dgm:pt>
    <dgm:pt modelId="{24C7431E-3502-46BE-BAD4-5C150C415D35}" type="pres">
      <dgm:prSet presAssocID="{27C5FE63-124C-4290-8B32-E06818A98CE4}" presName="wedge5" presStyleLbl="node1" presStyleIdx="4" presStyleCnt="6"/>
      <dgm:spPr/>
      <dgm:t>
        <a:bodyPr/>
        <a:lstStyle/>
        <a:p>
          <a:endParaRPr lang="en-US"/>
        </a:p>
      </dgm:t>
    </dgm:pt>
    <dgm:pt modelId="{444A7567-3066-4DC5-9DFD-825559524971}" type="pres">
      <dgm:prSet presAssocID="{27C5FE63-124C-4290-8B32-E06818A98CE4}" presName="dummy5a" presStyleCnt="0"/>
      <dgm:spPr/>
    </dgm:pt>
    <dgm:pt modelId="{2A088475-BE53-4B0E-B744-DE2E21C159EC}" type="pres">
      <dgm:prSet presAssocID="{27C5FE63-124C-4290-8B32-E06818A98CE4}" presName="dummy5b" presStyleCnt="0"/>
      <dgm:spPr/>
    </dgm:pt>
    <dgm:pt modelId="{CF38BEFF-EA11-460E-B2DE-C4C446A0C9AD}" type="pres">
      <dgm:prSet presAssocID="{27C5FE63-124C-4290-8B32-E06818A98CE4}" presName="wedge5Tx" presStyleLbl="node1" presStyleIdx="4" presStyleCnt="6">
        <dgm:presLayoutVars>
          <dgm:chMax val="0"/>
          <dgm:chPref val="0"/>
          <dgm:bulletEnabled val="1"/>
        </dgm:presLayoutVars>
      </dgm:prSet>
      <dgm:spPr/>
      <dgm:t>
        <a:bodyPr/>
        <a:lstStyle/>
        <a:p>
          <a:endParaRPr lang="en-US"/>
        </a:p>
      </dgm:t>
    </dgm:pt>
    <dgm:pt modelId="{4DF41513-3C97-4DEC-AC05-B2FD5B946001}" type="pres">
      <dgm:prSet presAssocID="{27C5FE63-124C-4290-8B32-E06818A98CE4}" presName="wedge6" presStyleLbl="node1" presStyleIdx="5" presStyleCnt="6"/>
      <dgm:spPr/>
      <dgm:t>
        <a:bodyPr/>
        <a:lstStyle/>
        <a:p>
          <a:endParaRPr lang="en-US"/>
        </a:p>
      </dgm:t>
    </dgm:pt>
    <dgm:pt modelId="{8258810F-8E7D-4BA4-8202-ABBC00C0C97D}" type="pres">
      <dgm:prSet presAssocID="{27C5FE63-124C-4290-8B32-E06818A98CE4}" presName="dummy6a" presStyleCnt="0"/>
      <dgm:spPr/>
    </dgm:pt>
    <dgm:pt modelId="{2905679B-CAF1-4BCC-8E37-36DF8DC4CF1C}" type="pres">
      <dgm:prSet presAssocID="{27C5FE63-124C-4290-8B32-E06818A98CE4}" presName="dummy6b" presStyleCnt="0"/>
      <dgm:spPr/>
    </dgm:pt>
    <dgm:pt modelId="{DB047ED5-D55F-4DBC-B339-C903DBAAF52C}" type="pres">
      <dgm:prSet presAssocID="{27C5FE63-124C-4290-8B32-E06818A98CE4}" presName="wedge6Tx" presStyleLbl="node1" presStyleIdx="5" presStyleCnt="6">
        <dgm:presLayoutVars>
          <dgm:chMax val="0"/>
          <dgm:chPref val="0"/>
          <dgm:bulletEnabled val="1"/>
        </dgm:presLayoutVars>
      </dgm:prSet>
      <dgm:spPr/>
      <dgm:t>
        <a:bodyPr/>
        <a:lstStyle/>
        <a:p>
          <a:endParaRPr lang="en-US"/>
        </a:p>
      </dgm:t>
    </dgm:pt>
    <dgm:pt modelId="{2920B163-FBEB-40DD-9592-2A0CF84A1426}" type="pres">
      <dgm:prSet presAssocID="{7B5C79A4-F6CD-4B62-9339-3896FC5209A2}" presName="arrowWedge1" presStyleLbl="fgSibTrans2D1" presStyleIdx="0" presStyleCnt="6"/>
      <dgm:spPr/>
    </dgm:pt>
    <dgm:pt modelId="{2D7257F0-FB95-40A3-A3D3-5A3894E182B4}" type="pres">
      <dgm:prSet presAssocID="{4B3A3920-0AC4-45FC-8E19-CB7C6B34CB94}" presName="arrowWedge2" presStyleLbl="fgSibTrans2D1" presStyleIdx="1" presStyleCnt="6"/>
      <dgm:spPr/>
    </dgm:pt>
    <dgm:pt modelId="{FB1BBF57-5ADB-4F0B-94E5-B27BA54C0EF0}" type="pres">
      <dgm:prSet presAssocID="{A8C7FEC1-38B6-4149-8E70-6FD255CF0388}" presName="arrowWedge3" presStyleLbl="fgSibTrans2D1" presStyleIdx="2" presStyleCnt="6"/>
      <dgm:spPr/>
    </dgm:pt>
    <dgm:pt modelId="{35DD17A4-9A52-4AD4-AA74-57D2118A337A}" type="pres">
      <dgm:prSet presAssocID="{49971965-56B0-41A2-82F3-E0812759E913}" presName="arrowWedge4" presStyleLbl="fgSibTrans2D1" presStyleIdx="3" presStyleCnt="6"/>
      <dgm:spPr/>
    </dgm:pt>
    <dgm:pt modelId="{3609F0F9-761E-4139-BF64-94B1A7548141}" type="pres">
      <dgm:prSet presAssocID="{F1967503-8ACE-4B6E-96C1-E6EC039F2F9A}" presName="arrowWedge5" presStyleLbl="fgSibTrans2D1" presStyleIdx="4" presStyleCnt="6"/>
      <dgm:spPr/>
    </dgm:pt>
    <dgm:pt modelId="{1F0A073A-4E4E-40AA-9083-4CB013870703}" type="pres">
      <dgm:prSet presAssocID="{C1952427-3745-43C0-A21C-CCC375AC180E}" presName="arrowWedge6" presStyleLbl="fgSibTrans2D1" presStyleIdx="5" presStyleCnt="6"/>
      <dgm:spPr/>
    </dgm:pt>
  </dgm:ptLst>
  <dgm:cxnLst>
    <dgm:cxn modelId="{7E4743F9-5D1F-463B-AF7D-CB2237BE7252}" srcId="{27C5FE63-124C-4290-8B32-E06818A98CE4}" destId="{F4FB95D5-6EEB-4514-9AEC-F81CD8B94AF3}" srcOrd="5" destOrd="0" parTransId="{69B8571F-C5F8-42B2-993A-5EE8AA9BE2E2}" sibTransId="{C1952427-3745-43C0-A21C-CCC375AC180E}"/>
    <dgm:cxn modelId="{77BC50AE-7C57-4283-966F-F1E4C72A0201}" type="presOf" srcId="{6C987231-E75F-4973-80BE-8CDDD2400F27}" destId="{F8920C19-B515-4EEF-BCAF-000F0F105CFF}" srcOrd="0" destOrd="0" presId="urn:microsoft.com/office/officeart/2005/8/layout/cycle8"/>
    <dgm:cxn modelId="{625DE13F-56EE-4743-8E8F-1A1DBA537DA9}" srcId="{27C5FE63-124C-4290-8B32-E06818A98CE4}" destId="{6C987231-E75F-4973-80BE-8CDDD2400F27}" srcOrd="1" destOrd="0" parTransId="{DC57823F-E0AA-4C9C-B3F0-52205E8DC496}" sibTransId="{4B3A3920-0AC4-45FC-8E19-CB7C6B34CB94}"/>
    <dgm:cxn modelId="{2D65B37C-90F6-4B3E-A179-E862E047A719}" type="presOf" srcId="{F4FB95D5-6EEB-4514-9AEC-F81CD8B94AF3}" destId="{DB047ED5-D55F-4DBC-B339-C903DBAAF52C}" srcOrd="1" destOrd="0" presId="urn:microsoft.com/office/officeart/2005/8/layout/cycle8"/>
    <dgm:cxn modelId="{C18E20E1-6BCC-4341-B5D6-6BA24F51226C}" srcId="{27C5FE63-124C-4290-8B32-E06818A98CE4}" destId="{F42893DF-84CC-460F-9320-A6ECDC913F58}" srcOrd="0" destOrd="0" parTransId="{DB14844D-E02D-4DE4-8F67-D47D058DCF5A}" sibTransId="{7B5C79A4-F6CD-4B62-9339-3896FC5209A2}"/>
    <dgm:cxn modelId="{4BE7980C-074D-4413-9F8A-E82C71445740}" type="presOf" srcId="{27C5FE63-124C-4290-8B32-E06818A98CE4}" destId="{CCB69FE7-1366-4128-AD22-3C5D93D5A6C4}" srcOrd="0" destOrd="0" presId="urn:microsoft.com/office/officeart/2005/8/layout/cycle8"/>
    <dgm:cxn modelId="{1677E223-D7AE-496D-961E-2314E94E6C9F}" srcId="{27C5FE63-124C-4290-8B32-E06818A98CE4}" destId="{946605DA-548E-4435-AE94-35490D5FB5A1}" srcOrd="2" destOrd="0" parTransId="{66C8BE93-B805-4A93-B333-690219CFD5BB}" sibTransId="{A8C7FEC1-38B6-4149-8E70-6FD255CF0388}"/>
    <dgm:cxn modelId="{9FE7B4C4-350B-41F7-B9BA-B304162BE787}" type="presOf" srcId="{2D9B3F94-3074-48D7-A309-5173DD88C51A}" destId="{4D6AA7EF-79EF-4C40-AA21-7CF18BF71DA5}" srcOrd="1" destOrd="0" presId="urn:microsoft.com/office/officeart/2005/8/layout/cycle8"/>
    <dgm:cxn modelId="{B209F3B5-4A9F-4747-A596-2D5EBF7057D0}" srcId="{27C5FE63-124C-4290-8B32-E06818A98CE4}" destId="{2D9B3F94-3074-48D7-A309-5173DD88C51A}" srcOrd="3" destOrd="0" parTransId="{7388E425-B6D2-40FB-8647-53C7144B9F03}" sibTransId="{49971965-56B0-41A2-82F3-E0812759E913}"/>
    <dgm:cxn modelId="{65950FBB-E6C6-4233-8895-78755EF9CA15}" type="presOf" srcId="{1C7A1BB8-3A6A-4137-9E01-B47CB9C71FDB}" destId="{24C7431E-3502-46BE-BAD4-5C150C415D35}" srcOrd="0" destOrd="0" presId="urn:microsoft.com/office/officeart/2005/8/layout/cycle8"/>
    <dgm:cxn modelId="{0DCFBE09-B47D-4085-B51B-EFC90DDC79F4}" type="presOf" srcId="{F42893DF-84CC-460F-9320-A6ECDC913F58}" destId="{2CBD4066-9250-4AD0-A18A-1123F1A44E6E}" srcOrd="0" destOrd="0" presId="urn:microsoft.com/office/officeart/2005/8/layout/cycle8"/>
    <dgm:cxn modelId="{CFFFB505-CB0E-4EA8-B857-0683DF5A94F6}" type="presOf" srcId="{1C7A1BB8-3A6A-4137-9E01-B47CB9C71FDB}" destId="{CF38BEFF-EA11-460E-B2DE-C4C446A0C9AD}" srcOrd="1" destOrd="0" presId="urn:microsoft.com/office/officeart/2005/8/layout/cycle8"/>
    <dgm:cxn modelId="{E8DEEEB5-CB6D-4F91-A3E9-EA7B3EE690F8}" type="presOf" srcId="{F42893DF-84CC-460F-9320-A6ECDC913F58}" destId="{0A38D623-CCBD-4B5C-B033-0507CEEC5E27}" srcOrd="1" destOrd="0" presId="urn:microsoft.com/office/officeart/2005/8/layout/cycle8"/>
    <dgm:cxn modelId="{783F7EBE-EE40-4D92-8787-29003E3CB6B3}" type="presOf" srcId="{946605DA-548E-4435-AE94-35490D5FB5A1}" destId="{E83D810E-2BA3-4E5E-A7D5-B068FE8D5AF6}" srcOrd="0" destOrd="0" presId="urn:microsoft.com/office/officeart/2005/8/layout/cycle8"/>
    <dgm:cxn modelId="{CA81F1E7-F4AA-4E3E-86C6-FC6FCE5B0A4A}" type="presOf" srcId="{F4FB95D5-6EEB-4514-9AEC-F81CD8B94AF3}" destId="{4DF41513-3C97-4DEC-AC05-B2FD5B946001}" srcOrd="0" destOrd="0" presId="urn:microsoft.com/office/officeart/2005/8/layout/cycle8"/>
    <dgm:cxn modelId="{1DB066C6-2AA8-482B-8483-D19EFBA901BE}" type="presOf" srcId="{6C987231-E75F-4973-80BE-8CDDD2400F27}" destId="{93B04FCC-7392-4433-BC94-CD76EF4D803E}" srcOrd="1" destOrd="0" presId="urn:microsoft.com/office/officeart/2005/8/layout/cycle8"/>
    <dgm:cxn modelId="{0129D361-7744-4C60-A477-D6F765F666BA}" type="presOf" srcId="{2D9B3F94-3074-48D7-A309-5173DD88C51A}" destId="{8A7816F5-D769-4C86-B61A-339F536B59F6}" srcOrd="0" destOrd="0" presId="urn:microsoft.com/office/officeart/2005/8/layout/cycle8"/>
    <dgm:cxn modelId="{AF1DE8DF-8810-4A29-B5A3-BFED7B82839D}" srcId="{27C5FE63-124C-4290-8B32-E06818A98CE4}" destId="{1C7A1BB8-3A6A-4137-9E01-B47CB9C71FDB}" srcOrd="4" destOrd="0" parTransId="{EC0FAF39-782B-463C-B3D9-D01915D7F342}" sibTransId="{F1967503-8ACE-4B6E-96C1-E6EC039F2F9A}"/>
    <dgm:cxn modelId="{3FDDCDD4-6F1C-41DA-A6ED-FC4D4E49DCEB}" type="presOf" srcId="{946605DA-548E-4435-AE94-35490D5FB5A1}" destId="{F5BB93FB-5F9F-4F14-A9BA-8F8FACB5EEA9}" srcOrd="1" destOrd="0" presId="urn:microsoft.com/office/officeart/2005/8/layout/cycle8"/>
    <dgm:cxn modelId="{C89E2CA7-CF06-48EF-8DF8-C2D1DDDDEDEE}" type="presParOf" srcId="{CCB69FE7-1366-4128-AD22-3C5D93D5A6C4}" destId="{2CBD4066-9250-4AD0-A18A-1123F1A44E6E}" srcOrd="0" destOrd="0" presId="urn:microsoft.com/office/officeart/2005/8/layout/cycle8"/>
    <dgm:cxn modelId="{6C86000E-4C1D-4576-A6DD-002C48AC45D3}" type="presParOf" srcId="{CCB69FE7-1366-4128-AD22-3C5D93D5A6C4}" destId="{51EDE134-44A0-41D8-A132-C6FC3129D120}" srcOrd="1" destOrd="0" presId="urn:microsoft.com/office/officeart/2005/8/layout/cycle8"/>
    <dgm:cxn modelId="{435672BA-4AA3-43B5-8D7A-DFE20CA67B63}" type="presParOf" srcId="{CCB69FE7-1366-4128-AD22-3C5D93D5A6C4}" destId="{FC8986E3-1A91-45FA-94CE-F9EBE331BF63}" srcOrd="2" destOrd="0" presId="urn:microsoft.com/office/officeart/2005/8/layout/cycle8"/>
    <dgm:cxn modelId="{CCDF3BD2-97D1-451A-B416-FE693A3CD642}" type="presParOf" srcId="{CCB69FE7-1366-4128-AD22-3C5D93D5A6C4}" destId="{0A38D623-CCBD-4B5C-B033-0507CEEC5E27}" srcOrd="3" destOrd="0" presId="urn:microsoft.com/office/officeart/2005/8/layout/cycle8"/>
    <dgm:cxn modelId="{673C2F03-8E37-424C-A7FF-0051F1BC991D}" type="presParOf" srcId="{CCB69FE7-1366-4128-AD22-3C5D93D5A6C4}" destId="{F8920C19-B515-4EEF-BCAF-000F0F105CFF}" srcOrd="4" destOrd="0" presId="urn:microsoft.com/office/officeart/2005/8/layout/cycle8"/>
    <dgm:cxn modelId="{2C3C140F-EC5C-419B-BC1A-72B181DB8608}" type="presParOf" srcId="{CCB69FE7-1366-4128-AD22-3C5D93D5A6C4}" destId="{DCB65036-A3EF-4CA3-9936-C8851A1BBE91}" srcOrd="5" destOrd="0" presId="urn:microsoft.com/office/officeart/2005/8/layout/cycle8"/>
    <dgm:cxn modelId="{E15A8CA9-C02E-4BBB-B214-542D71223963}" type="presParOf" srcId="{CCB69FE7-1366-4128-AD22-3C5D93D5A6C4}" destId="{EDC5CCFC-9EE7-4330-8B58-D7865461B34B}" srcOrd="6" destOrd="0" presId="urn:microsoft.com/office/officeart/2005/8/layout/cycle8"/>
    <dgm:cxn modelId="{156EC40D-CA91-4CB3-B327-BB6D7816F924}" type="presParOf" srcId="{CCB69FE7-1366-4128-AD22-3C5D93D5A6C4}" destId="{93B04FCC-7392-4433-BC94-CD76EF4D803E}" srcOrd="7" destOrd="0" presId="urn:microsoft.com/office/officeart/2005/8/layout/cycle8"/>
    <dgm:cxn modelId="{3AF9D017-55C7-491A-94D9-DA7860F0F8A9}" type="presParOf" srcId="{CCB69FE7-1366-4128-AD22-3C5D93D5A6C4}" destId="{E83D810E-2BA3-4E5E-A7D5-B068FE8D5AF6}" srcOrd="8" destOrd="0" presId="urn:microsoft.com/office/officeart/2005/8/layout/cycle8"/>
    <dgm:cxn modelId="{4A6BAD4E-BD21-4303-AC68-DB7ACFC1300B}" type="presParOf" srcId="{CCB69FE7-1366-4128-AD22-3C5D93D5A6C4}" destId="{AE836567-A48B-4F18-BF99-3D3EE847D34A}" srcOrd="9" destOrd="0" presId="urn:microsoft.com/office/officeart/2005/8/layout/cycle8"/>
    <dgm:cxn modelId="{F9D4CF60-1DE3-4BDF-AA18-58BA8E5DFF86}" type="presParOf" srcId="{CCB69FE7-1366-4128-AD22-3C5D93D5A6C4}" destId="{CE57EF4D-0C4E-4B2C-B948-EA4687148AA4}" srcOrd="10" destOrd="0" presId="urn:microsoft.com/office/officeart/2005/8/layout/cycle8"/>
    <dgm:cxn modelId="{3F9BBF27-973C-43C6-AA0E-B1638FD29A8F}" type="presParOf" srcId="{CCB69FE7-1366-4128-AD22-3C5D93D5A6C4}" destId="{F5BB93FB-5F9F-4F14-A9BA-8F8FACB5EEA9}" srcOrd="11" destOrd="0" presId="urn:microsoft.com/office/officeart/2005/8/layout/cycle8"/>
    <dgm:cxn modelId="{1F0E7BE2-5D0D-458D-8D1A-59F6EB902590}" type="presParOf" srcId="{CCB69FE7-1366-4128-AD22-3C5D93D5A6C4}" destId="{8A7816F5-D769-4C86-B61A-339F536B59F6}" srcOrd="12" destOrd="0" presId="urn:microsoft.com/office/officeart/2005/8/layout/cycle8"/>
    <dgm:cxn modelId="{CA9282C7-D9D2-4AD1-B072-672EA6BFFA9A}" type="presParOf" srcId="{CCB69FE7-1366-4128-AD22-3C5D93D5A6C4}" destId="{C6B25962-208A-4B05-B878-3B707EE96D18}" srcOrd="13" destOrd="0" presId="urn:microsoft.com/office/officeart/2005/8/layout/cycle8"/>
    <dgm:cxn modelId="{83025897-B17B-41A0-8233-E3F8A57B6151}" type="presParOf" srcId="{CCB69FE7-1366-4128-AD22-3C5D93D5A6C4}" destId="{50063540-349F-4EC8-B6B3-66DA49DC08D1}" srcOrd="14" destOrd="0" presId="urn:microsoft.com/office/officeart/2005/8/layout/cycle8"/>
    <dgm:cxn modelId="{16DDE7B5-AADF-4642-9079-B4875BE1B841}" type="presParOf" srcId="{CCB69FE7-1366-4128-AD22-3C5D93D5A6C4}" destId="{4D6AA7EF-79EF-4C40-AA21-7CF18BF71DA5}" srcOrd="15" destOrd="0" presId="urn:microsoft.com/office/officeart/2005/8/layout/cycle8"/>
    <dgm:cxn modelId="{CEB98A77-7135-4532-B14C-5214C1992D99}" type="presParOf" srcId="{CCB69FE7-1366-4128-AD22-3C5D93D5A6C4}" destId="{24C7431E-3502-46BE-BAD4-5C150C415D35}" srcOrd="16" destOrd="0" presId="urn:microsoft.com/office/officeart/2005/8/layout/cycle8"/>
    <dgm:cxn modelId="{D78D2ED2-8A2D-4239-B6EC-C5CC5555E1E5}" type="presParOf" srcId="{CCB69FE7-1366-4128-AD22-3C5D93D5A6C4}" destId="{444A7567-3066-4DC5-9DFD-825559524971}" srcOrd="17" destOrd="0" presId="urn:microsoft.com/office/officeart/2005/8/layout/cycle8"/>
    <dgm:cxn modelId="{77CA341F-4FF8-40DD-8A9A-05DD9396065E}" type="presParOf" srcId="{CCB69FE7-1366-4128-AD22-3C5D93D5A6C4}" destId="{2A088475-BE53-4B0E-B744-DE2E21C159EC}" srcOrd="18" destOrd="0" presId="urn:microsoft.com/office/officeart/2005/8/layout/cycle8"/>
    <dgm:cxn modelId="{E43B080A-9AFB-49F5-9B17-FDE36155BEB1}" type="presParOf" srcId="{CCB69FE7-1366-4128-AD22-3C5D93D5A6C4}" destId="{CF38BEFF-EA11-460E-B2DE-C4C446A0C9AD}" srcOrd="19" destOrd="0" presId="urn:microsoft.com/office/officeart/2005/8/layout/cycle8"/>
    <dgm:cxn modelId="{9A435496-B46F-42F4-BC37-6C4841356E4D}" type="presParOf" srcId="{CCB69FE7-1366-4128-AD22-3C5D93D5A6C4}" destId="{4DF41513-3C97-4DEC-AC05-B2FD5B946001}" srcOrd="20" destOrd="0" presId="urn:microsoft.com/office/officeart/2005/8/layout/cycle8"/>
    <dgm:cxn modelId="{C5784353-133E-42B7-A151-8A6A23A09359}" type="presParOf" srcId="{CCB69FE7-1366-4128-AD22-3C5D93D5A6C4}" destId="{8258810F-8E7D-4BA4-8202-ABBC00C0C97D}" srcOrd="21" destOrd="0" presId="urn:microsoft.com/office/officeart/2005/8/layout/cycle8"/>
    <dgm:cxn modelId="{829B3A10-7DDC-44C0-99F6-63AABF863427}" type="presParOf" srcId="{CCB69FE7-1366-4128-AD22-3C5D93D5A6C4}" destId="{2905679B-CAF1-4BCC-8E37-36DF8DC4CF1C}" srcOrd="22" destOrd="0" presId="urn:microsoft.com/office/officeart/2005/8/layout/cycle8"/>
    <dgm:cxn modelId="{591B7BC9-263C-4DBD-9D9E-7084F5E0EE07}" type="presParOf" srcId="{CCB69FE7-1366-4128-AD22-3C5D93D5A6C4}" destId="{DB047ED5-D55F-4DBC-B339-C903DBAAF52C}" srcOrd="23" destOrd="0" presId="urn:microsoft.com/office/officeart/2005/8/layout/cycle8"/>
    <dgm:cxn modelId="{8FB9870A-0C1E-4C6A-AC6D-E5ECAB8970A2}" type="presParOf" srcId="{CCB69FE7-1366-4128-AD22-3C5D93D5A6C4}" destId="{2920B163-FBEB-40DD-9592-2A0CF84A1426}" srcOrd="24" destOrd="0" presId="urn:microsoft.com/office/officeart/2005/8/layout/cycle8"/>
    <dgm:cxn modelId="{F5782D97-63C7-4AE4-8E2B-7DAF88F66777}" type="presParOf" srcId="{CCB69FE7-1366-4128-AD22-3C5D93D5A6C4}" destId="{2D7257F0-FB95-40A3-A3D3-5A3894E182B4}" srcOrd="25" destOrd="0" presId="urn:microsoft.com/office/officeart/2005/8/layout/cycle8"/>
    <dgm:cxn modelId="{C1830FDB-31A6-4BE5-B6C8-A2171760600F}" type="presParOf" srcId="{CCB69FE7-1366-4128-AD22-3C5D93D5A6C4}" destId="{FB1BBF57-5ADB-4F0B-94E5-B27BA54C0EF0}" srcOrd="26" destOrd="0" presId="urn:microsoft.com/office/officeart/2005/8/layout/cycle8"/>
    <dgm:cxn modelId="{6837751B-A441-49CF-96FE-02FE4098B4B1}" type="presParOf" srcId="{CCB69FE7-1366-4128-AD22-3C5D93D5A6C4}" destId="{35DD17A4-9A52-4AD4-AA74-57D2118A337A}" srcOrd="27" destOrd="0" presId="urn:microsoft.com/office/officeart/2005/8/layout/cycle8"/>
    <dgm:cxn modelId="{011CD78B-3FF1-40A4-93B5-B9E0D53EE6AE}" type="presParOf" srcId="{CCB69FE7-1366-4128-AD22-3C5D93D5A6C4}" destId="{3609F0F9-761E-4139-BF64-94B1A7548141}" srcOrd="28" destOrd="0" presId="urn:microsoft.com/office/officeart/2005/8/layout/cycle8"/>
    <dgm:cxn modelId="{2FBB45E3-FC12-49BD-A200-DA66FAEFD3B0}" type="presParOf" srcId="{CCB69FE7-1366-4128-AD22-3C5D93D5A6C4}" destId="{1F0A073A-4E4E-40AA-9083-4CB013870703}"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32B45-A96E-4F6D-9150-99684986D1DA}" type="doc">
      <dgm:prSet loTypeId="urn:microsoft.com/office/officeart/2005/8/layout/cycle3" loCatId="cycle" qsTypeId="urn:microsoft.com/office/officeart/2005/8/quickstyle/3d4" qsCatId="3D" csTypeId="urn:microsoft.com/office/officeart/2005/8/colors/accent3_1" csCatId="accent3" phldr="1"/>
      <dgm:spPr/>
      <dgm:t>
        <a:bodyPr/>
        <a:lstStyle/>
        <a:p>
          <a:endParaRPr lang="en-US"/>
        </a:p>
      </dgm:t>
    </dgm:pt>
    <dgm:pt modelId="{780D9E61-D967-4969-8C42-2D00C3442F41}">
      <dgm:prSet phldrT="[Text]" custT="1"/>
      <dgm:spPr/>
      <dgm:t>
        <a:bodyPr/>
        <a:lstStyle/>
        <a:p>
          <a:r>
            <a:rPr lang="en-US" sz="900" dirty="0" smtClean="0"/>
            <a:t>Equity</a:t>
          </a:r>
          <a:endParaRPr lang="en-US" sz="900" dirty="0"/>
        </a:p>
      </dgm:t>
    </dgm:pt>
    <dgm:pt modelId="{F4B5DBE6-C301-4FE9-AF6B-A92158E67D97}" type="parTrans" cxnId="{15E84D84-ED5F-4E38-9968-C2021DFD617F}">
      <dgm:prSet/>
      <dgm:spPr/>
      <dgm:t>
        <a:bodyPr/>
        <a:lstStyle/>
        <a:p>
          <a:endParaRPr lang="en-US"/>
        </a:p>
      </dgm:t>
    </dgm:pt>
    <dgm:pt modelId="{49AC7746-2571-48F6-8288-3F8FA5E8E4BE}" type="sibTrans" cxnId="{15E84D84-ED5F-4E38-9968-C2021DFD617F}">
      <dgm:prSet/>
      <dgm:spPr/>
      <dgm:t>
        <a:bodyPr/>
        <a:lstStyle/>
        <a:p>
          <a:endParaRPr lang="en-US"/>
        </a:p>
      </dgm:t>
    </dgm:pt>
    <dgm:pt modelId="{300549C3-2D49-4EAB-A292-1B611F7CF57E}">
      <dgm:prSet phldrT="[Text]" custT="1"/>
      <dgm:spPr/>
      <dgm:t>
        <a:bodyPr/>
        <a:lstStyle/>
        <a:p>
          <a:r>
            <a:rPr lang="en-US" sz="900" dirty="0" smtClean="0"/>
            <a:t>Independence</a:t>
          </a:r>
          <a:endParaRPr lang="en-US" sz="900" dirty="0"/>
        </a:p>
      </dgm:t>
    </dgm:pt>
    <dgm:pt modelId="{1C0D26CB-6828-42E5-B8D2-9A486EAC0D5E}" type="parTrans" cxnId="{AA232F72-8291-4C3E-9088-2B00D5EC50EB}">
      <dgm:prSet/>
      <dgm:spPr/>
      <dgm:t>
        <a:bodyPr/>
        <a:lstStyle/>
        <a:p>
          <a:endParaRPr lang="en-US"/>
        </a:p>
      </dgm:t>
    </dgm:pt>
    <dgm:pt modelId="{4E9A3C8D-5BB7-452B-A40C-B6F791EEF84D}" type="sibTrans" cxnId="{AA232F72-8291-4C3E-9088-2B00D5EC50EB}">
      <dgm:prSet/>
      <dgm:spPr/>
      <dgm:t>
        <a:bodyPr/>
        <a:lstStyle/>
        <a:p>
          <a:endParaRPr lang="en-US"/>
        </a:p>
      </dgm:t>
    </dgm:pt>
    <dgm:pt modelId="{7E3FD382-90BC-465A-A5D2-5DA921EFC8CE}">
      <dgm:prSet phldrT="[Text]" custT="1"/>
      <dgm:spPr/>
      <dgm:t>
        <a:bodyPr/>
        <a:lstStyle/>
        <a:p>
          <a:pPr defTabSz="311150">
            <a:lnSpc>
              <a:spcPct val="90000"/>
            </a:lnSpc>
            <a:spcBef>
              <a:spcPct val="0"/>
            </a:spcBef>
            <a:spcAft>
              <a:spcPct val="35000"/>
            </a:spcAft>
          </a:pPr>
          <a:r>
            <a:rPr lang="en-US" sz="900" dirty="0" smtClean="0"/>
            <a:t>Dignity</a:t>
          </a:r>
          <a:endParaRPr lang="en-US" sz="900" dirty="0"/>
        </a:p>
      </dgm:t>
    </dgm:pt>
    <dgm:pt modelId="{333DABC9-EE08-4DE5-83C7-1CBC3487786D}" type="parTrans" cxnId="{58FACCF5-3710-4944-828E-0C2001558F51}">
      <dgm:prSet/>
      <dgm:spPr/>
      <dgm:t>
        <a:bodyPr/>
        <a:lstStyle/>
        <a:p>
          <a:endParaRPr lang="en-US"/>
        </a:p>
      </dgm:t>
    </dgm:pt>
    <dgm:pt modelId="{7839DFD1-F537-4FE7-9AEA-D29A2A6EBE98}" type="sibTrans" cxnId="{58FACCF5-3710-4944-828E-0C2001558F51}">
      <dgm:prSet/>
      <dgm:spPr/>
      <dgm:t>
        <a:bodyPr/>
        <a:lstStyle/>
        <a:p>
          <a:endParaRPr lang="en-US"/>
        </a:p>
      </dgm:t>
    </dgm:pt>
    <dgm:pt modelId="{220E22E4-B13E-4730-A706-403EAE53752F}">
      <dgm:prSet phldrT="[Text]" custT="1"/>
      <dgm:spPr/>
      <dgm:t>
        <a:bodyPr/>
        <a:lstStyle/>
        <a:p>
          <a:r>
            <a:rPr lang="en-US" sz="900" dirty="0" smtClean="0"/>
            <a:t>Person-Centered</a:t>
          </a:r>
          <a:endParaRPr lang="en-US" sz="900" dirty="0"/>
        </a:p>
      </dgm:t>
    </dgm:pt>
    <dgm:pt modelId="{14ACB265-A95D-4DBC-B4FD-6863DDDC2FAE}" type="parTrans" cxnId="{16BB0D7D-587C-4BB1-8CFB-D17E2B38CD0F}">
      <dgm:prSet/>
      <dgm:spPr/>
      <dgm:t>
        <a:bodyPr/>
        <a:lstStyle/>
        <a:p>
          <a:endParaRPr lang="en-US"/>
        </a:p>
      </dgm:t>
    </dgm:pt>
    <dgm:pt modelId="{3CF31BD7-D0D0-4EEC-B07D-5E7E76F4CEFE}" type="sibTrans" cxnId="{16BB0D7D-587C-4BB1-8CFB-D17E2B38CD0F}">
      <dgm:prSet/>
      <dgm:spPr/>
      <dgm:t>
        <a:bodyPr/>
        <a:lstStyle/>
        <a:p>
          <a:endParaRPr lang="en-US"/>
        </a:p>
      </dgm:t>
    </dgm:pt>
    <dgm:pt modelId="{34D99BDD-5542-41D2-8139-C2A224DA4619}">
      <dgm:prSet phldrT="[Text]" custT="1"/>
      <dgm:spPr/>
      <dgm:t>
        <a:bodyPr/>
        <a:lstStyle/>
        <a:p>
          <a:r>
            <a:rPr lang="en-US" sz="900" dirty="0" smtClean="0"/>
            <a:t>Respect</a:t>
          </a:r>
          <a:endParaRPr lang="en-US" sz="900" dirty="0"/>
        </a:p>
      </dgm:t>
    </dgm:pt>
    <dgm:pt modelId="{53DA5CC6-6E22-46BE-8FE6-E25CB1FA18C0}" type="parTrans" cxnId="{79435DE0-A95D-4EED-86B8-6A99CAA0BB2A}">
      <dgm:prSet/>
      <dgm:spPr/>
      <dgm:t>
        <a:bodyPr/>
        <a:lstStyle/>
        <a:p>
          <a:endParaRPr lang="en-US"/>
        </a:p>
      </dgm:t>
    </dgm:pt>
    <dgm:pt modelId="{0EFC4331-AD89-4DCF-BB05-3CCABC34B014}" type="sibTrans" cxnId="{79435DE0-A95D-4EED-86B8-6A99CAA0BB2A}">
      <dgm:prSet/>
      <dgm:spPr/>
      <dgm:t>
        <a:bodyPr/>
        <a:lstStyle/>
        <a:p>
          <a:endParaRPr lang="en-US"/>
        </a:p>
      </dgm:t>
    </dgm:pt>
    <dgm:pt modelId="{1696E8FA-4439-450A-BCC5-C65C31FA9640}">
      <dgm:prSet phldrT="[Text]" custT="1"/>
      <dgm:spPr/>
      <dgm:t>
        <a:bodyPr/>
        <a:lstStyle/>
        <a:p>
          <a:r>
            <a:rPr lang="en-US" sz="900" dirty="0" smtClean="0"/>
            <a:t>Choice</a:t>
          </a:r>
          <a:endParaRPr lang="en-US" sz="900" dirty="0"/>
        </a:p>
      </dgm:t>
    </dgm:pt>
    <dgm:pt modelId="{AC398177-DACB-4427-9126-DFDA9A0692BF}" type="parTrans" cxnId="{8374FB6A-C499-4615-A43E-711A46F863C2}">
      <dgm:prSet/>
      <dgm:spPr/>
      <dgm:t>
        <a:bodyPr/>
        <a:lstStyle/>
        <a:p>
          <a:endParaRPr lang="en-US"/>
        </a:p>
      </dgm:t>
    </dgm:pt>
    <dgm:pt modelId="{03947680-61C9-4C20-B3C8-47C0085392AD}" type="sibTrans" cxnId="{8374FB6A-C499-4615-A43E-711A46F863C2}">
      <dgm:prSet/>
      <dgm:spPr/>
      <dgm:t>
        <a:bodyPr/>
        <a:lstStyle/>
        <a:p>
          <a:endParaRPr lang="en-US"/>
        </a:p>
      </dgm:t>
    </dgm:pt>
    <dgm:pt modelId="{2DEA567C-665F-4034-93B4-1CC2DD46AF3B}" type="pres">
      <dgm:prSet presAssocID="{04A32B45-A96E-4F6D-9150-99684986D1DA}" presName="Name0" presStyleCnt="0">
        <dgm:presLayoutVars>
          <dgm:dir/>
          <dgm:resizeHandles val="exact"/>
        </dgm:presLayoutVars>
      </dgm:prSet>
      <dgm:spPr/>
      <dgm:t>
        <a:bodyPr/>
        <a:lstStyle/>
        <a:p>
          <a:endParaRPr lang="en-US"/>
        </a:p>
      </dgm:t>
    </dgm:pt>
    <dgm:pt modelId="{E45F6674-AD7D-48F6-8CF9-DC052C0EC5D9}" type="pres">
      <dgm:prSet presAssocID="{04A32B45-A96E-4F6D-9150-99684986D1DA}" presName="cycle" presStyleCnt="0"/>
      <dgm:spPr/>
    </dgm:pt>
    <dgm:pt modelId="{6D7A4D4B-A9F6-44DE-8D01-C24C570109FC}" type="pres">
      <dgm:prSet presAssocID="{780D9E61-D967-4969-8C42-2D00C3442F41}" presName="nodeFirstNode" presStyleLbl="node1" presStyleIdx="0" presStyleCnt="6">
        <dgm:presLayoutVars>
          <dgm:bulletEnabled val="1"/>
        </dgm:presLayoutVars>
      </dgm:prSet>
      <dgm:spPr/>
      <dgm:t>
        <a:bodyPr/>
        <a:lstStyle/>
        <a:p>
          <a:endParaRPr lang="en-US"/>
        </a:p>
      </dgm:t>
    </dgm:pt>
    <dgm:pt modelId="{837504D2-0800-4023-B529-901A65CAB335}" type="pres">
      <dgm:prSet presAssocID="{49AC7746-2571-48F6-8288-3F8FA5E8E4BE}" presName="sibTransFirstNode" presStyleLbl="bgShp" presStyleIdx="0" presStyleCnt="1"/>
      <dgm:spPr/>
      <dgm:t>
        <a:bodyPr/>
        <a:lstStyle/>
        <a:p>
          <a:endParaRPr lang="en-US"/>
        </a:p>
      </dgm:t>
    </dgm:pt>
    <dgm:pt modelId="{7BD7C7CF-9880-4910-9398-ADA146965E37}" type="pres">
      <dgm:prSet presAssocID="{300549C3-2D49-4EAB-A292-1B611F7CF57E}" presName="nodeFollowingNodes" presStyleLbl="node1" presStyleIdx="1" presStyleCnt="6" custScaleX="119878">
        <dgm:presLayoutVars>
          <dgm:bulletEnabled val="1"/>
        </dgm:presLayoutVars>
      </dgm:prSet>
      <dgm:spPr/>
      <dgm:t>
        <a:bodyPr/>
        <a:lstStyle/>
        <a:p>
          <a:endParaRPr lang="en-US"/>
        </a:p>
      </dgm:t>
    </dgm:pt>
    <dgm:pt modelId="{8D00963D-E81A-4E1A-A609-BA084B56561C}" type="pres">
      <dgm:prSet presAssocID="{7E3FD382-90BC-465A-A5D2-5DA921EFC8CE}" presName="nodeFollowingNodes" presStyleLbl="node1" presStyleIdx="2" presStyleCnt="6" custRadScaleRad="109405" custRadScaleInc="-5360">
        <dgm:presLayoutVars>
          <dgm:bulletEnabled val="1"/>
        </dgm:presLayoutVars>
      </dgm:prSet>
      <dgm:spPr/>
      <dgm:t>
        <a:bodyPr/>
        <a:lstStyle/>
        <a:p>
          <a:endParaRPr lang="en-US"/>
        </a:p>
      </dgm:t>
    </dgm:pt>
    <dgm:pt modelId="{B3F72EA3-519E-4E5C-A664-7E8802AE12AF}" type="pres">
      <dgm:prSet presAssocID="{220E22E4-B13E-4730-A706-403EAE53752F}" presName="nodeFollowingNodes" presStyleLbl="node1" presStyleIdx="3" presStyleCnt="6">
        <dgm:presLayoutVars>
          <dgm:bulletEnabled val="1"/>
        </dgm:presLayoutVars>
      </dgm:prSet>
      <dgm:spPr/>
      <dgm:t>
        <a:bodyPr/>
        <a:lstStyle/>
        <a:p>
          <a:endParaRPr lang="en-US"/>
        </a:p>
      </dgm:t>
    </dgm:pt>
    <dgm:pt modelId="{EC152584-920F-4B7C-8172-4E392E95C44D}" type="pres">
      <dgm:prSet presAssocID="{34D99BDD-5542-41D2-8139-C2A224DA4619}" presName="nodeFollowingNodes" presStyleLbl="node1" presStyleIdx="4" presStyleCnt="6">
        <dgm:presLayoutVars>
          <dgm:bulletEnabled val="1"/>
        </dgm:presLayoutVars>
      </dgm:prSet>
      <dgm:spPr/>
      <dgm:t>
        <a:bodyPr/>
        <a:lstStyle/>
        <a:p>
          <a:endParaRPr lang="en-US"/>
        </a:p>
      </dgm:t>
    </dgm:pt>
    <dgm:pt modelId="{1E153C1F-F486-471A-A436-EC936115BFC7}" type="pres">
      <dgm:prSet presAssocID="{1696E8FA-4439-450A-BCC5-C65C31FA9640}" presName="nodeFollowingNodes" presStyleLbl="node1" presStyleIdx="5" presStyleCnt="6">
        <dgm:presLayoutVars>
          <dgm:bulletEnabled val="1"/>
        </dgm:presLayoutVars>
      </dgm:prSet>
      <dgm:spPr/>
      <dgm:t>
        <a:bodyPr/>
        <a:lstStyle/>
        <a:p>
          <a:endParaRPr lang="en-US"/>
        </a:p>
      </dgm:t>
    </dgm:pt>
  </dgm:ptLst>
  <dgm:cxnLst>
    <dgm:cxn modelId="{F0F7478D-5FD4-42CD-A7F2-56C1609E35A8}" type="presOf" srcId="{1696E8FA-4439-450A-BCC5-C65C31FA9640}" destId="{1E153C1F-F486-471A-A436-EC936115BFC7}" srcOrd="0" destOrd="0" presId="urn:microsoft.com/office/officeart/2005/8/layout/cycle3"/>
    <dgm:cxn modelId="{410FA2B8-AEF0-4F27-B8D6-7B721F9F0531}" type="presOf" srcId="{34D99BDD-5542-41D2-8139-C2A224DA4619}" destId="{EC152584-920F-4B7C-8172-4E392E95C44D}" srcOrd="0" destOrd="0" presId="urn:microsoft.com/office/officeart/2005/8/layout/cycle3"/>
    <dgm:cxn modelId="{AA232F72-8291-4C3E-9088-2B00D5EC50EB}" srcId="{04A32B45-A96E-4F6D-9150-99684986D1DA}" destId="{300549C3-2D49-4EAB-A292-1B611F7CF57E}" srcOrd="1" destOrd="0" parTransId="{1C0D26CB-6828-42E5-B8D2-9A486EAC0D5E}" sibTransId="{4E9A3C8D-5BB7-452B-A40C-B6F791EEF84D}"/>
    <dgm:cxn modelId="{DECFC99D-28CC-4940-A7CC-9EEE26CDD932}" type="presOf" srcId="{220E22E4-B13E-4730-A706-403EAE53752F}" destId="{B3F72EA3-519E-4E5C-A664-7E8802AE12AF}" srcOrd="0" destOrd="0" presId="urn:microsoft.com/office/officeart/2005/8/layout/cycle3"/>
    <dgm:cxn modelId="{3D43E36C-C79E-4075-AC1C-724498456789}" type="presOf" srcId="{04A32B45-A96E-4F6D-9150-99684986D1DA}" destId="{2DEA567C-665F-4034-93B4-1CC2DD46AF3B}" srcOrd="0" destOrd="0" presId="urn:microsoft.com/office/officeart/2005/8/layout/cycle3"/>
    <dgm:cxn modelId="{16BB0D7D-587C-4BB1-8CFB-D17E2B38CD0F}" srcId="{04A32B45-A96E-4F6D-9150-99684986D1DA}" destId="{220E22E4-B13E-4730-A706-403EAE53752F}" srcOrd="3" destOrd="0" parTransId="{14ACB265-A95D-4DBC-B4FD-6863DDDC2FAE}" sibTransId="{3CF31BD7-D0D0-4EEC-B07D-5E7E76F4CEFE}"/>
    <dgm:cxn modelId="{58FACCF5-3710-4944-828E-0C2001558F51}" srcId="{04A32B45-A96E-4F6D-9150-99684986D1DA}" destId="{7E3FD382-90BC-465A-A5D2-5DA921EFC8CE}" srcOrd="2" destOrd="0" parTransId="{333DABC9-EE08-4DE5-83C7-1CBC3487786D}" sibTransId="{7839DFD1-F537-4FE7-9AEA-D29A2A6EBE98}"/>
    <dgm:cxn modelId="{FB0E041E-09B6-46F5-9024-A2402B8261AA}" type="presOf" srcId="{780D9E61-D967-4969-8C42-2D00C3442F41}" destId="{6D7A4D4B-A9F6-44DE-8D01-C24C570109FC}" srcOrd="0" destOrd="0" presId="urn:microsoft.com/office/officeart/2005/8/layout/cycle3"/>
    <dgm:cxn modelId="{7B67233C-9F7E-4D24-854D-0241A027D9C8}" type="presOf" srcId="{300549C3-2D49-4EAB-A292-1B611F7CF57E}" destId="{7BD7C7CF-9880-4910-9398-ADA146965E37}" srcOrd="0" destOrd="0" presId="urn:microsoft.com/office/officeart/2005/8/layout/cycle3"/>
    <dgm:cxn modelId="{8374FB6A-C499-4615-A43E-711A46F863C2}" srcId="{04A32B45-A96E-4F6D-9150-99684986D1DA}" destId="{1696E8FA-4439-450A-BCC5-C65C31FA9640}" srcOrd="5" destOrd="0" parTransId="{AC398177-DACB-4427-9126-DFDA9A0692BF}" sibTransId="{03947680-61C9-4C20-B3C8-47C0085392AD}"/>
    <dgm:cxn modelId="{15E84D84-ED5F-4E38-9968-C2021DFD617F}" srcId="{04A32B45-A96E-4F6D-9150-99684986D1DA}" destId="{780D9E61-D967-4969-8C42-2D00C3442F41}" srcOrd="0" destOrd="0" parTransId="{F4B5DBE6-C301-4FE9-AF6B-A92158E67D97}" sibTransId="{49AC7746-2571-48F6-8288-3F8FA5E8E4BE}"/>
    <dgm:cxn modelId="{CE550A5F-9DB4-484F-96BE-D6D8484BEF16}" type="presOf" srcId="{49AC7746-2571-48F6-8288-3F8FA5E8E4BE}" destId="{837504D2-0800-4023-B529-901A65CAB335}" srcOrd="0" destOrd="0" presId="urn:microsoft.com/office/officeart/2005/8/layout/cycle3"/>
    <dgm:cxn modelId="{79435DE0-A95D-4EED-86B8-6A99CAA0BB2A}" srcId="{04A32B45-A96E-4F6D-9150-99684986D1DA}" destId="{34D99BDD-5542-41D2-8139-C2A224DA4619}" srcOrd="4" destOrd="0" parTransId="{53DA5CC6-6E22-46BE-8FE6-E25CB1FA18C0}" sibTransId="{0EFC4331-AD89-4DCF-BB05-3CCABC34B014}"/>
    <dgm:cxn modelId="{2A818360-67F3-460B-82B8-AABB69A78F5B}" type="presOf" srcId="{7E3FD382-90BC-465A-A5D2-5DA921EFC8CE}" destId="{8D00963D-E81A-4E1A-A609-BA084B56561C}" srcOrd="0" destOrd="0" presId="urn:microsoft.com/office/officeart/2005/8/layout/cycle3"/>
    <dgm:cxn modelId="{81BE036D-26DF-4CC8-B0A2-CE51A9C16213}" type="presParOf" srcId="{2DEA567C-665F-4034-93B4-1CC2DD46AF3B}" destId="{E45F6674-AD7D-48F6-8CF9-DC052C0EC5D9}" srcOrd="0" destOrd="0" presId="urn:microsoft.com/office/officeart/2005/8/layout/cycle3"/>
    <dgm:cxn modelId="{3D056B36-E92C-4951-A61A-D879C7B9DF81}" type="presParOf" srcId="{E45F6674-AD7D-48F6-8CF9-DC052C0EC5D9}" destId="{6D7A4D4B-A9F6-44DE-8D01-C24C570109FC}" srcOrd="0" destOrd="0" presId="urn:microsoft.com/office/officeart/2005/8/layout/cycle3"/>
    <dgm:cxn modelId="{9840927D-5946-4F4F-8FA6-CD198F491586}" type="presParOf" srcId="{E45F6674-AD7D-48F6-8CF9-DC052C0EC5D9}" destId="{837504D2-0800-4023-B529-901A65CAB335}" srcOrd="1" destOrd="0" presId="urn:microsoft.com/office/officeart/2005/8/layout/cycle3"/>
    <dgm:cxn modelId="{A8ACFE3A-72E7-4166-91EA-A7560AB8FC56}" type="presParOf" srcId="{E45F6674-AD7D-48F6-8CF9-DC052C0EC5D9}" destId="{7BD7C7CF-9880-4910-9398-ADA146965E37}" srcOrd="2" destOrd="0" presId="urn:microsoft.com/office/officeart/2005/8/layout/cycle3"/>
    <dgm:cxn modelId="{D38A1E47-DC33-4DB5-A05D-062310E7E9A0}" type="presParOf" srcId="{E45F6674-AD7D-48F6-8CF9-DC052C0EC5D9}" destId="{8D00963D-E81A-4E1A-A609-BA084B56561C}" srcOrd="3" destOrd="0" presId="urn:microsoft.com/office/officeart/2005/8/layout/cycle3"/>
    <dgm:cxn modelId="{488C5109-0BB4-4422-8848-A30B61EDA53D}" type="presParOf" srcId="{E45F6674-AD7D-48F6-8CF9-DC052C0EC5D9}" destId="{B3F72EA3-519E-4E5C-A664-7E8802AE12AF}" srcOrd="4" destOrd="0" presId="urn:microsoft.com/office/officeart/2005/8/layout/cycle3"/>
    <dgm:cxn modelId="{624303EB-3797-4B53-A520-B2ED91B8C6DC}" type="presParOf" srcId="{E45F6674-AD7D-48F6-8CF9-DC052C0EC5D9}" destId="{EC152584-920F-4B7C-8172-4E392E95C44D}" srcOrd="5" destOrd="0" presId="urn:microsoft.com/office/officeart/2005/8/layout/cycle3"/>
    <dgm:cxn modelId="{3231D041-16D0-428A-BC49-C6DBB76A5DAC}" type="presParOf" srcId="{E45F6674-AD7D-48F6-8CF9-DC052C0EC5D9}" destId="{1E153C1F-F486-471A-A436-EC936115BFC7}" srcOrd="6"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1246B6-BDA7-4388-B57A-889DBE3255E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2FBB1457-10EC-44C9-961D-5561BC142A54}">
      <dgm:prSet phldrT="[Text]"/>
      <dgm:spPr/>
      <dgm:t>
        <a:bodyPr/>
        <a:lstStyle/>
        <a:p>
          <a:r>
            <a:rPr lang="en-US" b="1" dirty="0" smtClean="0"/>
            <a:t>2014 </a:t>
          </a:r>
          <a:r>
            <a:rPr lang="en-US" dirty="0" smtClean="0"/>
            <a:t>Created Shared Vision </a:t>
          </a:r>
          <a:endParaRPr lang="en-US" dirty="0"/>
        </a:p>
      </dgm:t>
    </dgm:pt>
    <dgm:pt modelId="{CCE70B55-3F13-4498-9A43-8C20DED61B18}" type="parTrans" cxnId="{2BAC38DF-96A7-4867-A9F4-71CC2AFA8B3F}">
      <dgm:prSet/>
      <dgm:spPr/>
      <dgm:t>
        <a:bodyPr/>
        <a:lstStyle/>
        <a:p>
          <a:endParaRPr lang="en-US"/>
        </a:p>
      </dgm:t>
    </dgm:pt>
    <dgm:pt modelId="{2DF37C71-650E-4E8C-AD09-BE2EA3A1EE66}" type="sibTrans" cxnId="{2BAC38DF-96A7-4867-A9F4-71CC2AFA8B3F}">
      <dgm:prSet/>
      <dgm:spPr/>
      <dgm:t>
        <a:bodyPr/>
        <a:lstStyle/>
        <a:p>
          <a:endParaRPr lang="en-US"/>
        </a:p>
      </dgm:t>
    </dgm:pt>
    <dgm:pt modelId="{C0837BA0-85FA-483F-9EB2-B404D291A532}">
      <dgm:prSet phldrT="[Text]"/>
      <dgm:spPr/>
      <dgm:t>
        <a:bodyPr/>
        <a:lstStyle/>
        <a:p>
          <a:r>
            <a:rPr lang="en-US" b="1" dirty="0" smtClean="0"/>
            <a:t>Summer &amp; Fall 2015</a:t>
          </a:r>
        </a:p>
        <a:p>
          <a:r>
            <a:rPr lang="en-US" dirty="0" smtClean="0"/>
            <a:t>Identified priorities for 2 to 3 year Action Plan – </a:t>
          </a:r>
          <a:endParaRPr lang="en-US" dirty="0"/>
        </a:p>
      </dgm:t>
    </dgm:pt>
    <dgm:pt modelId="{7A7E47F2-99D2-418F-8B43-CD0C3F8AD0CF}" type="parTrans" cxnId="{D1141E60-BB34-4218-92F9-DA3FA03BDC10}">
      <dgm:prSet/>
      <dgm:spPr/>
      <dgm:t>
        <a:bodyPr/>
        <a:lstStyle/>
        <a:p>
          <a:endParaRPr lang="en-US"/>
        </a:p>
      </dgm:t>
    </dgm:pt>
    <dgm:pt modelId="{3A7EFE2E-3509-4248-A83F-185A08139FE6}" type="sibTrans" cxnId="{D1141E60-BB34-4218-92F9-DA3FA03BDC10}">
      <dgm:prSet/>
      <dgm:spPr/>
      <dgm:t>
        <a:bodyPr/>
        <a:lstStyle/>
        <a:p>
          <a:endParaRPr lang="en-US"/>
        </a:p>
      </dgm:t>
    </dgm:pt>
    <dgm:pt modelId="{B68EBFA0-B6FD-4A5D-AC4E-75D409CDF5D3}">
      <dgm:prSet phldrT="[Text]"/>
      <dgm:spPr/>
      <dgm:t>
        <a:bodyPr/>
        <a:lstStyle/>
        <a:p>
          <a:r>
            <a:rPr lang="en-US" b="1" dirty="0" smtClean="0"/>
            <a:t>Fall 2015 </a:t>
          </a:r>
          <a:r>
            <a:rPr lang="en-US" dirty="0" smtClean="0"/>
            <a:t>Identified a core team to lead the Coalition </a:t>
          </a:r>
          <a:endParaRPr lang="en-US" dirty="0"/>
        </a:p>
      </dgm:t>
    </dgm:pt>
    <dgm:pt modelId="{720D621F-CB7C-4DC4-81F3-E45CC8BCB3E8}" type="parTrans" cxnId="{61D02F2B-6D5B-4078-897D-F7DE4E441856}">
      <dgm:prSet/>
      <dgm:spPr/>
      <dgm:t>
        <a:bodyPr/>
        <a:lstStyle/>
        <a:p>
          <a:endParaRPr lang="en-US"/>
        </a:p>
      </dgm:t>
    </dgm:pt>
    <dgm:pt modelId="{DCCDFB0D-187C-4FFF-BE2F-48256C61F2BE}" type="sibTrans" cxnId="{61D02F2B-6D5B-4078-897D-F7DE4E441856}">
      <dgm:prSet/>
      <dgm:spPr/>
      <dgm:t>
        <a:bodyPr/>
        <a:lstStyle/>
        <a:p>
          <a:endParaRPr lang="en-US"/>
        </a:p>
      </dgm:t>
    </dgm:pt>
    <dgm:pt modelId="{2956B972-8FC7-48CA-B753-6A79C14CB12B}">
      <dgm:prSet/>
      <dgm:spPr/>
      <dgm:t>
        <a:bodyPr/>
        <a:lstStyle/>
        <a:p>
          <a:r>
            <a:rPr lang="en-US" b="1" dirty="0" smtClean="0"/>
            <a:t>Early 2016</a:t>
          </a:r>
        </a:p>
        <a:p>
          <a:r>
            <a:rPr lang="en-US" dirty="0" smtClean="0"/>
            <a:t>Establish Steering Committee </a:t>
          </a:r>
          <a:endParaRPr lang="en-US" dirty="0"/>
        </a:p>
      </dgm:t>
    </dgm:pt>
    <dgm:pt modelId="{1461228B-9EB2-4525-A314-B1663A29F2ED}" type="parTrans" cxnId="{A6C4F28A-9838-47E3-A4C1-595E2987006C}">
      <dgm:prSet/>
      <dgm:spPr/>
      <dgm:t>
        <a:bodyPr/>
        <a:lstStyle/>
        <a:p>
          <a:endParaRPr lang="en-US"/>
        </a:p>
      </dgm:t>
    </dgm:pt>
    <dgm:pt modelId="{637B7A3B-B000-42B7-9059-7493C58E281A}" type="sibTrans" cxnId="{A6C4F28A-9838-47E3-A4C1-595E2987006C}">
      <dgm:prSet/>
      <dgm:spPr/>
      <dgm:t>
        <a:bodyPr/>
        <a:lstStyle/>
        <a:p>
          <a:endParaRPr lang="en-US"/>
        </a:p>
      </dgm:t>
    </dgm:pt>
    <dgm:pt modelId="{6E02E215-3C6A-4125-9051-C01844340D60}">
      <dgm:prSet/>
      <dgm:spPr/>
      <dgm:t>
        <a:bodyPr/>
        <a:lstStyle/>
        <a:p>
          <a:r>
            <a:rPr lang="en-US" b="1" dirty="0" smtClean="0"/>
            <a:t>Spring 2016</a:t>
          </a:r>
        </a:p>
        <a:p>
          <a:r>
            <a:rPr lang="en-US" dirty="0" smtClean="0"/>
            <a:t>Identify partners to lead strategies and engage additional members </a:t>
          </a:r>
          <a:endParaRPr lang="en-US" dirty="0"/>
        </a:p>
      </dgm:t>
    </dgm:pt>
    <dgm:pt modelId="{934B3D2E-21CE-444B-B060-53A2D18707E0}" type="parTrans" cxnId="{EB309D2B-FF7D-4B0F-A71B-F7C8690AC46C}">
      <dgm:prSet/>
      <dgm:spPr/>
      <dgm:t>
        <a:bodyPr/>
        <a:lstStyle/>
        <a:p>
          <a:endParaRPr lang="en-US"/>
        </a:p>
      </dgm:t>
    </dgm:pt>
    <dgm:pt modelId="{CBF64C00-7AB4-4BF5-A13A-2C22CB6FE915}" type="sibTrans" cxnId="{EB309D2B-FF7D-4B0F-A71B-F7C8690AC46C}">
      <dgm:prSet/>
      <dgm:spPr/>
      <dgm:t>
        <a:bodyPr/>
        <a:lstStyle/>
        <a:p>
          <a:endParaRPr lang="en-US"/>
        </a:p>
      </dgm:t>
    </dgm:pt>
    <dgm:pt modelId="{096A800A-2D8D-491C-859C-44D12E933F35}">
      <dgm:prSet/>
      <dgm:spPr/>
      <dgm:t>
        <a:bodyPr/>
        <a:lstStyle/>
        <a:p>
          <a:endParaRPr lang="en-US" dirty="0"/>
        </a:p>
      </dgm:t>
    </dgm:pt>
    <dgm:pt modelId="{3E6188F3-90A3-4361-B119-FF839661F45D}" type="parTrans" cxnId="{6E653437-4C01-408A-B9E7-5C199A36BC0C}">
      <dgm:prSet/>
      <dgm:spPr/>
      <dgm:t>
        <a:bodyPr/>
        <a:lstStyle/>
        <a:p>
          <a:endParaRPr lang="en-US"/>
        </a:p>
      </dgm:t>
    </dgm:pt>
    <dgm:pt modelId="{973AD66D-CF1A-43AB-A277-0843F991B807}" type="sibTrans" cxnId="{6E653437-4C01-408A-B9E7-5C199A36BC0C}">
      <dgm:prSet/>
      <dgm:spPr/>
      <dgm:t>
        <a:bodyPr/>
        <a:lstStyle/>
        <a:p>
          <a:endParaRPr lang="en-US"/>
        </a:p>
      </dgm:t>
    </dgm:pt>
    <dgm:pt modelId="{21FD838F-07DF-4B69-809E-58252B39A1A6}" type="pres">
      <dgm:prSet presAssocID="{1D1246B6-BDA7-4388-B57A-889DBE3255EF}" presName="arrowDiagram" presStyleCnt="0">
        <dgm:presLayoutVars>
          <dgm:chMax val="5"/>
          <dgm:dir/>
          <dgm:resizeHandles val="exact"/>
        </dgm:presLayoutVars>
      </dgm:prSet>
      <dgm:spPr/>
      <dgm:t>
        <a:bodyPr/>
        <a:lstStyle/>
        <a:p>
          <a:endParaRPr lang="en-US"/>
        </a:p>
      </dgm:t>
    </dgm:pt>
    <dgm:pt modelId="{31420826-EAA7-46EE-88B2-86531D7C11F0}" type="pres">
      <dgm:prSet presAssocID="{1D1246B6-BDA7-4388-B57A-889DBE3255EF}" presName="arrow" presStyleLbl="bgShp" presStyleIdx="0" presStyleCnt="1" custScaleX="113644" custLinFactNeighborX="692" custLinFactNeighborY="-1349"/>
      <dgm:spPr/>
      <dgm:t>
        <a:bodyPr/>
        <a:lstStyle/>
        <a:p>
          <a:endParaRPr lang="en-US"/>
        </a:p>
      </dgm:t>
    </dgm:pt>
    <dgm:pt modelId="{ED3BEAAF-0087-4009-9F57-752155BDF31C}" type="pres">
      <dgm:prSet presAssocID="{1D1246B6-BDA7-4388-B57A-889DBE3255EF}" presName="arrowDiagram5" presStyleCnt="0"/>
      <dgm:spPr/>
    </dgm:pt>
    <dgm:pt modelId="{44100596-A8D6-4B9C-9F6E-49A917788749}" type="pres">
      <dgm:prSet presAssocID="{2FBB1457-10EC-44C9-961D-5561BC142A54}" presName="bullet5a" presStyleLbl="node1" presStyleIdx="0" presStyleCnt="5" custLinFactX="-200000" custLinFactY="100000" custLinFactNeighborX="-283458" custLinFactNeighborY="129688"/>
      <dgm:spPr/>
    </dgm:pt>
    <dgm:pt modelId="{AE7C7F23-B7AA-47BB-9827-67AD1E1D8D29}" type="pres">
      <dgm:prSet presAssocID="{2FBB1457-10EC-44C9-961D-5561BC142A54}" presName="textBox5a" presStyleLbl="revTx" presStyleIdx="0" presStyleCnt="5" custLinFactNeighborX="-71297" custLinFactNeighborY="8088">
        <dgm:presLayoutVars>
          <dgm:bulletEnabled val="1"/>
        </dgm:presLayoutVars>
      </dgm:prSet>
      <dgm:spPr/>
      <dgm:t>
        <a:bodyPr/>
        <a:lstStyle/>
        <a:p>
          <a:endParaRPr lang="en-US"/>
        </a:p>
      </dgm:t>
    </dgm:pt>
    <dgm:pt modelId="{7D77D94D-6378-4667-87E5-6235EBF00891}" type="pres">
      <dgm:prSet presAssocID="{C0837BA0-85FA-483F-9EB2-B404D291A532}" presName="bullet5b" presStyleLbl="node1" presStyleIdx="1" presStyleCnt="5" custLinFactX="-100000" custLinFactNeighborX="-147808" custLinFactNeighborY="45009"/>
      <dgm:spPr/>
    </dgm:pt>
    <dgm:pt modelId="{88720B64-6D31-4C0F-9BDC-4BDBD0962A0C}" type="pres">
      <dgm:prSet presAssocID="{C0837BA0-85FA-483F-9EB2-B404D291A532}" presName="textBox5b" presStyleLbl="revTx" presStyleIdx="1" presStyleCnt="5" custScaleX="111784" custScaleY="107458" custLinFactNeighborX="-46936">
        <dgm:presLayoutVars>
          <dgm:bulletEnabled val="1"/>
        </dgm:presLayoutVars>
      </dgm:prSet>
      <dgm:spPr/>
      <dgm:t>
        <a:bodyPr/>
        <a:lstStyle/>
        <a:p>
          <a:endParaRPr lang="en-US"/>
        </a:p>
      </dgm:t>
    </dgm:pt>
    <dgm:pt modelId="{A546619C-AB99-4299-943F-24FF88190E9A}" type="pres">
      <dgm:prSet presAssocID="{B68EBFA0-B6FD-4A5D-AC4E-75D409CDF5D3}" presName="bullet5c" presStyleLbl="node1" presStyleIdx="2" presStyleCnt="5" custLinFactX="-12288" custLinFactNeighborX="-100000" custLinFactNeighborY="-11686"/>
      <dgm:spPr/>
    </dgm:pt>
    <dgm:pt modelId="{16527D08-1753-473C-9944-4BB91B3D547C}" type="pres">
      <dgm:prSet presAssocID="{B68EBFA0-B6FD-4A5D-AC4E-75D409CDF5D3}" presName="textBox5c" presStyleLbl="revTx" presStyleIdx="2" presStyleCnt="5" custScaleX="89880" custScaleY="66637" custLinFactNeighborX="-45422" custLinFactNeighborY="-9820">
        <dgm:presLayoutVars>
          <dgm:bulletEnabled val="1"/>
        </dgm:presLayoutVars>
      </dgm:prSet>
      <dgm:spPr/>
      <dgm:t>
        <a:bodyPr/>
        <a:lstStyle/>
        <a:p>
          <a:endParaRPr lang="en-US"/>
        </a:p>
      </dgm:t>
    </dgm:pt>
    <dgm:pt modelId="{6C6E63F6-6619-4BEA-8659-AA84361BC16D}" type="pres">
      <dgm:prSet presAssocID="{2956B972-8FC7-48CA-B753-6A79C14CB12B}" presName="bullet5d" presStyleLbl="node1" presStyleIdx="3" presStyleCnt="5" custLinFactNeighborX="-71913" custLinFactNeighborY="-14894"/>
      <dgm:spPr/>
    </dgm:pt>
    <dgm:pt modelId="{0F135609-864D-4EB8-90B2-867DF0919509}" type="pres">
      <dgm:prSet presAssocID="{2956B972-8FC7-48CA-B753-6A79C14CB12B}" presName="textBox5d" presStyleLbl="revTx" presStyleIdx="3" presStyleCnt="5" custLinFactNeighborX="-23144" custLinFactNeighborY="-280">
        <dgm:presLayoutVars>
          <dgm:bulletEnabled val="1"/>
        </dgm:presLayoutVars>
      </dgm:prSet>
      <dgm:spPr/>
      <dgm:t>
        <a:bodyPr/>
        <a:lstStyle/>
        <a:p>
          <a:endParaRPr lang="en-US"/>
        </a:p>
      </dgm:t>
    </dgm:pt>
    <dgm:pt modelId="{C20E0A17-62E2-4D73-9A34-ADB23C367C7D}" type="pres">
      <dgm:prSet presAssocID="{6E02E215-3C6A-4125-9051-C01844340D60}" presName="bullet5e" presStyleLbl="node1" presStyleIdx="4" presStyleCnt="5" custLinFactNeighborX="31015" custLinFactNeighborY="-29065"/>
      <dgm:spPr>
        <a:blipFill rotWithShape="0">
          <a:blip xmlns:r="http://schemas.openxmlformats.org/officeDocument/2006/relationships" r:embed="rId1"/>
          <a:stretch>
            <a:fillRect/>
          </a:stretch>
        </a:blipFill>
      </dgm:spPr>
      <dgm:t>
        <a:bodyPr/>
        <a:lstStyle/>
        <a:p>
          <a:endParaRPr lang="en-US"/>
        </a:p>
      </dgm:t>
    </dgm:pt>
    <dgm:pt modelId="{7FA30C8C-60EA-4C37-835F-B3B90EDF8764}" type="pres">
      <dgm:prSet presAssocID="{6E02E215-3C6A-4125-9051-C01844340D60}" presName="textBox5e" presStyleLbl="revTx" presStyleIdx="4" presStyleCnt="5" custScaleY="91508" custLinFactNeighborX="-25488" custLinFactNeighborY="1062">
        <dgm:presLayoutVars>
          <dgm:bulletEnabled val="1"/>
        </dgm:presLayoutVars>
      </dgm:prSet>
      <dgm:spPr/>
      <dgm:t>
        <a:bodyPr/>
        <a:lstStyle/>
        <a:p>
          <a:endParaRPr lang="en-US"/>
        </a:p>
      </dgm:t>
    </dgm:pt>
  </dgm:ptLst>
  <dgm:cxnLst>
    <dgm:cxn modelId="{1DFEF3B0-9FBA-421B-9870-4CB37A0F8E30}" type="presOf" srcId="{1D1246B6-BDA7-4388-B57A-889DBE3255EF}" destId="{21FD838F-07DF-4B69-809E-58252B39A1A6}" srcOrd="0" destOrd="0" presId="urn:microsoft.com/office/officeart/2005/8/layout/arrow2"/>
    <dgm:cxn modelId="{DD4167A4-C693-4259-B4E6-4B73DA2FA68A}" type="presOf" srcId="{C0837BA0-85FA-483F-9EB2-B404D291A532}" destId="{88720B64-6D31-4C0F-9BDC-4BDBD0962A0C}" srcOrd="0" destOrd="0" presId="urn:microsoft.com/office/officeart/2005/8/layout/arrow2"/>
    <dgm:cxn modelId="{A6C4F28A-9838-47E3-A4C1-595E2987006C}" srcId="{1D1246B6-BDA7-4388-B57A-889DBE3255EF}" destId="{2956B972-8FC7-48CA-B753-6A79C14CB12B}" srcOrd="3" destOrd="0" parTransId="{1461228B-9EB2-4525-A314-B1663A29F2ED}" sibTransId="{637B7A3B-B000-42B7-9059-7493C58E281A}"/>
    <dgm:cxn modelId="{D1141E60-BB34-4218-92F9-DA3FA03BDC10}" srcId="{1D1246B6-BDA7-4388-B57A-889DBE3255EF}" destId="{C0837BA0-85FA-483F-9EB2-B404D291A532}" srcOrd="1" destOrd="0" parTransId="{7A7E47F2-99D2-418F-8B43-CD0C3F8AD0CF}" sibTransId="{3A7EFE2E-3509-4248-A83F-185A08139FE6}"/>
    <dgm:cxn modelId="{F985BAB4-1E4F-4CAC-B072-1E26E3597C84}" type="presOf" srcId="{2FBB1457-10EC-44C9-961D-5561BC142A54}" destId="{AE7C7F23-B7AA-47BB-9827-67AD1E1D8D29}" srcOrd="0" destOrd="0" presId="urn:microsoft.com/office/officeart/2005/8/layout/arrow2"/>
    <dgm:cxn modelId="{93AD88A0-3B41-4FA6-9ED2-EE0E60F3ABFB}" type="presOf" srcId="{2956B972-8FC7-48CA-B753-6A79C14CB12B}" destId="{0F135609-864D-4EB8-90B2-867DF0919509}" srcOrd="0" destOrd="0" presId="urn:microsoft.com/office/officeart/2005/8/layout/arrow2"/>
    <dgm:cxn modelId="{61D02F2B-6D5B-4078-897D-F7DE4E441856}" srcId="{1D1246B6-BDA7-4388-B57A-889DBE3255EF}" destId="{B68EBFA0-B6FD-4A5D-AC4E-75D409CDF5D3}" srcOrd="2" destOrd="0" parTransId="{720D621F-CB7C-4DC4-81F3-E45CC8BCB3E8}" sibTransId="{DCCDFB0D-187C-4FFF-BE2F-48256C61F2BE}"/>
    <dgm:cxn modelId="{CA473973-F682-4638-AF2E-F35B9590CF24}" type="presOf" srcId="{6E02E215-3C6A-4125-9051-C01844340D60}" destId="{7FA30C8C-60EA-4C37-835F-B3B90EDF8764}" srcOrd="0" destOrd="0" presId="urn:microsoft.com/office/officeart/2005/8/layout/arrow2"/>
    <dgm:cxn modelId="{F35D86CF-269F-487E-853D-3752420DE25C}" type="presOf" srcId="{B68EBFA0-B6FD-4A5D-AC4E-75D409CDF5D3}" destId="{16527D08-1753-473C-9944-4BB91B3D547C}" srcOrd="0" destOrd="0" presId="urn:microsoft.com/office/officeart/2005/8/layout/arrow2"/>
    <dgm:cxn modelId="{6E653437-4C01-408A-B9E7-5C199A36BC0C}" srcId="{1D1246B6-BDA7-4388-B57A-889DBE3255EF}" destId="{096A800A-2D8D-491C-859C-44D12E933F35}" srcOrd="5" destOrd="0" parTransId="{3E6188F3-90A3-4361-B119-FF839661F45D}" sibTransId="{973AD66D-CF1A-43AB-A277-0843F991B807}"/>
    <dgm:cxn modelId="{EB309D2B-FF7D-4B0F-A71B-F7C8690AC46C}" srcId="{1D1246B6-BDA7-4388-B57A-889DBE3255EF}" destId="{6E02E215-3C6A-4125-9051-C01844340D60}" srcOrd="4" destOrd="0" parTransId="{934B3D2E-21CE-444B-B060-53A2D18707E0}" sibTransId="{CBF64C00-7AB4-4BF5-A13A-2C22CB6FE915}"/>
    <dgm:cxn modelId="{2BAC38DF-96A7-4867-A9F4-71CC2AFA8B3F}" srcId="{1D1246B6-BDA7-4388-B57A-889DBE3255EF}" destId="{2FBB1457-10EC-44C9-961D-5561BC142A54}" srcOrd="0" destOrd="0" parTransId="{CCE70B55-3F13-4498-9A43-8C20DED61B18}" sibTransId="{2DF37C71-650E-4E8C-AD09-BE2EA3A1EE66}"/>
    <dgm:cxn modelId="{03AF2951-6602-4A6B-98D8-8E21BF18F759}" type="presParOf" srcId="{21FD838F-07DF-4B69-809E-58252B39A1A6}" destId="{31420826-EAA7-46EE-88B2-86531D7C11F0}" srcOrd="0" destOrd="0" presId="urn:microsoft.com/office/officeart/2005/8/layout/arrow2"/>
    <dgm:cxn modelId="{07578AB2-DCBD-4EC8-B67B-73BA0EAEF0DB}" type="presParOf" srcId="{21FD838F-07DF-4B69-809E-58252B39A1A6}" destId="{ED3BEAAF-0087-4009-9F57-752155BDF31C}" srcOrd="1" destOrd="0" presId="urn:microsoft.com/office/officeart/2005/8/layout/arrow2"/>
    <dgm:cxn modelId="{2E17E884-EE5E-4A20-B72B-57F397597337}" type="presParOf" srcId="{ED3BEAAF-0087-4009-9F57-752155BDF31C}" destId="{44100596-A8D6-4B9C-9F6E-49A917788749}" srcOrd="0" destOrd="0" presId="urn:microsoft.com/office/officeart/2005/8/layout/arrow2"/>
    <dgm:cxn modelId="{9437BF6A-B9BF-4D3C-B56C-334C89B99267}" type="presParOf" srcId="{ED3BEAAF-0087-4009-9F57-752155BDF31C}" destId="{AE7C7F23-B7AA-47BB-9827-67AD1E1D8D29}" srcOrd="1" destOrd="0" presId="urn:microsoft.com/office/officeart/2005/8/layout/arrow2"/>
    <dgm:cxn modelId="{D0BB1903-6692-4AB4-8C23-371A787FE5E4}" type="presParOf" srcId="{ED3BEAAF-0087-4009-9F57-752155BDF31C}" destId="{7D77D94D-6378-4667-87E5-6235EBF00891}" srcOrd="2" destOrd="0" presId="urn:microsoft.com/office/officeart/2005/8/layout/arrow2"/>
    <dgm:cxn modelId="{332AD705-75B8-4822-948B-B1A68D12A354}" type="presParOf" srcId="{ED3BEAAF-0087-4009-9F57-752155BDF31C}" destId="{88720B64-6D31-4C0F-9BDC-4BDBD0962A0C}" srcOrd="3" destOrd="0" presId="urn:microsoft.com/office/officeart/2005/8/layout/arrow2"/>
    <dgm:cxn modelId="{C5E9F994-CBFE-40EF-B98C-2B5F66EF564C}" type="presParOf" srcId="{ED3BEAAF-0087-4009-9F57-752155BDF31C}" destId="{A546619C-AB99-4299-943F-24FF88190E9A}" srcOrd="4" destOrd="0" presId="urn:microsoft.com/office/officeart/2005/8/layout/arrow2"/>
    <dgm:cxn modelId="{ABB0BD5C-E8BC-4BD2-9DE0-34B7EC5C64D1}" type="presParOf" srcId="{ED3BEAAF-0087-4009-9F57-752155BDF31C}" destId="{16527D08-1753-473C-9944-4BB91B3D547C}" srcOrd="5" destOrd="0" presId="urn:microsoft.com/office/officeart/2005/8/layout/arrow2"/>
    <dgm:cxn modelId="{7C4FB773-361B-469A-AF6B-17E1380F7247}" type="presParOf" srcId="{ED3BEAAF-0087-4009-9F57-752155BDF31C}" destId="{6C6E63F6-6619-4BEA-8659-AA84361BC16D}" srcOrd="6" destOrd="0" presId="urn:microsoft.com/office/officeart/2005/8/layout/arrow2"/>
    <dgm:cxn modelId="{F9B0E8F6-FADA-4898-A2D0-2419AC42A4DB}" type="presParOf" srcId="{ED3BEAAF-0087-4009-9F57-752155BDF31C}" destId="{0F135609-864D-4EB8-90B2-867DF0919509}" srcOrd="7" destOrd="0" presId="urn:microsoft.com/office/officeart/2005/8/layout/arrow2"/>
    <dgm:cxn modelId="{D11883C5-4F3E-486C-9307-EC3615979DA7}" type="presParOf" srcId="{ED3BEAAF-0087-4009-9F57-752155BDF31C}" destId="{C20E0A17-62E2-4D73-9A34-ADB23C367C7D}" srcOrd="8" destOrd="0" presId="urn:microsoft.com/office/officeart/2005/8/layout/arrow2"/>
    <dgm:cxn modelId="{AD0F1CFE-FEE2-42A9-8059-D330F0080328}" type="presParOf" srcId="{ED3BEAAF-0087-4009-9F57-752155BDF31C}" destId="{7FA30C8C-60EA-4C37-835F-B3B90EDF876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4066-9250-4AD0-A18A-1123F1A44E6E}">
      <dsp:nvSpPr>
        <dsp:cNvPr id="0" name=""/>
        <dsp:cNvSpPr/>
      </dsp:nvSpPr>
      <dsp:spPr>
        <a:xfrm>
          <a:off x="1760220" y="411996"/>
          <a:ext cx="5760720" cy="5760720"/>
        </a:xfrm>
        <a:prstGeom prst="pie">
          <a:avLst>
            <a:gd name="adj1" fmla="val 16200000"/>
            <a:gd name="adj2" fmla="val 198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tx1"/>
            </a:solidFill>
          </a:endParaRPr>
        </a:p>
      </dsp:txBody>
      <dsp:txXfrm>
        <a:off x="4777740" y="1147860"/>
        <a:ext cx="1508760" cy="1165860"/>
      </dsp:txXfrm>
    </dsp:sp>
    <dsp:sp modelId="{F8920C19-B515-4EEF-BCAF-000F0F105CFF}">
      <dsp:nvSpPr>
        <dsp:cNvPr id="0" name=""/>
        <dsp:cNvSpPr/>
      </dsp:nvSpPr>
      <dsp:spPr>
        <a:xfrm>
          <a:off x="1828800" y="530640"/>
          <a:ext cx="5760720" cy="5760720"/>
        </a:xfrm>
        <a:prstGeom prst="pie">
          <a:avLst>
            <a:gd name="adj1" fmla="val 19800000"/>
            <a:gd name="adj2" fmla="val 1800000"/>
          </a:avLst>
        </a:prstGeom>
        <a:solidFill>
          <a:schemeClr val="accent5">
            <a:hueOff val="-1986775"/>
            <a:satOff val="7962"/>
            <a:lumOff val="17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5737860" y="2862360"/>
        <a:ext cx="1577340" cy="1131570"/>
      </dsp:txXfrm>
    </dsp:sp>
    <dsp:sp modelId="{E83D810E-2BA3-4E5E-A7D5-B068FE8D5AF6}">
      <dsp:nvSpPr>
        <dsp:cNvPr id="0" name=""/>
        <dsp:cNvSpPr/>
      </dsp:nvSpPr>
      <dsp:spPr>
        <a:xfrm>
          <a:off x="1760220" y="649283"/>
          <a:ext cx="5760720" cy="5760720"/>
        </a:xfrm>
        <a:prstGeom prst="pie">
          <a:avLst>
            <a:gd name="adj1" fmla="val 1800000"/>
            <a:gd name="adj2" fmla="val 5400000"/>
          </a:avLst>
        </a:prstGeom>
        <a:solidFill>
          <a:schemeClr val="accent5">
            <a:hueOff val="-3973551"/>
            <a:satOff val="15924"/>
            <a:lumOff val="345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4777740" y="4542570"/>
        <a:ext cx="1508760" cy="1165860"/>
      </dsp:txXfrm>
    </dsp:sp>
    <dsp:sp modelId="{8A7816F5-D769-4C86-B61A-339F536B59F6}">
      <dsp:nvSpPr>
        <dsp:cNvPr id="0" name=""/>
        <dsp:cNvSpPr/>
      </dsp:nvSpPr>
      <dsp:spPr>
        <a:xfrm>
          <a:off x="1623059" y="649283"/>
          <a:ext cx="5760720" cy="5760720"/>
        </a:xfrm>
        <a:prstGeom prst="pie">
          <a:avLst>
            <a:gd name="adj1" fmla="val 5400000"/>
            <a:gd name="adj2" fmla="val 9000000"/>
          </a:avLst>
        </a:prstGeom>
        <a:solidFill>
          <a:schemeClr val="accent5">
            <a:hueOff val="-5960326"/>
            <a:satOff val="23887"/>
            <a:lumOff val="5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2857500" y="4542570"/>
        <a:ext cx="1508760" cy="1165860"/>
      </dsp:txXfrm>
    </dsp:sp>
    <dsp:sp modelId="{24C7431E-3502-46BE-BAD4-5C150C415D35}">
      <dsp:nvSpPr>
        <dsp:cNvPr id="0" name=""/>
        <dsp:cNvSpPr/>
      </dsp:nvSpPr>
      <dsp:spPr>
        <a:xfrm>
          <a:off x="1554479" y="530640"/>
          <a:ext cx="5760720" cy="5760720"/>
        </a:xfrm>
        <a:prstGeom prst="pie">
          <a:avLst>
            <a:gd name="adj1" fmla="val 9000000"/>
            <a:gd name="adj2" fmla="val 12600000"/>
          </a:avLst>
        </a:prstGeom>
        <a:solidFill>
          <a:schemeClr val="accent5">
            <a:hueOff val="-7947101"/>
            <a:satOff val="31849"/>
            <a:lumOff val="69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tx1"/>
            </a:solidFill>
          </a:endParaRPr>
        </a:p>
      </dsp:txBody>
      <dsp:txXfrm>
        <a:off x="1828800" y="2862360"/>
        <a:ext cx="1577340" cy="1131570"/>
      </dsp:txXfrm>
    </dsp:sp>
    <dsp:sp modelId="{4DF41513-3C97-4DEC-AC05-B2FD5B946001}">
      <dsp:nvSpPr>
        <dsp:cNvPr id="0" name=""/>
        <dsp:cNvSpPr/>
      </dsp:nvSpPr>
      <dsp:spPr>
        <a:xfrm>
          <a:off x="1623059" y="411996"/>
          <a:ext cx="5760720" cy="5760720"/>
        </a:xfrm>
        <a:prstGeom prst="pie">
          <a:avLst>
            <a:gd name="adj1" fmla="val 12600000"/>
            <a:gd name="adj2" fmla="val 16200000"/>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tx1"/>
            </a:solidFill>
          </a:endParaRPr>
        </a:p>
      </dsp:txBody>
      <dsp:txXfrm>
        <a:off x="2857500" y="1147860"/>
        <a:ext cx="1508760" cy="1165860"/>
      </dsp:txXfrm>
    </dsp:sp>
    <dsp:sp modelId="{2920B163-FBEB-40DD-9592-2A0CF84A1426}">
      <dsp:nvSpPr>
        <dsp:cNvPr id="0" name=""/>
        <dsp:cNvSpPr/>
      </dsp:nvSpPr>
      <dsp:spPr>
        <a:xfrm>
          <a:off x="1403393" y="55380"/>
          <a:ext cx="6473952" cy="6473952"/>
        </a:xfrm>
        <a:prstGeom prst="circularArrow">
          <a:avLst>
            <a:gd name="adj1" fmla="val 5085"/>
            <a:gd name="adj2" fmla="val 327528"/>
            <a:gd name="adj3" fmla="val 19472472"/>
            <a:gd name="adj4" fmla="val 16200251"/>
            <a:gd name="adj5" fmla="val 5932"/>
          </a:avLst>
        </a:prstGeom>
        <a:solidFill>
          <a:schemeClr val="accent5">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D7257F0-FB95-40A3-A3D3-5A3894E182B4}">
      <dsp:nvSpPr>
        <dsp:cNvPr id="0" name=""/>
        <dsp:cNvSpPr/>
      </dsp:nvSpPr>
      <dsp:spPr>
        <a:xfrm>
          <a:off x="1471973" y="174024"/>
          <a:ext cx="6473952" cy="6473952"/>
        </a:xfrm>
        <a:prstGeom prst="circularArrow">
          <a:avLst>
            <a:gd name="adj1" fmla="val 5085"/>
            <a:gd name="adj2" fmla="val 327528"/>
            <a:gd name="adj3" fmla="val 1472472"/>
            <a:gd name="adj4" fmla="val 19800000"/>
            <a:gd name="adj5" fmla="val 5932"/>
          </a:avLst>
        </a:prstGeom>
        <a:solidFill>
          <a:schemeClr val="accent5">
            <a:hueOff val="-1986775"/>
            <a:satOff val="7962"/>
            <a:lumOff val="172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B1BBF57-5ADB-4F0B-94E5-B27BA54C0EF0}">
      <dsp:nvSpPr>
        <dsp:cNvPr id="0" name=""/>
        <dsp:cNvSpPr/>
      </dsp:nvSpPr>
      <dsp:spPr>
        <a:xfrm>
          <a:off x="1403393" y="292667"/>
          <a:ext cx="6473952" cy="6473952"/>
        </a:xfrm>
        <a:prstGeom prst="circularArrow">
          <a:avLst>
            <a:gd name="adj1" fmla="val 5085"/>
            <a:gd name="adj2" fmla="val 327528"/>
            <a:gd name="adj3" fmla="val 5072221"/>
            <a:gd name="adj4" fmla="val 1800000"/>
            <a:gd name="adj5" fmla="val 5932"/>
          </a:avLst>
        </a:prstGeom>
        <a:solidFill>
          <a:schemeClr val="accent5">
            <a:hueOff val="-3973551"/>
            <a:satOff val="15924"/>
            <a:lumOff val="345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5DD17A4-9A52-4AD4-AA74-57D2118A337A}">
      <dsp:nvSpPr>
        <dsp:cNvPr id="0" name=""/>
        <dsp:cNvSpPr/>
      </dsp:nvSpPr>
      <dsp:spPr>
        <a:xfrm>
          <a:off x="1266654" y="292667"/>
          <a:ext cx="6473952" cy="6473952"/>
        </a:xfrm>
        <a:prstGeom prst="circularArrow">
          <a:avLst>
            <a:gd name="adj1" fmla="val 5085"/>
            <a:gd name="adj2" fmla="val 327528"/>
            <a:gd name="adj3" fmla="val 8672472"/>
            <a:gd name="adj4" fmla="val 5400251"/>
            <a:gd name="adj5" fmla="val 5932"/>
          </a:avLst>
        </a:prstGeom>
        <a:solidFill>
          <a:schemeClr val="accent5">
            <a:hueOff val="-5960326"/>
            <a:satOff val="23887"/>
            <a:lumOff val="5177"/>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609F0F9-761E-4139-BF64-94B1A7548141}">
      <dsp:nvSpPr>
        <dsp:cNvPr id="0" name=""/>
        <dsp:cNvSpPr/>
      </dsp:nvSpPr>
      <dsp:spPr>
        <a:xfrm>
          <a:off x="1198074" y="174024"/>
          <a:ext cx="6473952" cy="6473952"/>
        </a:xfrm>
        <a:prstGeom prst="circularArrow">
          <a:avLst>
            <a:gd name="adj1" fmla="val 5085"/>
            <a:gd name="adj2" fmla="val 327528"/>
            <a:gd name="adj3" fmla="val 12272472"/>
            <a:gd name="adj4" fmla="val 9000000"/>
            <a:gd name="adj5" fmla="val 5932"/>
          </a:avLst>
        </a:prstGeom>
        <a:solidFill>
          <a:schemeClr val="accent5">
            <a:hueOff val="-7947101"/>
            <a:satOff val="31849"/>
            <a:lumOff val="690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F0A073A-4E4E-40AA-9083-4CB013870703}">
      <dsp:nvSpPr>
        <dsp:cNvPr id="0" name=""/>
        <dsp:cNvSpPr/>
      </dsp:nvSpPr>
      <dsp:spPr>
        <a:xfrm>
          <a:off x="1266654" y="55380"/>
          <a:ext cx="6473952" cy="6473952"/>
        </a:xfrm>
        <a:prstGeom prst="circularArrow">
          <a:avLst>
            <a:gd name="adj1" fmla="val 5085"/>
            <a:gd name="adj2" fmla="val 327528"/>
            <a:gd name="adj3" fmla="val 15872221"/>
            <a:gd name="adj4" fmla="val 12600000"/>
            <a:gd name="adj5" fmla="val 5932"/>
          </a:avLst>
        </a:prstGeom>
        <a:solidFill>
          <a:schemeClr val="accent5">
            <a:hueOff val="-9933876"/>
            <a:satOff val="39811"/>
            <a:lumOff val="8628"/>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04D2-0800-4023-B529-901A65CAB335}">
      <dsp:nvSpPr>
        <dsp:cNvPr id="0" name=""/>
        <dsp:cNvSpPr/>
      </dsp:nvSpPr>
      <dsp:spPr>
        <a:xfrm>
          <a:off x="89601" y="-5163"/>
          <a:ext cx="2073886" cy="2073886"/>
        </a:xfrm>
        <a:prstGeom prst="circularArrow">
          <a:avLst>
            <a:gd name="adj1" fmla="val 5274"/>
            <a:gd name="adj2" fmla="val 312630"/>
            <a:gd name="adj3" fmla="val 14462978"/>
            <a:gd name="adj4" fmla="val 16990850"/>
            <a:gd name="adj5" fmla="val 5477"/>
          </a:avLst>
        </a:prstGeom>
        <a:solidFill>
          <a:schemeClr val="accent3">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D7A4D4B-A9F6-44DE-8D01-C24C570109FC}">
      <dsp:nvSpPr>
        <dsp:cNvPr id="0" name=""/>
        <dsp:cNvSpPr/>
      </dsp:nvSpPr>
      <dsp:spPr>
        <a:xfrm>
          <a:off x="785437" y="915"/>
          <a:ext cx="682216"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Equity</a:t>
          </a:r>
          <a:endParaRPr lang="en-US" sz="900" kern="1200" dirty="0"/>
        </a:p>
      </dsp:txBody>
      <dsp:txXfrm>
        <a:off x="802089" y="17567"/>
        <a:ext cx="648912" cy="307804"/>
      </dsp:txXfrm>
    </dsp:sp>
    <dsp:sp modelId="{7BD7C7CF-9880-4910-9398-ADA146965E37}">
      <dsp:nvSpPr>
        <dsp:cNvPr id="0" name=""/>
        <dsp:cNvSpPr/>
      </dsp:nvSpPr>
      <dsp:spPr>
        <a:xfrm>
          <a:off x="1446247" y="421582"/>
          <a:ext cx="817827"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Independence</a:t>
          </a:r>
          <a:endParaRPr lang="en-US" sz="900" kern="1200" dirty="0"/>
        </a:p>
      </dsp:txBody>
      <dsp:txXfrm>
        <a:off x="1462899" y="438234"/>
        <a:ext cx="784523" cy="307804"/>
      </dsp:txXfrm>
    </dsp:sp>
    <dsp:sp modelId="{8D00963D-E81A-4E1A-A609-BA084B56561C}">
      <dsp:nvSpPr>
        <dsp:cNvPr id="0" name=""/>
        <dsp:cNvSpPr/>
      </dsp:nvSpPr>
      <dsp:spPr>
        <a:xfrm>
          <a:off x="1603790" y="1263609"/>
          <a:ext cx="682216"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311150">
            <a:lnSpc>
              <a:spcPct val="90000"/>
            </a:lnSpc>
            <a:spcBef>
              <a:spcPct val="0"/>
            </a:spcBef>
            <a:spcAft>
              <a:spcPct val="35000"/>
            </a:spcAft>
          </a:pPr>
          <a:r>
            <a:rPr lang="en-US" sz="900" kern="1200" dirty="0" smtClean="0"/>
            <a:t>Dignity</a:t>
          </a:r>
          <a:endParaRPr lang="en-US" sz="900" kern="1200" dirty="0"/>
        </a:p>
      </dsp:txBody>
      <dsp:txXfrm>
        <a:off x="1620442" y="1280261"/>
        <a:ext cx="648912" cy="307804"/>
      </dsp:txXfrm>
    </dsp:sp>
    <dsp:sp modelId="{B3F72EA3-519E-4E5C-A664-7E8802AE12AF}">
      <dsp:nvSpPr>
        <dsp:cNvPr id="0" name=""/>
        <dsp:cNvSpPr/>
      </dsp:nvSpPr>
      <dsp:spPr>
        <a:xfrm>
          <a:off x="785437" y="1683582"/>
          <a:ext cx="682216"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Person-Centered</a:t>
          </a:r>
          <a:endParaRPr lang="en-US" sz="900" kern="1200" dirty="0"/>
        </a:p>
      </dsp:txBody>
      <dsp:txXfrm>
        <a:off x="802089" y="1700234"/>
        <a:ext cx="648912" cy="307804"/>
      </dsp:txXfrm>
    </dsp:sp>
    <dsp:sp modelId="{EC152584-920F-4B7C-8172-4E392E95C44D}">
      <dsp:nvSpPr>
        <dsp:cNvPr id="0" name=""/>
        <dsp:cNvSpPr/>
      </dsp:nvSpPr>
      <dsp:spPr>
        <a:xfrm>
          <a:off x="56821" y="1262915"/>
          <a:ext cx="682216"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Respect</a:t>
          </a:r>
          <a:endParaRPr lang="en-US" sz="900" kern="1200" dirty="0"/>
        </a:p>
      </dsp:txBody>
      <dsp:txXfrm>
        <a:off x="73473" y="1279567"/>
        <a:ext cx="648912" cy="307804"/>
      </dsp:txXfrm>
    </dsp:sp>
    <dsp:sp modelId="{1E153C1F-F486-471A-A436-EC936115BFC7}">
      <dsp:nvSpPr>
        <dsp:cNvPr id="0" name=""/>
        <dsp:cNvSpPr/>
      </dsp:nvSpPr>
      <dsp:spPr>
        <a:xfrm>
          <a:off x="56821" y="421582"/>
          <a:ext cx="682216"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Choice</a:t>
          </a:r>
          <a:endParaRPr lang="en-US" sz="900" kern="1200" dirty="0"/>
        </a:p>
      </dsp:txBody>
      <dsp:txXfrm>
        <a:off x="73473" y="438234"/>
        <a:ext cx="648912" cy="307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Collective Approach to Address an Aging NH</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B33D6D-7D05-4A08-BB83-30BA92747EF9}" type="datetimeFigureOut">
              <a:rPr lang="en-US" smtClean="0"/>
              <a:t>4/29/2016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Presented by the Endowment for Health 9/17/15</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43BBD8-6BF2-40A9-8C4D-E21666D97C4B}" type="slidenum">
              <a:rPr lang="en-US" smtClean="0"/>
              <a:t>‹#›</a:t>
            </a:fld>
            <a:endParaRPr lang="en-US"/>
          </a:p>
        </p:txBody>
      </p:sp>
    </p:spTree>
    <p:extLst>
      <p:ext uri="{BB962C8B-B14F-4D97-AF65-F5344CB8AC3E}">
        <p14:creationId xmlns:p14="http://schemas.microsoft.com/office/powerpoint/2010/main" val="316448802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Collective Approach to Address an Aging NH</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489DBB-8D73-49E8-8D86-100EF49BA8B5}" type="datetimeFigureOut">
              <a:rPr lang="en-US" smtClean="0"/>
              <a:t>4/29/2016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Presented by the Endowment for Health 9/17/15</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749013-3925-4B29-8BF4-A1387C309DD0}" type="slidenum">
              <a:rPr lang="en-US" smtClean="0"/>
              <a:t>‹#›</a:t>
            </a:fld>
            <a:endParaRPr lang="en-US"/>
          </a:p>
        </p:txBody>
      </p:sp>
    </p:spTree>
    <p:extLst>
      <p:ext uri="{BB962C8B-B14F-4D97-AF65-F5344CB8AC3E}">
        <p14:creationId xmlns:p14="http://schemas.microsoft.com/office/powerpoint/2010/main" val="3946828420"/>
      </p:ext>
    </p:extLst>
  </p:cSld>
  <p:clrMap bg1="lt1" tx1="dk1" bg2="lt2" tx2="dk2" accent1="accent1" accent2="accent2" accent3="accent3" accent4="accent4" accent5="accent5" accent6="accent6" hlink="hlink" folHlink="folHlink"/>
  <p:hf dt="0"/>
  <p:notesStyle>
    <a:lvl1pPr marL="0" algn="l" defTabSz="906152" rtl="0" eaLnBrk="1" latinLnBrk="0" hangingPunct="1">
      <a:defRPr sz="1200" kern="1200">
        <a:solidFill>
          <a:schemeClr val="tx1"/>
        </a:solidFill>
        <a:latin typeface="+mn-lt"/>
        <a:ea typeface="+mn-ea"/>
        <a:cs typeface="+mn-cs"/>
      </a:defRPr>
    </a:lvl1pPr>
    <a:lvl2pPr marL="453075" algn="l" defTabSz="906152" rtl="0" eaLnBrk="1" latinLnBrk="0" hangingPunct="1">
      <a:defRPr sz="1200" kern="1200">
        <a:solidFill>
          <a:schemeClr val="tx1"/>
        </a:solidFill>
        <a:latin typeface="+mn-lt"/>
        <a:ea typeface="+mn-ea"/>
        <a:cs typeface="+mn-cs"/>
      </a:defRPr>
    </a:lvl2pPr>
    <a:lvl3pPr marL="906152" algn="l" defTabSz="906152" rtl="0" eaLnBrk="1" latinLnBrk="0" hangingPunct="1">
      <a:defRPr sz="1200" kern="1200">
        <a:solidFill>
          <a:schemeClr val="tx1"/>
        </a:solidFill>
        <a:latin typeface="+mn-lt"/>
        <a:ea typeface="+mn-ea"/>
        <a:cs typeface="+mn-cs"/>
      </a:defRPr>
    </a:lvl3pPr>
    <a:lvl4pPr marL="1359214" algn="l" defTabSz="906152" rtl="0" eaLnBrk="1" latinLnBrk="0" hangingPunct="1">
      <a:defRPr sz="1200" kern="1200">
        <a:solidFill>
          <a:schemeClr val="tx1"/>
        </a:solidFill>
        <a:latin typeface="+mn-lt"/>
        <a:ea typeface="+mn-ea"/>
        <a:cs typeface="+mn-cs"/>
      </a:defRPr>
    </a:lvl4pPr>
    <a:lvl5pPr marL="1812306" algn="l" defTabSz="906152" rtl="0" eaLnBrk="1" latinLnBrk="0" hangingPunct="1">
      <a:defRPr sz="1200" kern="1200">
        <a:solidFill>
          <a:schemeClr val="tx1"/>
        </a:solidFill>
        <a:latin typeface="+mn-lt"/>
        <a:ea typeface="+mn-ea"/>
        <a:cs typeface="+mn-cs"/>
      </a:defRPr>
    </a:lvl5pPr>
    <a:lvl6pPr marL="2265383" algn="l" defTabSz="906152" rtl="0" eaLnBrk="1" latinLnBrk="0" hangingPunct="1">
      <a:defRPr sz="1200" kern="1200">
        <a:solidFill>
          <a:schemeClr val="tx1"/>
        </a:solidFill>
        <a:latin typeface="+mn-lt"/>
        <a:ea typeface="+mn-ea"/>
        <a:cs typeface="+mn-cs"/>
      </a:defRPr>
    </a:lvl6pPr>
    <a:lvl7pPr marL="2718448" algn="l" defTabSz="906152" rtl="0" eaLnBrk="1" latinLnBrk="0" hangingPunct="1">
      <a:defRPr sz="1200" kern="1200">
        <a:solidFill>
          <a:schemeClr val="tx1"/>
        </a:solidFill>
        <a:latin typeface="+mn-lt"/>
        <a:ea typeface="+mn-ea"/>
        <a:cs typeface="+mn-cs"/>
      </a:defRPr>
    </a:lvl7pPr>
    <a:lvl8pPr marL="3171537" algn="l" defTabSz="906152" rtl="0" eaLnBrk="1" latinLnBrk="0" hangingPunct="1">
      <a:defRPr sz="1200" kern="1200">
        <a:solidFill>
          <a:schemeClr val="tx1"/>
        </a:solidFill>
        <a:latin typeface="+mn-lt"/>
        <a:ea typeface="+mn-ea"/>
        <a:cs typeface="+mn-cs"/>
      </a:defRPr>
    </a:lvl8pPr>
    <a:lvl9pPr marL="3624617" algn="l" defTabSz="9061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9013-3925-4B29-8BF4-A1387C309DD0}" type="slidenum">
              <a:rPr lang="en-US" smtClean="0"/>
              <a:t>1</a:t>
            </a:fld>
            <a:endParaRPr lang="en-US" dirty="0"/>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Header Placeholder 5"/>
          <p:cNvSpPr>
            <a:spLocks noGrp="1"/>
          </p:cNvSpPr>
          <p:nvPr>
            <p:ph type="hdr" sz="quarter" idx="12"/>
          </p:nvPr>
        </p:nvSpPr>
        <p:spPr/>
        <p:txBody>
          <a:bodyPr/>
          <a:lstStyle/>
          <a:p>
            <a:r>
              <a:rPr lang="en-US" smtClean="0"/>
              <a:t>Collective Approach to Address an Aging NH</a:t>
            </a:r>
            <a:endParaRPr lang="en-US"/>
          </a:p>
        </p:txBody>
      </p:sp>
    </p:spTree>
    <p:extLst>
      <p:ext uri="{BB962C8B-B14F-4D97-AF65-F5344CB8AC3E}">
        <p14:creationId xmlns:p14="http://schemas.microsoft.com/office/powerpoint/2010/main" val="93326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Collective Approach to Address an Aging NH</a:t>
            </a:r>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11</a:t>
            </a:fld>
            <a:endParaRPr lang="en-US"/>
          </a:p>
        </p:txBody>
      </p:sp>
    </p:spTree>
    <p:extLst>
      <p:ext uri="{BB962C8B-B14F-4D97-AF65-F5344CB8AC3E}">
        <p14:creationId xmlns:p14="http://schemas.microsoft.com/office/powerpoint/2010/main" val="276339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But let’s be honest, working together in unison isn’t easy.  And it isn’t the normal way of doing things.</a:t>
            </a:r>
          </a:p>
          <a:p>
            <a:endParaRPr lang="en-US" sz="1400" baseline="0" dirty="0" smtClean="0"/>
          </a:p>
          <a:p>
            <a:r>
              <a:rPr lang="en-US" sz="1400" baseline="0" dirty="0" smtClean="0"/>
              <a:t>When we try to create social change and create better outcomes for people we care about without the intentionality of a collective impact approach, it looks like the first arrow…we sort of all aiming in the same direction – but a lot gets lost along the way through inefficiencies and missed targets.</a:t>
            </a:r>
          </a:p>
          <a:p>
            <a:endParaRPr lang="en-US" sz="1400" baseline="0" dirty="0" smtClean="0"/>
          </a:p>
          <a:p>
            <a:endParaRPr lang="en-US" sz="1400" baseline="0" dirty="0" smtClean="0"/>
          </a:p>
          <a:p>
            <a:r>
              <a:rPr lang="en-US" sz="1400" baseline="0" dirty="0" smtClean="0"/>
              <a:t>But when we align our efforts – recognize that we all have an important and differentiated role – we have an integrated system – with mutually reinforcing activities which leads to a greater chance of hitting the targets and enhancing outcomes for elders.  Put another way – it’s not about giving up our work or even our turf – but it’s about being clear in what our work accomplishes and acknowledging that we can’t do it alone.</a:t>
            </a:r>
          </a:p>
          <a:p>
            <a:endParaRPr lang="en-US" sz="1400" baseline="0" dirty="0" smtClean="0"/>
          </a:p>
        </p:txBody>
      </p:sp>
      <p:sp>
        <p:nvSpPr>
          <p:cNvPr id="4" name="Slide Number Placeholder 3"/>
          <p:cNvSpPr>
            <a:spLocks noGrp="1"/>
          </p:cNvSpPr>
          <p:nvPr>
            <p:ph type="sldNum" sz="quarter" idx="10"/>
          </p:nvPr>
        </p:nvSpPr>
        <p:spPr/>
        <p:txBody>
          <a:bodyPr/>
          <a:lstStyle/>
          <a:p>
            <a:fld id="{67749013-3925-4B29-8BF4-A1387C309DD0}"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Header Placeholder 5"/>
          <p:cNvSpPr>
            <a:spLocks noGrp="1"/>
          </p:cNvSpPr>
          <p:nvPr>
            <p:ph type="hdr" sz="quarter" idx="12"/>
          </p:nvPr>
        </p:nvSpPr>
        <p:spPr/>
        <p:txBody>
          <a:bodyPr/>
          <a:lstStyle/>
          <a:p>
            <a:r>
              <a:rPr lang="en-US" smtClean="0"/>
              <a:t>Collective Approach to Address an Aging NH</a:t>
            </a:r>
            <a:endParaRPr lang="en-US"/>
          </a:p>
        </p:txBody>
      </p:sp>
    </p:spTree>
    <p:extLst>
      <p:ext uri="{BB962C8B-B14F-4D97-AF65-F5344CB8AC3E}">
        <p14:creationId xmlns:p14="http://schemas.microsoft.com/office/powerpoint/2010/main" val="176918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all eligible to participate for free in a Tri-State Learning</a:t>
            </a:r>
            <a:r>
              <a:rPr lang="en-US" baseline="0" dirty="0" smtClean="0"/>
              <a:t> Collaborative on Aging.</a:t>
            </a:r>
          </a:p>
          <a:p>
            <a:endParaRPr lang="en-US" baseline="0" dirty="0" smtClean="0"/>
          </a:p>
          <a:p>
            <a:r>
              <a:rPr lang="en-US" baseline="0" dirty="0" smtClean="0"/>
              <a:t>The Learning Collaborative is offering free webinars, peer to peer learning opportunities and an annual conference.</a:t>
            </a:r>
            <a:endParaRPr lang="en-US" dirty="0"/>
          </a:p>
        </p:txBody>
      </p:sp>
      <p:sp>
        <p:nvSpPr>
          <p:cNvPr id="4" name="Slide Number Placeholder 3"/>
          <p:cNvSpPr>
            <a:spLocks noGrp="1"/>
          </p:cNvSpPr>
          <p:nvPr>
            <p:ph type="sldNum" sz="quarter" idx="10"/>
          </p:nvPr>
        </p:nvSpPr>
        <p:spPr/>
        <p:txBody>
          <a:bodyPr/>
          <a:lstStyle/>
          <a:p>
            <a:fld id="{67749013-3925-4B29-8BF4-A1387C309DD0}"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Header Placeholder 5"/>
          <p:cNvSpPr>
            <a:spLocks noGrp="1"/>
          </p:cNvSpPr>
          <p:nvPr>
            <p:ph type="hdr" sz="quarter" idx="12"/>
          </p:nvPr>
        </p:nvSpPr>
        <p:spPr/>
        <p:txBody>
          <a:bodyPr/>
          <a:lstStyle/>
          <a:p>
            <a:r>
              <a:rPr lang="en-US" smtClean="0"/>
              <a:t>Collective Approach to Address an Aging NH</a:t>
            </a:r>
            <a:endParaRPr lang="en-US"/>
          </a:p>
        </p:txBody>
      </p:sp>
    </p:spTree>
    <p:extLst>
      <p:ext uri="{BB962C8B-B14F-4D97-AF65-F5344CB8AC3E}">
        <p14:creationId xmlns:p14="http://schemas.microsoft.com/office/powerpoint/2010/main" val="275983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9013-3925-4B29-8BF4-A1387C309DD0}"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Header Placeholder 5"/>
          <p:cNvSpPr>
            <a:spLocks noGrp="1"/>
          </p:cNvSpPr>
          <p:nvPr>
            <p:ph type="hdr" sz="quarter" idx="12"/>
          </p:nvPr>
        </p:nvSpPr>
        <p:spPr/>
        <p:txBody>
          <a:bodyPr/>
          <a:lstStyle/>
          <a:p>
            <a:r>
              <a:rPr lang="en-US" smtClean="0"/>
              <a:t>Collective Approach to Address an Aging NH</a:t>
            </a:r>
            <a:endParaRPr lang="en-US"/>
          </a:p>
        </p:txBody>
      </p:sp>
    </p:spTree>
    <p:extLst>
      <p:ext uri="{BB962C8B-B14F-4D97-AF65-F5344CB8AC3E}">
        <p14:creationId xmlns:p14="http://schemas.microsoft.com/office/powerpoint/2010/main" val="275983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upcoming webinars planned – you can register</a:t>
            </a:r>
            <a:r>
              <a:rPr lang="en-US" baseline="0" dirty="0" smtClean="0"/>
              <a:t> now.</a:t>
            </a:r>
          </a:p>
          <a:p>
            <a:r>
              <a:rPr lang="en-US" baseline="0" dirty="0" smtClean="0"/>
              <a:t>And others will be planned at least monthly, if not more.</a:t>
            </a:r>
          </a:p>
          <a:p>
            <a:endParaRPr lang="en-US" baseline="0" dirty="0" smtClean="0"/>
          </a:p>
          <a:p>
            <a:endParaRPr lang="en-US" dirty="0" smtClean="0"/>
          </a:p>
          <a:p>
            <a:r>
              <a:rPr lang="en-US" dirty="0" smtClean="0"/>
              <a:t>Community Leaders Forum </a:t>
            </a:r>
          </a:p>
          <a:p>
            <a:endParaRPr lang="en-US" dirty="0" smtClean="0"/>
          </a:p>
          <a:p>
            <a:r>
              <a:rPr lang="en-US" dirty="0" smtClean="0"/>
              <a:t>February 8, 2016 | 0 Comments	 </a:t>
            </a:r>
          </a:p>
          <a:p>
            <a:r>
              <a:rPr lang="en-US" dirty="0" smtClean="0"/>
              <a:t> </a:t>
            </a:r>
          </a:p>
          <a:p>
            <a:endParaRPr lang="en-US" dirty="0" smtClean="0"/>
          </a:p>
          <a:p>
            <a:r>
              <a:rPr lang="en-US" dirty="0" smtClean="0"/>
              <a:t>Fourth Tuesday of Every Month via Webinar – 12:00pm – 1:30pm We’re excited to announce our new Community Leaders Forum – an interactive forum for leaders working on age friendly community initiatives to share ideas, get advice and build collective expertise. An “age friendly community” (AFC) is one that actively engages older adults in planning</a:t>
            </a:r>
            <a:endParaRPr lang="en-US" dirty="0"/>
          </a:p>
        </p:txBody>
      </p:sp>
      <p:sp>
        <p:nvSpPr>
          <p:cNvPr id="4" name="Slide Number Placeholder 3"/>
          <p:cNvSpPr>
            <a:spLocks noGrp="1"/>
          </p:cNvSpPr>
          <p:nvPr>
            <p:ph type="sldNum" sz="quarter" idx="10"/>
          </p:nvPr>
        </p:nvSpPr>
        <p:spPr/>
        <p:txBody>
          <a:bodyPr/>
          <a:lstStyle/>
          <a:p>
            <a:fld id="{67749013-3925-4B29-8BF4-A1387C309DD0}"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Header Placeholder 5"/>
          <p:cNvSpPr>
            <a:spLocks noGrp="1"/>
          </p:cNvSpPr>
          <p:nvPr>
            <p:ph type="hdr" sz="quarter" idx="12"/>
          </p:nvPr>
        </p:nvSpPr>
        <p:spPr/>
        <p:txBody>
          <a:bodyPr/>
          <a:lstStyle/>
          <a:p>
            <a:r>
              <a:rPr lang="en-US" smtClean="0"/>
              <a:t>Collective Approach to Address an Aging NH</a:t>
            </a:r>
            <a:endParaRPr lang="en-US"/>
          </a:p>
        </p:txBody>
      </p:sp>
    </p:spTree>
    <p:extLst>
      <p:ext uri="{BB962C8B-B14F-4D97-AF65-F5344CB8AC3E}">
        <p14:creationId xmlns:p14="http://schemas.microsoft.com/office/powerpoint/2010/main" val="104877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changing</a:t>
            </a:r>
            <a:r>
              <a:rPr lang="en-US" baseline="0" dirty="0" smtClean="0"/>
              <a:t> and aging of NH is a complex social challenge for NH.</a:t>
            </a:r>
            <a:endParaRPr lang="en-US" baseline="0" dirty="0"/>
          </a:p>
          <a:p>
            <a:r>
              <a:rPr lang="en-US" baseline="0" dirty="0" smtClean="0"/>
              <a:t>To face these challenges alone feels like this --- </a:t>
            </a:r>
          </a:p>
        </p:txBody>
      </p:sp>
      <p:sp>
        <p:nvSpPr>
          <p:cNvPr id="4" name="Slide Number Placeholder 3"/>
          <p:cNvSpPr>
            <a:spLocks noGrp="1"/>
          </p:cNvSpPr>
          <p:nvPr>
            <p:ph type="sldNum" sz="quarter" idx="10"/>
          </p:nvPr>
        </p:nvSpPr>
        <p:spPr/>
        <p:txBody>
          <a:bodyPr/>
          <a:lstStyle/>
          <a:p>
            <a:fld id="{67749013-3925-4B29-8BF4-A1387C309DD0}" type="slidenum">
              <a:rPr lang="en-US" smtClean="0"/>
              <a:t>2</a:t>
            </a:fld>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Header Placeholder 5"/>
          <p:cNvSpPr>
            <a:spLocks noGrp="1"/>
          </p:cNvSpPr>
          <p:nvPr>
            <p:ph type="hdr" sz="quarter" idx="12"/>
          </p:nvPr>
        </p:nvSpPr>
        <p:spPr/>
        <p:txBody>
          <a:bodyPr/>
          <a:lstStyle/>
          <a:p>
            <a:r>
              <a:rPr lang="en-US" smtClean="0"/>
              <a:t>Collective Approach to Address an Aging NH</a:t>
            </a:r>
            <a:endParaRPr lang="en-US"/>
          </a:p>
        </p:txBody>
      </p:sp>
    </p:spTree>
    <p:extLst>
      <p:ext uri="{BB962C8B-B14F-4D97-AF65-F5344CB8AC3E}">
        <p14:creationId xmlns:p14="http://schemas.microsoft.com/office/powerpoint/2010/main" val="78770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What is Collective Impact?</a:t>
            </a:r>
            <a:r>
              <a:rPr kumimoji="0" lang="en-CA" sz="1400" b="1" i="0" u="none" strike="noStrike" kern="0" cap="none" spc="0" normalizeH="0" baseline="0" noProof="0" dirty="0" smtClean="0">
                <a:ln>
                  <a:noFill/>
                </a:ln>
                <a:effectLst/>
                <a:uLnTx/>
                <a:uFillTx/>
              </a:rPr>
              <a:t> </a:t>
            </a:r>
          </a:p>
          <a:p>
            <a:endParaRPr kumimoji="0" lang="en-CA" sz="1400" b="1" i="0" u="none" strike="noStrike" kern="0" cap="none" spc="0" normalizeH="0" baseline="0" noProof="0" dirty="0" smtClean="0">
              <a:ln>
                <a:noFill/>
              </a:ln>
              <a:effectLst/>
              <a:uLnTx/>
              <a:uFillTx/>
            </a:endParaRPr>
          </a:p>
          <a:p>
            <a:r>
              <a:rPr kumimoji="0" lang="en-CA" sz="1400" b="1" i="0" u="none" strike="noStrike" kern="0" cap="none" spc="0" normalizeH="0" baseline="0" noProof="0" dirty="0" smtClean="0">
                <a:ln>
                  <a:noFill/>
                </a:ln>
                <a:effectLst/>
                <a:uLnTx/>
                <a:uFillTx/>
              </a:rPr>
              <a:t>There is an entire body of literature on Collective Impact, but the core concepts are </a:t>
            </a:r>
          </a:p>
          <a:p>
            <a:endParaRPr kumimoji="0" lang="en-CA" sz="1400" b="1" i="0" u="none" strike="noStrike" kern="0" cap="none" spc="0" normalizeH="0" baseline="0" noProof="0" dirty="0" smtClean="0">
              <a:ln>
                <a:noFill/>
              </a:ln>
              <a:effectLst/>
              <a:uLnTx/>
              <a:uFillTx/>
            </a:endParaRPr>
          </a:p>
          <a:p>
            <a:r>
              <a:rPr kumimoji="0" lang="en-CA" sz="1400" b="1" i="0" u="none" strike="noStrike" kern="0" cap="none" spc="0" normalizeH="0" baseline="0" noProof="0" dirty="0" smtClean="0">
                <a:ln>
                  <a:noFill/>
                </a:ln>
                <a:effectLst/>
                <a:uLnTx/>
                <a:uFillTx/>
              </a:rPr>
              <a:t>Collective Impact </a:t>
            </a:r>
            <a:r>
              <a:rPr kumimoji="0" lang="en-CA" sz="1400" b="0" i="0" u="none" strike="noStrike" kern="0" cap="none" spc="0" normalizeH="0" baseline="0" noProof="0" dirty="0" smtClean="0">
                <a:ln>
                  <a:noFill/>
                </a:ln>
                <a:effectLst/>
                <a:uLnTx/>
                <a:uFillTx/>
              </a:rPr>
              <a:t>occurs when organizations from different sectors </a:t>
            </a:r>
          </a:p>
          <a:p>
            <a:r>
              <a:rPr kumimoji="0" lang="en-CA" sz="1400" b="0" i="0" u="none" strike="noStrike" kern="0" cap="none" spc="0" normalizeH="0" baseline="0" noProof="0" dirty="0" smtClean="0">
                <a:ln>
                  <a:noFill/>
                </a:ln>
                <a:effectLst/>
                <a:uLnTx/>
                <a:uFillTx/>
              </a:rPr>
              <a:t>agree to solve a specific social problem </a:t>
            </a:r>
          </a:p>
          <a:p>
            <a:r>
              <a:rPr kumimoji="0" lang="en-CA" sz="1400" b="0" i="0" u="none" strike="noStrike" kern="0" cap="none" spc="0" normalizeH="0" baseline="0" noProof="0" dirty="0" smtClean="0">
                <a:ln>
                  <a:noFill/>
                </a:ln>
                <a:effectLst/>
                <a:uLnTx/>
                <a:uFillTx/>
              </a:rPr>
              <a:t>using a common agenda (based a common understanding of the challenges and opportunities), </a:t>
            </a:r>
          </a:p>
          <a:p>
            <a:r>
              <a:rPr kumimoji="0" lang="en-CA" sz="1400" b="0" i="0" u="none" strike="noStrike" kern="0" cap="none" spc="0" normalizeH="0" baseline="0" noProof="0" dirty="0" smtClean="0">
                <a:ln>
                  <a:noFill/>
                </a:ln>
                <a:effectLst/>
                <a:uLnTx/>
                <a:uFillTx/>
              </a:rPr>
              <a:t>aligning their efforts, and </a:t>
            </a:r>
          </a:p>
          <a:p>
            <a:r>
              <a:rPr kumimoji="0" lang="en-CA" sz="1400" b="0" i="0" u="none" strike="noStrike" kern="0" cap="none" spc="0" normalizeH="0" baseline="0" noProof="0" dirty="0" smtClean="0">
                <a:ln>
                  <a:noFill/>
                </a:ln>
                <a:effectLst/>
                <a:uLnTx/>
                <a:uFillTx/>
              </a:rPr>
              <a:t>using common measures of success.  </a:t>
            </a:r>
          </a:p>
          <a:p>
            <a:endParaRPr lang="en-US" sz="1400" dirty="0"/>
          </a:p>
        </p:txBody>
      </p:sp>
      <p:sp>
        <p:nvSpPr>
          <p:cNvPr id="4" name="Slide Number Placeholder 3"/>
          <p:cNvSpPr>
            <a:spLocks noGrp="1"/>
          </p:cNvSpPr>
          <p:nvPr>
            <p:ph type="sldNum" sz="quarter" idx="10"/>
          </p:nvPr>
        </p:nvSpPr>
        <p:spPr/>
        <p:txBody>
          <a:bodyPr/>
          <a:lstStyle/>
          <a:p>
            <a:fld id="{67749013-3925-4B29-8BF4-A1387C309DD0}" type="slidenum">
              <a:rPr lang="en-US" smtClean="0"/>
              <a:t>3</a:t>
            </a:fld>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Header Placeholder 5"/>
          <p:cNvSpPr>
            <a:spLocks noGrp="1"/>
          </p:cNvSpPr>
          <p:nvPr>
            <p:ph type="hdr" sz="quarter" idx="12"/>
          </p:nvPr>
        </p:nvSpPr>
        <p:spPr/>
        <p:txBody>
          <a:bodyPr/>
          <a:lstStyle/>
          <a:p>
            <a:r>
              <a:rPr lang="en-US" smtClean="0"/>
              <a:t>Collective Approach to Address an Aging NH</a:t>
            </a:r>
            <a:endParaRPr lang="en-US"/>
          </a:p>
        </p:txBody>
      </p:sp>
    </p:spTree>
    <p:extLst>
      <p:ext uri="{BB962C8B-B14F-4D97-AF65-F5344CB8AC3E}">
        <p14:creationId xmlns:p14="http://schemas.microsoft.com/office/powerpoint/2010/main" val="361588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Collective Approach to Address an Aging NH</a:t>
            </a:r>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4</a:t>
            </a:fld>
            <a:endParaRPr lang="en-US"/>
          </a:p>
        </p:txBody>
      </p:sp>
    </p:spTree>
    <p:extLst>
      <p:ext uri="{BB962C8B-B14F-4D97-AF65-F5344CB8AC3E}">
        <p14:creationId xmlns:p14="http://schemas.microsoft.com/office/powerpoint/2010/main" val="106575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normAutofit lnSpcReduction="10000"/>
          </a:bodyPr>
          <a:lstStyle/>
          <a:p>
            <a:r>
              <a:rPr lang="en-US" sz="1400" dirty="0" smtClean="0"/>
              <a:t>There’s five conditions</a:t>
            </a:r>
            <a:r>
              <a:rPr lang="en-US" sz="1400" baseline="0" dirty="0" smtClean="0"/>
              <a:t> or elements to collective impact that are critical to the success of the model.  </a:t>
            </a:r>
          </a:p>
          <a:p>
            <a:r>
              <a:rPr lang="en-US" sz="1400" baseline="0" dirty="0" smtClean="0"/>
              <a:t>These are not anything new – it’s community building 101.</a:t>
            </a:r>
          </a:p>
          <a:p>
            <a:r>
              <a:rPr lang="en-US" sz="1400" baseline="0" dirty="0" smtClean="0"/>
              <a:t>But what is relatively new is the recognition that this is a recipe for success in creating complex social change.</a:t>
            </a:r>
          </a:p>
          <a:p>
            <a:endParaRPr lang="en-US" sz="1400" baseline="0" dirty="0" smtClean="0"/>
          </a:p>
          <a:p>
            <a:endParaRPr lang="en-US" sz="1400" baseline="0" dirty="0" smtClean="0"/>
          </a:p>
          <a:p>
            <a:pPr marL="0" indent="0">
              <a:buFont typeface="Arial" panose="020B0604020202020204" pitchFamily="34" charset="0"/>
              <a:buNone/>
            </a:pPr>
            <a:r>
              <a:rPr lang="en-US" sz="1400" dirty="0" smtClean="0"/>
              <a:t>To do Collective Impact right, you need to </a:t>
            </a:r>
          </a:p>
          <a:p>
            <a:pPr marL="0" indent="0">
              <a:buFont typeface="Arial" panose="020B0604020202020204" pitchFamily="34" charset="0"/>
              <a:buNone/>
            </a:pPr>
            <a:r>
              <a:rPr lang="en-US" sz="1400" dirty="0" smtClean="0"/>
              <a:t>Agree to a common agenda – a shared vision</a:t>
            </a:r>
            <a:r>
              <a:rPr lang="en-US" sz="1400" baseline="0" dirty="0" smtClean="0"/>
              <a:t> for change based on a common understanding of the problem that includes agreed upon actions.</a:t>
            </a:r>
            <a:endParaRPr lang="en-US" sz="1400" dirty="0" smtClean="0"/>
          </a:p>
          <a:p>
            <a:pPr marL="0" indent="0">
              <a:buFont typeface="Arial" panose="020B0604020202020204" pitchFamily="34" charset="0"/>
              <a:buNone/>
            </a:pPr>
            <a:r>
              <a:rPr lang="en-US" sz="1400" dirty="0" smtClean="0"/>
              <a:t>Then you need to identify</a:t>
            </a:r>
            <a:r>
              <a:rPr lang="en-US" sz="1400" baseline="0" dirty="0" smtClean="0"/>
              <a:t> </a:t>
            </a:r>
            <a:r>
              <a:rPr lang="en-US" sz="1400" dirty="0" smtClean="0"/>
              <a:t>shared measurement to track your progress and maintain accountability</a:t>
            </a:r>
          </a:p>
          <a:p>
            <a:pPr marL="0" indent="0">
              <a:buFont typeface="Arial" panose="020B0604020202020204" pitchFamily="34" charset="0"/>
              <a:buNone/>
            </a:pPr>
            <a:r>
              <a:rPr lang="en-US" sz="1400" dirty="0" smtClean="0"/>
              <a:t>You create space</a:t>
            </a:r>
            <a:r>
              <a:rPr lang="en-US" sz="1400" baseline="0" dirty="0" smtClean="0"/>
              <a:t> for all concerned by recognizing and coordinating</a:t>
            </a:r>
            <a:r>
              <a:rPr lang="en-US" sz="1400" dirty="0" smtClean="0"/>
              <a:t> mutually reinforcing activities</a:t>
            </a:r>
            <a:r>
              <a:rPr lang="en-US" sz="1400" baseline="0" dirty="0" smtClean="0"/>
              <a:t> (which I will say more about in a minute)</a:t>
            </a:r>
            <a:endParaRPr lang="en-US" sz="1400" dirty="0" smtClean="0"/>
          </a:p>
          <a:p>
            <a:pPr marL="0" indent="0">
              <a:buFont typeface="Arial" panose="020B0604020202020204" pitchFamily="34" charset="0"/>
              <a:buNone/>
            </a:pPr>
            <a:r>
              <a:rPr lang="en-US" sz="1400" dirty="0" smtClean="0"/>
              <a:t>Critical</a:t>
            </a:r>
            <a:r>
              <a:rPr lang="en-US" sz="1400" baseline="0" dirty="0" smtClean="0"/>
              <a:t> to the success of Collective Impact is clear and </a:t>
            </a:r>
            <a:r>
              <a:rPr lang="en-US" sz="1400" dirty="0" smtClean="0"/>
              <a:t>continuous communication</a:t>
            </a:r>
            <a:r>
              <a:rPr lang="en-US" sz="1400" baseline="0" dirty="0" smtClean="0"/>
              <a:t> so that all those involved are kept in the loop</a:t>
            </a:r>
          </a:p>
          <a:p>
            <a:pPr marL="0" indent="0">
              <a:buFont typeface="Arial" panose="020B0604020202020204" pitchFamily="34" charset="0"/>
              <a:buNone/>
            </a:pPr>
            <a:r>
              <a:rPr lang="en-US" sz="1400" baseline="0" dirty="0" smtClean="0"/>
              <a:t>And finally, what FSG and Tamarack clearly identified is that successful collaboration and collective impact doesn’t just happen by good will and good intentions – but dedicated staff and resources are needed to provide </a:t>
            </a:r>
            <a:r>
              <a:rPr lang="en-US" sz="1400" dirty="0" smtClean="0"/>
              <a:t>backbone support.</a:t>
            </a:r>
          </a:p>
        </p:txBody>
      </p:sp>
      <p:sp>
        <p:nvSpPr>
          <p:cNvPr id="4" name="Slide Number Placeholder 3"/>
          <p:cNvSpPr>
            <a:spLocks noGrp="1"/>
          </p:cNvSpPr>
          <p:nvPr>
            <p:ph type="sldNum" sz="quarter" idx="10"/>
          </p:nvPr>
        </p:nvSpPr>
        <p:spPr/>
        <p:txBody>
          <a:bodyPr/>
          <a:lstStyle/>
          <a:p>
            <a:fld id="{22F4E32B-120D-4300-9209-A8C90937AA45}" type="slidenum">
              <a:rPr lang="en-US" smtClean="0">
                <a:solidFill>
                  <a:prstClr val="black"/>
                </a:solidFill>
              </a:rPr>
              <a:pPr/>
              <a:t>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Header Placeholder 5"/>
          <p:cNvSpPr>
            <a:spLocks noGrp="1"/>
          </p:cNvSpPr>
          <p:nvPr>
            <p:ph type="hdr" sz="quarter" idx="12"/>
          </p:nvPr>
        </p:nvSpPr>
        <p:spPr/>
        <p:txBody>
          <a:bodyPr/>
          <a:lstStyle/>
          <a:p>
            <a:r>
              <a:rPr lang="en-US" smtClean="0"/>
              <a:t>Collective Approach to Address an Aging NH</a:t>
            </a:r>
            <a:endParaRPr lang="en-US"/>
          </a:p>
        </p:txBody>
      </p:sp>
    </p:spTree>
    <p:extLst>
      <p:ext uri="{BB962C8B-B14F-4D97-AF65-F5344CB8AC3E}">
        <p14:creationId xmlns:p14="http://schemas.microsoft.com/office/powerpoint/2010/main" val="144984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working across boundaries…</a:t>
            </a:r>
          </a:p>
          <a:p>
            <a:endParaRPr lang="en-US" dirty="0" smtClean="0"/>
          </a:p>
          <a:p>
            <a:r>
              <a:rPr lang="en-US" dirty="0" smtClean="0"/>
              <a:t>We</a:t>
            </a:r>
            <a:r>
              <a:rPr lang="en-US" baseline="0" dirty="0" smtClean="0"/>
              <a:t> have to find ways to work across culture – across geographic regions, across sectors, across the vast array of issues facing our communities, across political party lines and across generations.  We can’t fall into the trap of an “us vs. them” mentality….it has to be all of us.</a:t>
            </a:r>
            <a:endParaRPr lang="en-US" dirty="0"/>
          </a:p>
        </p:txBody>
      </p:sp>
      <p:sp>
        <p:nvSpPr>
          <p:cNvPr id="4" name="Header Placeholder 3"/>
          <p:cNvSpPr>
            <a:spLocks noGrp="1"/>
          </p:cNvSpPr>
          <p:nvPr>
            <p:ph type="hdr" sz="quarter" idx="10"/>
          </p:nvPr>
        </p:nvSpPr>
        <p:spPr/>
        <p:txBody>
          <a:bodyPr/>
          <a:lstStyle/>
          <a:p>
            <a:r>
              <a:rPr lang="en-US" smtClean="0"/>
              <a:t>Collective Approach to Address an Aging NH</a:t>
            </a:r>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6</a:t>
            </a:fld>
            <a:endParaRPr lang="en-US"/>
          </a:p>
        </p:txBody>
      </p:sp>
    </p:spTree>
    <p:extLst>
      <p:ext uri="{BB962C8B-B14F-4D97-AF65-F5344CB8AC3E}">
        <p14:creationId xmlns:p14="http://schemas.microsoft.com/office/powerpoint/2010/main" val="267362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is what our vision</a:t>
            </a:r>
            <a:r>
              <a:rPr lang="en-US" baseline="0" dirty="0" smtClean="0"/>
              <a:t> is all about.</a:t>
            </a:r>
          </a:p>
          <a:p>
            <a:endParaRPr lang="en-US" baseline="0" dirty="0" smtClean="0"/>
          </a:p>
          <a:p>
            <a:r>
              <a:rPr lang="en-US" baseline="0" dirty="0" smtClean="0"/>
              <a:t>It was created during 2014 with the input of more than 40 stakeholders, the input of more than 100 elders who participated in focus groups across the state, and with interviews of 10 cross sector business leaders in NH.</a:t>
            </a:r>
          </a:p>
          <a:p>
            <a:endParaRPr lang="en-US" baseline="0" dirty="0" smtClean="0"/>
          </a:p>
          <a:p>
            <a:r>
              <a:rPr lang="en-US" baseline="0" dirty="0" smtClean="0"/>
              <a:t>This wheel was used to capture the key themes that we heard in our planning conversations, our focus groups and interviews.</a:t>
            </a:r>
          </a:p>
          <a:p>
            <a:endParaRPr lang="en-US" baseline="0" dirty="0" smtClean="0"/>
          </a:p>
          <a:p>
            <a:r>
              <a:rPr lang="en-US" baseline="0" dirty="0" smtClean="0"/>
              <a:t>This vision recognizes that the health and well-being of our elders requires a comprehensive approach..</a:t>
            </a:r>
          </a:p>
          <a:p>
            <a:pPr marL="171450" indent="-171450">
              <a:buFont typeface="Arial" panose="020B0604020202020204" pitchFamily="34" charset="0"/>
              <a:buChar char="•"/>
            </a:pPr>
            <a:r>
              <a:rPr lang="en-US" baseline="0" dirty="0" smtClean="0"/>
              <a:t>Fundamental Needs of food, shelter, and safety need to be met.</a:t>
            </a:r>
          </a:p>
          <a:p>
            <a:pPr marL="171450" indent="-171450">
              <a:buFont typeface="Arial" panose="020B0604020202020204" pitchFamily="34" charset="0"/>
              <a:buChar char="•"/>
            </a:pPr>
            <a:r>
              <a:rPr lang="en-US" baseline="0" dirty="0" smtClean="0"/>
              <a:t>A broad range of living options are needed to support us at every stage of the aging process</a:t>
            </a:r>
          </a:p>
          <a:p>
            <a:pPr marL="171450" indent="-171450">
              <a:buFont typeface="Arial" panose="020B0604020202020204" pitchFamily="34" charset="0"/>
              <a:buChar char="•"/>
            </a:pPr>
            <a:r>
              <a:rPr lang="en-US" baseline="0" dirty="0" smtClean="0"/>
              <a:t>Our families and caregivers need support in order to support us through our aging and dying processes</a:t>
            </a:r>
          </a:p>
          <a:p>
            <a:pPr marL="171450" indent="-171450">
              <a:buFont typeface="Arial" panose="020B0604020202020204" pitchFamily="34" charset="0"/>
              <a:buChar char="•"/>
            </a:pPr>
            <a:r>
              <a:rPr lang="en-US" baseline="0" dirty="0" smtClean="0"/>
              <a:t>Social and civic engagement options need to be plentiful and appropriate for being of all stages of aging and all cultures</a:t>
            </a:r>
          </a:p>
          <a:p>
            <a:pPr marL="171450" indent="-171450">
              <a:buFont typeface="Arial" panose="020B0604020202020204" pitchFamily="34" charset="0"/>
              <a:buChar char="•"/>
            </a:pPr>
            <a:r>
              <a:rPr lang="en-US" baseline="0" dirty="0" smtClean="0"/>
              <a:t>Quality physical and mental wellbeing supports need to be in place – to promote healthy aging and prevent decline, to address health issues that occur as we age and to support elders and their families through the end of life.</a:t>
            </a:r>
          </a:p>
          <a:p>
            <a:pPr marL="171450" indent="-171450">
              <a:buFont typeface="Arial" panose="020B0604020202020204" pitchFamily="34" charset="0"/>
              <a:buChar char="•"/>
            </a:pPr>
            <a:r>
              <a:rPr lang="en-US" baseline="0" dirty="0" smtClean="0"/>
              <a:t>And finally – we need a strong and effective capacity to advocate on behalf of elders and their families.</a:t>
            </a:r>
          </a:p>
          <a:p>
            <a:endParaRPr lang="en-US" baseline="0" dirty="0" smtClean="0"/>
          </a:p>
          <a:p>
            <a:endParaRPr lang="en-US" baseline="0" dirty="0" smtClean="0"/>
          </a:p>
          <a:p>
            <a:r>
              <a:rPr lang="en-US" baseline="0" dirty="0" smtClean="0"/>
              <a:t>Those of you familiar with AARP’s work to create Age Friendly Communities or the World Health Organization’s work or other age friendly communities work will notice that this vision is very similar to their models.  For example, the World Health Organization breaks their model out into 8 areas – but we  combined some of their domains and added a special emphasis on both advocacy and caregiving.</a:t>
            </a:r>
          </a:p>
          <a:p>
            <a:endParaRPr lang="en-US" baseline="0" dirty="0" smtClean="0"/>
          </a:p>
          <a:p>
            <a:r>
              <a:rPr lang="en-US" baseline="0" dirty="0" smtClean="0"/>
              <a:t>You might be surprised that NH’s largest health foundation is supporting and leading such a broad and comprehensive vision and that what you might traditionally think of the EH’s work is only the green wedge – but the Endowment for Health has a comprehensive and inclusive view of health.</a:t>
            </a:r>
          </a:p>
          <a:p>
            <a:endParaRPr lang="en-US" baseline="0" dirty="0" smtClean="0"/>
          </a:p>
          <a:p>
            <a:r>
              <a:rPr lang="en-US" baseline="0" dirty="0" smtClean="0"/>
              <a:t>Realizing this vision isn’t going to be easy.  And that is why a collective impact approach is what we think is the best way to work.</a:t>
            </a:r>
          </a:p>
          <a:p>
            <a:endParaRPr lang="en-US" dirty="0"/>
          </a:p>
        </p:txBody>
      </p:sp>
      <p:sp>
        <p:nvSpPr>
          <p:cNvPr id="4" name="Slide Number Placeholder 3"/>
          <p:cNvSpPr>
            <a:spLocks noGrp="1"/>
          </p:cNvSpPr>
          <p:nvPr>
            <p:ph type="sldNum" sz="quarter" idx="10"/>
          </p:nvPr>
        </p:nvSpPr>
        <p:spPr/>
        <p:txBody>
          <a:bodyPr/>
          <a:lstStyle/>
          <a:p>
            <a:fld id="{31904739-EB6D-4248-9A49-3B18B209BA89}" type="slidenum">
              <a:rPr lang="en-US" smtClean="0">
                <a:solidFill>
                  <a:prstClr val="black"/>
                </a:solidFill>
              </a:rPr>
              <a:pPr/>
              <a:t>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Header Placeholder 5"/>
          <p:cNvSpPr>
            <a:spLocks noGrp="1"/>
          </p:cNvSpPr>
          <p:nvPr>
            <p:ph type="hdr" sz="quarter" idx="12"/>
          </p:nvPr>
        </p:nvSpPr>
        <p:spPr/>
        <p:txBody>
          <a:bodyPr/>
          <a:lstStyle/>
          <a:p>
            <a:r>
              <a:rPr lang="en-US" smtClean="0"/>
              <a:t>Collective Approach to Address an Aging NH</a:t>
            </a:r>
            <a:endParaRPr lang="en-US"/>
          </a:p>
        </p:txBody>
      </p:sp>
    </p:spTree>
    <p:extLst>
      <p:ext uri="{BB962C8B-B14F-4D97-AF65-F5344CB8AC3E}">
        <p14:creationId xmlns:p14="http://schemas.microsoft.com/office/powerpoint/2010/main" val="128880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will</a:t>
            </a:r>
            <a:r>
              <a:rPr lang="en-US" baseline="0" dirty="0" smtClean="0"/>
              <a:t> we do this?</a:t>
            </a:r>
          </a:p>
          <a:p>
            <a:endParaRPr lang="en-US" dirty="0" smtClean="0"/>
          </a:p>
          <a:p>
            <a:r>
              <a:rPr lang="en-US" dirty="0" smtClean="0"/>
              <a:t>We have contracted with the Center on Aging and Community Living to lead us all through an action planning process.  Over the next several months, under the facilitation of staff from CACL – we will convene workgroups to co-create an action plan for the next 2-3 years.  This will set targets and shared measures that are doable with a stretch over this time frame and recognize that there are longer term goals and targets that we’ll focus on in the future. </a:t>
            </a:r>
          </a:p>
          <a:p>
            <a:endParaRPr lang="en-US" dirty="0" smtClean="0"/>
          </a:p>
          <a:p>
            <a:r>
              <a:rPr lang="en-US" dirty="0" smtClean="0"/>
              <a:t>Developing leadership, a Steering Committee, to guide this plan and monitor the implementation of the plan once it is created, is an important step for the next several months.  We’ll start by working with those who served in a core advisory capacity to the Endowment’s work thus far, to help create the guiding principles and role description for steering committee members.  </a:t>
            </a:r>
          </a:p>
          <a:p>
            <a:endParaRPr lang="en-US" dirty="0" smtClean="0"/>
          </a:p>
          <a:p>
            <a:r>
              <a:rPr lang="en-US" dirty="0" smtClean="0"/>
              <a:t>Our vision is that the Steering Committee won’t just lead the planning, it will launch and lead a Statewide Coalition…focused on a collective impact approach to advance healthy aging and age-friendly communities in NH.</a:t>
            </a:r>
          </a:p>
          <a:p>
            <a:endParaRPr lang="en-US" dirty="0" smtClean="0"/>
          </a:p>
          <a:p>
            <a:r>
              <a:rPr lang="en-US" dirty="0" smtClean="0"/>
              <a:t>It will take more than the Steering</a:t>
            </a:r>
            <a:r>
              <a:rPr lang="en-US" baseline="0" dirty="0" smtClean="0"/>
              <a:t> Committee – we will need to identify partners to lead the strategies selected in the planning process and to engage more members to support this work.</a:t>
            </a:r>
            <a:endParaRPr lang="en-US" dirty="0" smtClean="0"/>
          </a:p>
          <a:p>
            <a:endParaRPr lang="en-US" dirty="0" smtClean="0"/>
          </a:p>
          <a:p>
            <a:r>
              <a:rPr lang="en-US" dirty="0" smtClean="0"/>
              <a:t>The EH is committed to providing the backbone support to undergird this effort during this formative time – like an incubator for the coalition – with the intention of it being a free-standing coalition in the future.</a:t>
            </a:r>
          </a:p>
          <a:p>
            <a:endParaRPr lang="en-US" dirty="0"/>
          </a:p>
        </p:txBody>
      </p:sp>
      <p:sp>
        <p:nvSpPr>
          <p:cNvPr id="4" name="Header Placeholder 3"/>
          <p:cNvSpPr>
            <a:spLocks noGrp="1"/>
          </p:cNvSpPr>
          <p:nvPr>
            <p:ph type="hdr" sz="quarter" idx="10"/>
          </p:nvPr>
        </p:nvSpPr>
        <p:spPr/>
        <p:txBody>
          <a:bodyPr/>
          <a:lstStyle/>
          <a:p>
            <a:r>
              <a:rPr lang="en-US" smtClean="0"/>
              <a:t>Collective Approach to Address an Aging NH</a:t>
            </a:r>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9</a:t>
            </a:fld>
            <a:endParaRPr lang="en-US"/>
          </a:p>
        </p:txBody>
      </p:sp>
    </p:spTree>
    <p:extLst>
      <p:ext uri="{BB962C8B-B14F-4D97-AF65-F5344CB8AC3E}">
        <p14:creationId xmlns:p14="http://schemas.microsoft.com/office/powerpoint/2010/main" val="385040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visual of what the collective impact approach will look like as it develops…it isn’t linear…notice the arrows going up and down the levels of collaboration.</a:t>
            </a:r>
          </a:p>
          <a:p>
            <a:endParaRPr lang="en-US" baseline="0" dirty="0" smtClean="0"/>
          </a:p>
          <a:p>
            <a:pPr marL="171450" indent="-171450">
              <a:buFont typeface="Arial" panose="020B0604020202020204" pitchFamily="34" charset="0"/>
              <a:buChar char="•"/>
            </a:pPr>
            <a:r>
              <a:rPr lang="en-US" baseline="0" dirty="0" smtClean="0"/>
              <a:t>Right now we have our Vision and we’re working with partners to turn the vision into a common agenda with strategy and measures.  </a:t>
            </a:r>
          </a:p>
          <a:p>
            <a:pPr marL="171450" indent="-171450">
              <a:buFont typeface="Arial" panose="020B0604020202020204" pitchFamily="34" charset="0"/>
              <a:buChar char="•"/>
            </a:pPr>
            <a:r>
              <a:rPr lang="en-US" baseline="0" dirty="0" smtClean="0"/>
              <a:t>We are working to establish the cross-sector leadership group.</a:t>
            </a:r>
          </a:p>
          <a:p>
            <a:pPr marL="171450" indent="-171450">
              <a:buFont typeface="Arial" panose="020B0604020202020204" pitchFamily="34" charset="0"/>
              <a:buChar char="•"/>
            </a:pPr>
            <a:r>
              <a:rPr lang="en-US" baseline="0" dirty="0" smtClean="0"/>
              <a:t>We’ve convened working groups and launched the action planning phase.</a:t>
            </a:r>
          </a:p>
          <a:p>
            <a:pPr marL="171450" indent="-171450">
              <a:buFont typeface="Arial" panose="020B0604020202020204" pitchFamily="34" charset="0"/>
              <a:buChar char="•"/>
            </a:pPr>
            <a:r>
              <a:rPr lang="en-US" baseline="0" dirty="0" smtClean="0"/>
              <a:t>And the Endowment has volunteered to provide backbone support until we identify or create a separate backbone organization in the future.</a:t>
            </a:r>
            <a:endParaRPr lang="en-US" dirty="0"/>
          </a:p>
        </p:txBody>
      </p:sp>
      <p:sp>
        <p:nvSpPr>
          <p:cNvPr id="4" name="Header Placeholder 3"/>
          <p:cNvSpPr>
            <a:spLocks noGrp="1"/>
          </p:cNvSpPr>
          <p:nvPr>
            <p:ph type="hdr" sz="quarter" idx="10"/>
          </p:nvPr>
        </p:nvSpPr>
        <p:spPr/>
        <p:txBody>
          <a:bodyPr/>
          <a:lstStyle/>
          <a:p>
            <a:r>
              <a:rPr lang="en-US" smtClean="0"/>
              <a:t>Collective Approach to Address an Aging NH</a:t>
            </a:r>
            <a:endParaRPr lang="en-US"/>
          </a:p>
        </p:txBody>
      </p:sp>
      <p:sp>
        <p:nvSpPr>
          <p:cNvPr id="5" name="Footer Placeholder 4"/>
          <p:cNvSpPr>
            <a:spLocks noGrp="1"/>
          </p:cNvSpPr>
          <p:nvPr>
            <p:ph type="ftr" sz="quarter" idx="11"/>
          </p:nvPr>
        </p:nvSpPr>
        <p:spPr/>
        <p:txBody>
          <a:bodyPr/>
          <a:lstStyle/>
          <a:p>
            <a:r>
              <a:rPr lang="en-US" smtClean="0"/>
              <a:t>Presented by the Endowment for Health 9/17/15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10</a:t>
            </a:fld>
            <a:endParaRPr lang="en-US"/>
          </a:p>
        </p:txBody>
      </p:sp>
    </p:spTree>
    <p:extLst>
      <p:ext uri="{BB962C8B-B14F-4D97-AF65-F5344CB8AC3E}">
        <p14:creationId xmlns:p14="http://schemas.microsoft.com/office/powerpoint/2010/main" val="398527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extLst>
      <p:ext uri="{BB962C8B-B14F-4D97-AF65-F5344CB8AC3E}">
        <p14:creationId xmlns:p14="http://schemas.microsoft.com/office/powerpoint/2010/main" val="30319522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3121" indent="0">
              <a:buNone/>
              <a:defRPr sz="2800"/>
            </a:lvl2pPr>
            <a:lvl3pPr marL="906242" indent="0">
              <a:buNone/>
              <a:defRPr sz="2400"/>
            </a:lvl3pPr>
            <a:lvl4pPr marL="1359350" indent="0">
              <a:buNone/>
              <a:defRPr sz="2000"/>
            </a:lvl4pPr>
            <a:lvl5pPr marL="1812486" indent="0">
              <a:buNone/>
              <a:defRPr sz="2000"/>
            </a:lvl5pPr>
            <a:lvl6pPr marL="2265608" indent="0">
              <a:buNone/>
              <a:defRPr sz="2000"/>
            </a:lvl6pPr>
            <a:lvl7pPr marL="2718719" indent="0">
              <a:buNone/>
              <a:defRPr sz="2000"/>
            </a:lvl7pPr>
            <a:lvl8pPr marL="3171852" indent="0">
              <a:buNone/>
              <a:defRPr sz="2000"/>
            </a:lvl8pPr>
            <a:lvl9pPr marL="3624978" indent="0">
              <a:buNone/>
              <a:defRPr sz="2000"/>
            </a:lvl9pPr>
          </a:lstStyle>
          <a:p>
            <a:endParaRPr lang="en-US" dirty="0"/>
          </a:p>
        </p:txBody>
      </p:sp>
      <p:sp>
        <p:nvSpPr>
          <p:cNvPr id="4" name="Text Placeholder 3"/>
          <p:cNvSpPr>
            <a:spLocks noGrp="1"/>
          </p:cNvSpPr>
          <p:nvPr>
            <p:ph type="body" sz="half" idx="2"/>
          </p:nvPr>
        </p:nvSpPr>
        <p:spPr>
          <a:xfrm>
            <a:off x="1792288" y="5367346"/>
            <a:ext cx="5486400" cy="804862"/>
          </a:xfrm>
        </p:spPr>
        <p:txBody>
          <a:bodyPr/>
          <a:lstStyle>
            <a:lvl1pPr marL="0" indent="0">
              <a:buNone/>
              <a:defRPr sz="1400"/>
            </a:lvl1pPr>
            <a:lvl2pPr marL="453121" indent="0">
              <a:buNone/>
              <a:defRPr sz="1200"/>
            </a:lvl2pPr>
            <a:lvl3pPr marL="906242" indent="0">
              <a:buNone/>
              <a:defRPr sz="1000"/>
            </a:lvl3pPr>
            <a:lvl4pPr marL="1359350" indent="0">
              <a:buNone/>
              <a:defRPr sz="900"/>
            </a:lvl4pPr>
            <a:lvl5pPr marL="1812486" indent="0">
              <a:buNone/>
              <a:defRPr sz="900"/>
            </a:lvl5pPr>
            <a:lvl6pPr marL="2265608" indent="0">
              <a:buNone/>
              <a:defRPr sz="900"/>
            </a:lvl6pPr>
            <a:lvl7pPr marL="2718719" indent="0">
              <a:buNone/>
              <a:defRPr sz="900"/>
            </a:lvl7pPr>
            <a:lvl8pPr marL="3171852" indent="0">
              <a:buNone/>
              <a:defRPr sz="900"/>
            </a:lvl8pPr>
            <a:lvl9pPr marL="3624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092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65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2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14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5" y="1293083"/>
            <a:ext cx="8438320" cy="5095600"/>
          </a:xfrm>
          <a:prstGeom prst="rect">
            <a:avLst/>
          </a:prstGeom>
          <a:blipFill>
            <a:blip r:embed="rId2" cstate="print"/>
            <a:stretch>
              <a:fillRect/>
            </a:stretch>
          </a:blipFill>
        </p:spPr>
        <p:txBody>
          <a:bodyPr>
            <a:normAutofit/>
          </a:bodyPr>
          <a:lstStyle>
            <a:lvl1pPr marL="255821" indent="-255821" algn="l" defTabSz="924593"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mn-lt"/>
                <a:ea typeface="+mn-ea"/>
                <a:cs typeface="+mn-cs"/>
              </a:defRPr>
            </a:lvl1pPr>
          </a:lstStyle>
          <a:p>
            <a:r>
              <a:rPr lang="en-US" dirty="0" smtClean="0"/>
              <a:t>Wizard Chart</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6553203" y="6356351"/>
            <a:ext cx="2133600" cy="365124"/>
          </a:xfrm>
          <a:prstGeom prst="rect">
            <a:avLst/>
          </a:prstGeom>
        </p:spPr>
        <p:txBody>
          <a:bodyPr vert="horz" lIns="89441" tIns="44728" rIns="89441" bIns="44728" rtlCol="0" anchor="ctr"/>
          <a:lstStyle>
            <a:lvl1pPr algn="r">
              <a:defRPr sz="900">
                <a:solidFill>
                  <a:schemeClr val="tx1">
                    <a:tint val="75000"/>
                  </a:schemeClr>
                </a:solidFill>
                <a:latin typeface="Verdana" pitchFamily="34" charset="0"/>
              </a:defRPr>
            </a:lvl1pPr>
          </a:lstStyle>
          <a:p>
            <a:pPr defTabSz="894462"/>
            <a:fld id="{0A60FE84-7381-4F55-B1D4-1DC976F6113B}" type="slidenum">
              <a:rPr lang="en-US" smtClean="0">
                <a:solidFill>
                  <a:prstClr val="black">
                    <a:tint val="75000"/>
                  </a:prstClr>
                </a:solidFill>
              </a:rPr>
              <a:pPr defTabSz="894462"/>
              <a:t>‹#›</a:t>
            </a:fld>
            <a:endParaRPr lang="en-US" dirty="0">
              <a:solidFill>
                <a:prstClr val="black">
                  <a:tint val="75000"/>
                </a:prstClr>
              </a:solidFill>
            </a:endParaRPr>
          </a:p>
        </p:txBody>
      </p:sp>
    </p:spTree>
    <p:extLst>
      <p:ext uri="{BB962C8B-B14F-4D97-AF65-F5344CB8AC3E}">
        <p14:creationId xmlns:p14="http://schemas.microsoft.com/office/powerpoint/2010/main" val="159031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6154" indent="0" algn="ctr">
              <a:buNone/>
              <a:defRPr>
                <a:solidFill>
                  <a:schemeClr val="tx1">
                    <a:tint val="75000"/>
                  </a:schemeClr>
                </a:solidFill>
              </a:defRPr>
            </a:lvl2pPr>
            <a:lvl3pPr marL="912309" indent="0" algn="ctr">
              <a:buNone/>
              <a:defRPr>
                <a:solidFill>
                  <a:schemeClr val="tx1">
                    <a:tint val="75000"/>
                  </a:schemeClr>
                </a:solidFill>
              </a:defRPr>
            </a:lvl3pPr>
            <a:lvl4pPr marL="1368460" indent="0" algn="ctr">
              <a:buNone/>
              <a:defRPr>
                <a:solidFill>
                  <a:schemeClr val="tx1">
                    <a:tint val="75000"/>
                  </a:schemeClr>
                </a:solidFill>
              </a:defRPr>
            </a:lvl4pPr>
            <a:lvl5pPr marL="1824615" indent="0" algn="ctr">
              <a:buNone/>
              <a:defRPr>
                <a:solidFill>
                  <a:schemeClr val="tx1">
                    <a:tint val="75000"/>
                  </a:schemeClr>
                </a:solidFill>
              </a:defRPr>
            </a:lvl5pPr>
            <a:lvl6pPr marL="2280772" indent="0" algn="ctr">
              <a:buNone/>
              <a:defRPr>
                <a:solidFill>
                  <a:schemeClr val="tx1">
                    <a:tint val="75000"/>
                  </a:schemeClr>
                </a:solidFill>
              </a:defRPr>
            </a:lvl6pPr>
            <a:lvl7pPr marL="2736927" indent="0" algn="ctr">
              <a:buNone/>
              <a:defRPr>
                <a:solidFill>
                  <a:schemeClr val="tx1">
                    <a:tint val="75000"/>
                  </a:schemeClr>
                </a:solidFill>
              </a:defRPr>
            </a:lvl7pPr>
            <a:lvl8pPr marL="3193080" indent="0" algn="ctr">
              <a:buNone/>
              <a:defRPr>
                <a:solidFill>
                  <a:schemeClr val="tx1">
                    <a:tint val="75000"/>
                  </a:schemeClr>
                </a:solidFill>
              </a:defRPr>
            </a:lvl8pPr>
            <a:lvl9pPr marL="36492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573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4471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6154" indent="0">
              <a:buNone/>
              <a:defRPr sz="1800">
                <a:solidFill>
                  <a:schemeClr val="tx1">
                    <a:tint val="75000"/>
                  </a:schemeClr>
                </a:solidFill>
              </a:defRPr>
            </a:lvl2pPr>
            <a:lvl3pPr marL="912309" indent="0">
              <a:buNone/>
              <a:defRPr sz="1600">
                <a:solidFill>
                  <a:schemeClr val="tx1">
                    <a:tint val="75000"/>
                  </a:schemeClr>
                </a:solidFill>
              </a:defRPr>
            </a:lvl3pPr>
            <a:lvl4pPr marL="1368460" indent="0">
              <a:buNone/>
              <a:defRPr sz="1400">
                <a:solidFill>
                  <a:schemeClr val="tx1">
                    <a:tint val="75000"/>
                  </a:schemeClr>
                </a:solidFill>
              </a:defRPr>
            </a:lvl4pPr>
            <a:lvl5pPr marL="1824615" indent="0">
              <a:buNone/>
              <a:defRPr sz="1400">
                <a:solidFill>
                  <a:schemeClr val="tx1">
                    <a:tint val="75000"/>
                  </a:schemeClr>
                </a:solidFill>
              </a:defRPr>
            </a:lvl5pPr>
            <a:lvl6pPr marL="2280772" indent="0">
              <a:buNone/>
              <a:defRPr sz="1400">
                <a:solidFill>
                  <a:schemeClr val="tx1">
                    <a:tint val="75000"/>
                  </a:schemeClr>
                </a:solidFill>
              </a:defRPr>
            </a:lvl6pPr>
            <a:lvl7pPr marL="2736927" indent="0">
              <a:buNone/>
              <a:defRPr sz="1400">
                <a:solidFill>
                  <a:schemeClr val="tx1">
                    <a:tint val="75000"/>
                  </a:schemeClr>
                </a:solidFill>
              </a:defRPr>
            </a:lvl7pPr>
            <a:lvl8pPr marL="3193080" indent="0">
              <a:buNone/>
              <a:defRPr sz="1400">
                <a:solidFill>
                  <a:schemeClr val="tx1">
                    <a:tint val="75000"/>
                  </a:schemeClr>
                </a:solidFill>
              </a:defRPr>
            </a:lvl8pPr>
            <a:lvl9pPr marL="36492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9362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7"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3742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154" indent="0">
              <a:buNone/>
              <a:defRPr sz="2000" b="1"/>
            </a:lvl2pPr>
            <a:lvl3pPr marL="912309" indent="0">
              <a:buNone/>
              <a:defRPr sz="1800" b="1"/>
            </a:lvl3pPr>
            <a:lvl4pPr marL="1368460" indent="0">
              <a:buNone/>
              <a:defRPr sz="1600" b="1"/>
            </a:lvl4pPr>
            <a:lvl5pPr marL="1824615" indent="0">
              <a:buNone/>
              <a:defRPr sz="1600" b="1"/>
            </a:lvl5pPr>
            <a:lvl6pPr marL="2280772" indent="0">
              <a:buNone/>
              <a:defRPr sz="1600" b="1"/>
            </a:lvl6pPr>
            <a:lvl7pPr marL="2736927" indent="0">
              <a:buNone/>
              <a:defRPr sz="1600" b="1"/>
            </a:lvl7pPr>
            <a:lvl8pPr marL="3193080" indent="0">
              <a:buNone/>
              <a:defRPr sz="1600" b="1"/>
            </a:lvl8pPr>
            <a:lvl9pPr marL="3649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8" y="1535113"/>
            <a:ext cx="4041775" cy="639762"/>
          </a:xfrm>
        </p:spPr>
        <p:txBody>
          <a:bodyPr anchor="b"/>
          <a:lstStyle>
            <a:lvl1pPr marL="0" indent="0">
              <a:buNone/>
              <a:defRPr sz="2400" b="1"/>
            </a:lvl1pPr>
            <a:lvl2pPr marL="456154" indent="0">
              <a:buNone/>
              <a:defRPr sz="2000" b="1"/>
            </a:lvl2pPr>
            <a:lvl3pPr marL="912309" indent="0">
              <a:buNone/>
              <a:defRPr sz="1800" b="1"/>
            </a:lvl3pPr>
            <a:lvl4pPr marL="1368460" indent="0">
              <a:buNone/>
              <a:defRPr sz="1600" b="1"/>
            </a:lvl4pPr>
            <a:lvl5pPr marL="1824615" indent="0">
              <a:buNone/>
              <a:defRPr sz="1600" b="1"/>
            </a:lvl5pPr>
            <a:lvl6pPr marL="2280772" indent="0">
              <a:buNone/>
              <a:defRPr sz="1600" b="1"/>
            </a:lvl6pPr>
            <a:lvl7pPr marL="2736927" indent="0">
              <a:buNone/>
              <a:defRPr sz="1600" b="1"/>
            </a:lvl7pPr>
            <a:lvl8pPr marL="3193080" indent="0">
              <a:buNone/>
              <a:defRPr sz="1600" b="1"/>
            </a:lvl8pPr>
            <a:lvl9pPr marL="3649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3987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72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3121" indent="0" algn="ctr">
              <a:buNone/>
              <a:defRPr>
                <a:solidFill>
                  <a:schemeClr val="tx1">
                    <a:tint val="75000"/>
                  </a:schemeClr>
                </a:solidFill>
              </a:defRPr>
            </a:lvl2pPr>
            <a:lvl3pPr marL="906242" indent="0" algn="ctr">
              <a:buNone/>
              <a:defRPr>
                <a:solidFill>
                  <a:schemeClr val="tx1">
                    <a:tint val="75000"/>
                  </a:schemeClr>
                </a:solidFill>
              </a:defRPr>
            </a:lvl3pPr>
            <a:lvl4pPr marL="1359350" indent="0" algn="ctr">
              <a:buNone/>
              <a:defRPr>
                <a:solidFill>
                  <a:schemeClr val="tx1">
                    <a:tint val="75000"/>
                  </a:schemeClr>
                </a:solidFill>
              </a:defRPr>
            </a:lvl4pPr>
            <a:lvl5pPr marL="1812486" indent="0" algn="ctr">
              <a:buNone/>
              <a:defRPr>
                <a:solidFill>
                  <a:schemeClr val="tx1">
                    <a:tint val="75000"/>
                  </a:schemeClr>
                </a:solidFill>
              </a:defRPr>
            </a:lvl5pPr>
            <a:lvl6pPr marL="2265608" indent="0" algn="ctr">
              <a:buNone/>
              <a:defRPr>
                <a:solidFill>
                  <a:schemeClr val="tx1">
                    <a:tint val="75000"/>
                  </a:schemeClr>
                </a:solidFill>
              </a:defRPr>
            </a:lvl6pPr>
            <a:lvl7pPr marL="2718719" indent="0" algn="ctr">
              <a:buNone/>
              <a:defRPr>
                <a:solidFill>
                  <a:schemeClr val="tx1">
                    <a:tint val="75000"/>
                  </a:schemeClr>
                </a:solidFill>
              </a:defRPr>
            </a:lvl7pPr>
            <a:lvl8pPr marL="3171852" indent="0" algn="ctr">
              <a:buNone/>
              <a:defRPr>
                <a:solidFill>
                  <a:schemeClr val="tx1">
                    <a:tint val="75000"/>
                  </a:schemeClr>
                </a:solidFill>
              </a:defRPr>
            </a:lvl8pPr>
            <a:lvl9pPr marL="3624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196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519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3"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3" y="1435100"/>
            <a:ext cx="3008313" cy="4691063"/>
          </a:xfrm>
        </p:spPr>
        <p:txBody>
          <a:bodyPr/>
          <a:lstStyle>
            <a:lvl1pPr marL="0" indent="0">
              <a:buNone/>
              <a:defRPr sz="1400"/>
            </a:lvl1pPr>
            <a:lvl2pPr marL="456154" indent="0">
              <a:buNone/>
              <a:defRPr sz="1200"/>
            </a:lvl2pPr>
            <a:lvl3pPr marL="912309" indent="0">
              <a:buNone/>
              <a:defRPr sz="1000"/>
            </a:lvl3pPr>
            <a:lvl4pPr marL="1368460" indent="0">
              <a:buNone/>
              <a:defRPr sz="900"/>
            </a:lvl4pPr>
            <a:lvl5pPr marL="1824615" indent="0">
              <a:buNone/>
              <a:defRPr sz="900"/>
            </a:lvl5pPr>
            <a:lvl6pPr marL="2280772" indent="0">
              <a:buNone/>
              <a:defRPr sz="900"/>
            </a:lvl6pPr>
            <a:lvl7pPr marL="2736927" indent="0">
              <a:buNone/>
              <a:defRPr sz="900"/>
            </a:lvl7pPr>
            <a:lvl8pPr marL="3193080" indent="0">
              <a:buNone/>
              <a:defRPr sz="900"/>
            </a:lvl8pPr>
            <a:lvl9pPr marL="3649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6975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54" indent="0">
              <a:buNone/>
              <a:defRPr sz="2800"/>
            </a:lvl2pPr>
            <a:lvl3pPr marL="912309" indent="0">
              <a:buNone/>
              <a:defRPr sz="2400"/>
            </a:lvl3pPr>
            <a:lvl4pPr marL="1368460" indent="0">
              <a:buNone/>
              <a:defRPr sz="2000"/>
            </a:lvl4pPr>
            <a:lvl5pPr marL="1824615" indent="0">
              <a:buNone/>
              <a:defRPr sz="2000"/>
            </a:lvl5pPr>
            <a:lvl6pPr marL="2280772" indent="0">
              <a:buNone/>
              <a:defRPr sz="2000"/>
            </a:lvl6pPr>
            <a:lvl7pPr marL="2736927" indent="0">
              <a:buNone/>
              <a:defRPr sz="2000"/>
            </a:lvl7pPr>
            <a:lvl8pPr marL="3193080" indent="0">
              <a:buNone/>
              <a:defRPr sz="2000"/>
            </a:lvl8pPr>
            <a:lvl9pPr marL="364923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54" indent="0">
              <a:buNone/>
              <a:defRPr sz="1200"/>
            </a:lvl2pPr>
            <a:lvl3pPr marL="912309" indent="0">
              <a:buNone/>
              <a:defRPr sz="1000"/>
            </a:lvl3pPr>
            <a:lvl4pPr marL="1368460" indent="0">
              <a:buNone/>
              <a:defRPr sz="900"/>
            </a:lvl4pPr>
            <a:lvl5pPr marL="1824615" indent="0">
              <a:buNone/>
              <a:defRPr sz="900"/>
            </a:lvl5pPr>
            <a:lvl6pPr marL="2280772" indent="0">
              <a:buNone/>
              <a:defRPr sz="900"/>
            </a:lvl6pPr>
            <a:lvl7pPr marL="2736927" indent="0">
              <a:buNone/>
              <a:defRPr sz="900"/>
            </a:lvl7pPr>
            <a:lvl8pPr marL="3193080" indent="0">
              <a:buNone/>
              <a:defRPr sz="900"/>
            </a:lvl8pPr>
            <a:lvl9pPr marL="3649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941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6649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8542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5" y="1293077"/>
            <a:ext cx="8438320" cy="5095600"/>
          </a:xfrm>
          <a:prstGeom prst="rect">
            <a:avLst/>
          </a:prstGeom>
          <a:blipFill>
            <a:blip r:embed="rId2" cstate="print"/>
            <a:stretch>
              <a:fillRect/>
            </a:stretch>
          </a:blipFill>
        </p:spPr>
        <p:txBody>
          <a:bodyPr>
            <a:normAutofit/>
          </a:bodyPr>
          <a:lstStyle>
            <a:lvl1pPr marL="257540" indent="-257540" algn="l" defTabSz="930782"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mn-lt"/>
                <a:ea typeface="+mn-ea"/>
                <a:cs typeface="+mn-cs"/>
              </a:defRPr>
            </a:lvl1pPr>
          </a:lstStyle>
          <a:p>
            <a:r>
              <a:rPr lang="en-US" dirty="0" smtClean="0"/>
              <a:t>Wizard Chart</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6553200" y="6356351"/>
            <a:ext cx="2133600" cy="365124"/>
          </a:xfrm>
          <a:prstGeom prst="rect">
            <a:avLst/>
          </a:prstGeom>
        </p:spPr>
        <p:txBody>
          <a:bodyPr vert="horz" lIns="90043" tIns="45033" rIns="90043" bIns="45033" rtlCol="0" anchor="ctr"/>
          <a:lstStyle>
            <a:lvl1pPr algn="r">
              <a:defRPr sz="900">
                <a:solidFill>
                  <a:schemeClr val="tx1">
                    <a:tint val="75000"/>
                  </a:schemeClr>
                </a:solidFill>
                <a:latin typeface="Verdana" pitchFamily="34" charset="0"/>
              </a:defRPr>
            </a:lvl1pPr>
          </a:lstStyle>
          <a:p>
            <a:pPr defTabSz="900444"/>
            <a:fld id="{0A60FE84-7381-4F55-B1D4-1DC976F6113B}" type="slidenum">
              <a:rPr lang="en-US" smtClean="0">
                <a:solidFill>
                  <a:prstClr val="black">
                    <a:tint val="75000"/>
                  </a:prstClr>
                </a:solidFill>
              </a:rPr>
              <a:pPr defTabSz="900444"/>
              <a:t>‹#›</a:t>
            </a:fld>
            <a:endParaRPr lang="en-US" dirty="0">
              <a:solidFill>
                <a:prstClr val="black">
                  <a:tint val="75000"/>
                </a:prstClr>
              </a:solidFill>
            </a:endParaRPr>
          </a:p>
        </p:txBody>
      </p:sp>
    </p:spTree>
    <p:extLst>
      <p:ext uri="{BB962C8B-B14F-4D97-AF65-F5344CB8AC3E}">
        <p14:creationId xmlns:p14="http://schemas.microsoft.com/office/powerpoint/2010/main" val="978456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864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8235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2333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794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0784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1020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134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1969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98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176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880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2375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5" y="1293077"/>
            <a:ext cx="8438320" cy="5095600"/>
          </a:xfrm>
          <a:prstGeom prst="rect">
            <a:avLst/>
          </a:prstGeom>
          <a:blipFill>
            <a:blip r:embed="rId2" cstate="print"/>
            <a:stretch>
              <a:fillRect/>
            </a:stretch>
          </a:blipFill>
        </p:spPr>
        <p:txBody>
          <a:bodyPr>
            <a:normAutofit/>
          </a:bodyPr>
          <a:lstStyle>
            <a:lvl1pPr marL="258132" indent="-258132" algn="l" defTabSz="932915"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mn-lt"/>
                <a:ea typeface="+mn-ea"/>
                <a:cs typeface="+mn-cs"/>
              </a:defRPr>
            </a:lvl1pPr>
          </a:lstStyle>
          <a:p>
            <a:r>
              <a:rPr lang="en-US" dirty="0" smtClean="0"/>
              <a:t>Wizard Chart</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6553200" y="6356351"/>
            <a:ext cx="2133600" cy="365124"/>
          </a:xfrm>
          <a:prstGeom prst="rect">
            <a:avLst/>
          </a:prstGeom>
        </p:spPr>
        <p:txBody>
          <a:bodyPr vert="horz" lIns="90250" tIns="45137" rIns="90250" bIns="45137" rtlCol="0" anchor="ctr"/>
          <a:lstStyle>
            <a:lvl1pPr algn="r">
              <a:defRPr sz="900">
                <a:solidFill>
                  <a:schemeClr val="tx1">
                    <a:tint val="75000"/>
                  </a:schemeClr>
                </a:solidFill>
                <a:latin typeface="Verdana" pitchFamily="34" charset="0"/>
              </a:defRPr>
            </a:lvl1pPr>
          </a:lstStyle>
          <a:p>
            <a:pPr defTabSz="902507"/>
            <a:fld id="{0A60FE84-7381-4F55-B1D4-1DC976F6113B}" type="slidenum">
              <a:rPr lang="en-US" smtClean="0">
                <a:solidFill>
                  <a:prstClr val="black">
                    <a:tint val="75000"/>
                  </a:prstClr>
                </a:solidFill>
              </a:rPr>
              <a:pPr defTabSz="902507"/>
              <a:t>‹#›</a:t>
            </a:fld>
            <a:endParaRPr lang="en-US" dirty="0">
              <a:solidFill>
                <a:prstClr val="black">
                  <a:tint val="75000"/>
                </a:prstClr>
              </a:solidFill>
            </a:endParaRPr>
          </a:p>
        </p:txBody>
      </p:sp>
    </p:spTree>
    <p:extLst>
      <p:ext uri="{BB962C8B-B14F-4D97-AF65-F5344CB8AC3E}">
        <p14:creationId xmlns:p14="http://schemas.microsoft.com/office/powerpoint/2010/main" val="4286805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260450"/>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FEF4D-2333-4015-8038-788BA7EC614F}"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1A3CF-1291-422F-87DA-18D23FB64508}" type="slidenum">
              <a:rPr lang="en-US" smtClean="0"/>
              <a:t>‹#›</a:t>
            </a:fld>
            <a:endParaRPr lang="en-US"/>
          </a:p>
        </p:txBody>
      </p:sp>
    </p:spTree>
    <p:extLst>
      <p:ext uri="{BB962C8B-B14F-4D97-AF65-F5344CB8AC3E}">
        <p14:creationId xmlns:p14="http://schemas.microsoft.com/office/powerpoint/2010/main" val="66630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80"/>
            <a:ext cx="7772400" cy="1500187"/>
          </a:xfrm>
        </p:spPr>
        <p:txBody>
          <a:bodyPr anchor="b"/>
          <a:lstStyle>
            <a:lvl1pPr marL="0" indent="0">
              <a:buNone/>
              <a:defRPr sz="2000">
                <a:solidFill>
                  <a:schemeClr val="tx1">
                    <a:tint val="75000"/>
                  </a:schemeClr>
                </a:solidFill>
              </a:defRPr>
            </a:lvl1pPr>
            <a:lvl2pPr marL="453121" indent="0">
              <a:buNone/>
              <a:defRPr sz="1800">
                <a:solidFill>
                  <a:schemeClr val="tx1">
                    <a:tint val="75000"/>
                  </a:schemeClr>
                </a:solidFill>
              </a:defRPr>
            </a:lvl2pPr>
            <a:lvl3pPr marL="906242" indent="0">
              <a:buNone/>
              <a:defRPr sz="1600">
                <a:solidFill>
                  <a:schemeClr val="tx1">
                    <a:tint val="75000"/>
                  </a:schemeClr>
                </a:solidFill>
              </a:defRPr>
            </a:lvl3pPr>
            <a:lvl4pPr marL="1359350" indent="0">
              <a:buNone/>
              <a:defRPr sz="1400">
                <a:solidFill>
                  <a:schemeClr val="tx1">
                    <a:tint val="75000"/>
                  </a:schemeClr>
                </a:solidFill>
              </a:defRPr>
            </a:lvl4pPr>
            <a:lvl5pPr marL="1812486" indent="0">
              <a:buNone/>
              <a:defRPr sz="1400">
                <a:solidFill>
                  <a:schemeClr val="tx1">
                    <a:tint val="75000"/>
                  </a:schemeClr>
                </a:solidFill>
              </a:defRPr>
            </a:lvl5pPr>
            <a:lvl6pPr marL="2265608" indent="0">
              <a:buNone/>
              <a:defRPr sz="1400">
                <a:solidFill>
                  <a:schemeClr val="tx1">
                    <a:tint val="75000"/>
                  </a:schemeClr>
                </a:solidFill>
              </a:defRPr>
            </a:lvl6pPr>
            <a:lvl7pPr marL="2718719" indent="0">
              <a:buNone/>
              <a:defRPr sz="1400">
                <a:solidFill>
                  <a:schemeClr val="tx1">
                    <a:tint val="75000"/>
                  </a:schemeClr>
                </a:solidFill>
              </a:defRPr>
            </a:lvl7pPr>
            <a:lvl8pPr marL="3171852" indent="0">
              <a:buNone/>
              <a:defRPr sz="1400">
                <a:solidFill>
                  <a:schemeClr val="tx1">
                    <a:tint val="75000"/>
                  </a:schemeClr>
                </a:solidFill>
              </a:defRPr>
            </a:lvl8pPr>
            <a:lvl9pPr marL="3624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625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7" y="1600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818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3121" indent="0">
              <a:buNone/>
              <a:defRPr sz="2000" b="1"/>
            </a:lvl2pPr>
            <a:lvl3pPr marL="906242" indent="0">
              <a:buNone/>
              <a:defRPr sz="1800" b="1"/>
            </a:lvl3pPr>
            <a:lvl4pPr marL="1359350" indent="0">
              <a:buNone/>
              <a:defRPr sz="1600" b="1"/>
            </a:lvl4pPr>
            <a:lvl5pPr marL="1812486" indent="0">
              <a:buNone/>
              <a:defRPr sz="1600" b="1"/>
            </a:lvl5pPr>
            <a:lvl6pPr marL="2265608" indent="0">
              <a:buNone/>
              <a:defRPr sz="1600" b="1"/>
            </a:lvl6pPr>
            <a:lvl7pPr marL="2718719" indent="0">
              <a:buNone/>
              <a:defRPr sz="1600" b="1"/>
            </a:lvl7pPr>
            <a:lvl8pPr marL="3171852" indent="0">
              <a:buNone/>
              <a:defRPr sz="1600" b="1"/>
            </a:lvl8pPr>
            <a:lvl9pPr marL="3624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3121" indent="0">
              <a:buNone/>
              <a:defRPr sz="2000" b="1"/>
            </a:lvl2pPr>
            <a:lvl3pPr marL="906242" indent="0">
              <a:buNone/>
              <a:defRPr sz="1800" b="1"/>
            </a:lvl3pPr>
            <a:lvl4pPr marL="1359350" indent="0">
              <a:buNone/>
              <a:defRPr sz="1600" b="1"/>
            </a:lvl4pPr>
            <a:lvl5pPr marL="1812486" indent="0">
              <a:buNone/>
              <a:defRPr sz="1600" b="1"/>
            </a:lvl5pPr>
            <a:lvl6pPr marL="2265608" indent="0">
              <a:buNone/>
              <a:defRPr sz="1600" b="1"/>
            </a:lvl6pPr>
            <a:lvl7pPr marL="2718719" indent="0">
              <a:buNone/>
              <a:defRPr sz="1600" b="1"/>
            </a:lvl7pPr>
            <a:lvl8pPr marL="3171852" indent="0">
              <a:buNone/>
              <a:defRPr sz="1600" b="1"/>
            </a:lvl8pPr>
            <a:lvl9pPr marL="3624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2"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04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586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976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90"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4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90" y="1435100"/>
            <a:ext cx="3008313" cy="4691063"/>
          </a:xfrm>
        </p:spPr>
        <p:txBody>
          <a:bodyPr/>
          <a:lstStyle>
            <a:lvl1pPr marL="0" indent="0">
              <a:buNone/>
              <a:defRPr sz="1400"/>
            </a:lvl1pPr>
            <a:lvl2pPr marL="453121" indent="0">
              <a:buNone/>
              <a:defRPr sz="1200"/>
            </a:lvl2pPr>
            <a:lvl3pPr marL="906242" indent="0">
              <a:buNone/>
              <a:defRPr sz="1000"/>
            </a:lvl3pPr>
            <a:lvl4pPr marL="1359350" indent="0">
              <a:buNone/>
              <a:defRPr sz="900"/>
            </a:lvl4pPr>
            <a:lvl5pPr marL="1812486" indent="0">
              <a:buNone/>
              <a:defRPr sz="900"/>
            </a:lvl5pPr>
            <a:lvl6pPr marL="2265608" indent="0">
              <a:buNone/>
              <a:defRPr sz="900"/>
            </a:lvl6pPr>
            <a:lvl7pPr marL="2718719" indent="0">
              <a:buNone/>
              <a:defRPr sz="900"/>
            </a:lvl7pPr>
            <a:lvl8pPr marL="3171852" indent="0">
              <a:buNone/>
              <a:defRPr sz="900"/>
            </a:lvl8pPr>
            <a:lvl9pPr marL="3624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685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vmlDrawing" Target="../drawings/vmlDrawing1.vml"/><Relationship Id="rId7"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customXml" Target="../../customXml/item3.xml"/><Relationship Id="rId4" Type="http://schemas.openxmlformats.org/officeDocument/2006/relationships/customXml" Target="../../customXml/item7.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nvGraphicFramePr>
        <p:xfrm>
          <a:off x="0" y="0"/>
          <a:ext cx="149192" cy="146257"/>
        </p:xfrm>
        <a:graphic>
          <a:graphicData uri="http://schemas.openxmlformats.org/presentationml/2006/ole">
            <mc:AlternateContent xmlns:mc="http://schemas.openxmlformats.org/markup-compatibility/2006">
              <mc:Choice xmlns:v="urn:schemas-microsoft-com:vml" Requires="v">
                <p:oleObj spid="_x0000_s1194" name="think-cell Slide" r:id="rId8" imgW="407" imgH="409" progId="">
                  <p:embed/>
                </p:oleObj>
              </mc:Choice>
              <mc:Fallback>
                <p:oleObj name="think-cell Slide" r:id="rId8" imgW="407" imgH="409"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9192" cy="146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
          <p:cNvSpPr>
            <a:spLocks noGrp="1" noChangeArrowheads="1"/>
          </p:cNvSpPr>
          <p:nvPr>
            <p:ph type="title"/>
          </p:nvPr>
        </p:nvSpPr>
        <p:spPr bwMode="gray">
          <a:xfrm>
            <a:off x="169163" y="135984"/>
            <a:ext cx="8830308" cy="834432"/>
          </a:xfrm>
          <a:prstGeom prst="rect">
            <a:avLst/>
          </a:prstGeom>
          <a:noFill/>
          <a:ln w="9525">
            <a:noFill/>
            <a:miter lim="800000"/>
            <a:headEnd/>
            <a:tailEnd/>
          </a:ln>
          <a:effectLst/>
        </p:spPr>
        <p:txBody>
          <a:bodyPr vert="horz" wrap="square" lIns="0" tIns="0" rIns="65942" bIns="0" numCol="1" anchor="ctr" anchorCtr="0" compatLnSpc="1">
            <a:prstTxWarp prst="textNoShape">
              <a:avLst/>
            </a:prstTxWarp>
          </a:bodyPr>
          <a:lstStyle/>
          <a:p>
            <a:pPr lvl="0"/>
            <a:endParaRPr lang="en-CA" noProof="1" smtClean="0"/>
          </a:p>
        </p:txBody>
      </p:sp>
      <p:sp>
        <p:nvSpPr>
          <p:cNvPr id="11" name="Text Placeholder 10"/>
          <p:cNvSpPr>
            <a:spLocks noGrp="1"/>
          </p:cNvSpPr>
          <p:nvPr>
            <p:ph type="body" idx="1"/>
            <p:custDataLst>
              <p:tags r:id="rId6"/>
            </p:custDataLst>
          </p:nvPr>
        </p:nvSpPr>
        <p:spPr>
          <a:xfrm>
            <a:off x="352848" y="1287063"/>
            <a:ext cx="8438320" cy="5095600"/>
          </a:xfrm>
          <a:prstGeom prst="rect">
            <a:avLst/>
          </a:prstGeom>
        </p:spPr>
        <p:txBody>
          <a:bodyPr vert="horz" lIns="83791" tIns="41891" rIns="83791" bIns="4189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Number"/>
          <p:cNvSpPr/>
          <p:nvPr/>
        </p:nvSpPr>
        <p:spPr>
          <a:xfrm>
            <a:off x="8516138" y="6655287"/>
            <a:ext cx="300772" cy="8424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defTabSz="899231"/>
            <a:fld id="{BB69BBE8-4DB2-4642-B003-B220ACD5A2FD}" type="slidenum">
              <a:rPr lang="en-US" sz="900" b="1" smtClean="0">
                <a:solidFill>
                  <a:srgbClr val="080808"/>
                </a:solidFill>
              </a:rPr>
              <a:pPr algn="ctr" defTabSz="899231"/>
              <a:t>‹#›</a:t>
            </a:fld>
            <a:endParaRPr lang="fr-FR" sz="700" b="1" dirty="0" smtClean="0">
              <a:solidFill>
                <a:srgbClr val="080808"/>
              </a:solidFill>
            </a:endParaRPr>
          </a:p>
        </p:txBody>
      </p:sp>
      <p:sp>
        <p:nvSpPr>
          <p:cNvPr id="9" name="Notes"/>
          <p:cNvSpPr txBox="1">
            <a:spLocks noChangeArrowheads="1"/>
          </p:cNvSpPr>
          <p:nvPr/>
        </p:nvSpPr>
        <p:spPr bwMode="auto">
          <a:xfrm>
            <a:off x="171871" y="6412129"/>
            <a:ext cx="6543565" cy="141778"/>
          </a:xfrm>
          <a:prstGeom prst="rect">
            <a:avLst/>
          </a:prstGeom>
          <a:noFill/>
          <a:ln w="12700">
            <a:noFill/>
            <a:miter lim="800000"/>
            <a:headEnd type="none" w="sm" len="sm"/>
            <a:tailEnd type="none" w="sm" len="sm"/>
          </a:ln>
          <a:effectLst/>
        </p:spPr>
        <p:txBody>
          <a:bodyPr lIns="0" tIns="0" rIns="0" bIns="0" anchor="b">
            <a:spAutoFit/>
          </a:bodyPr>
          <a:lstStyle/>
          <a:p>
            <a:pPr marL="168739" indent="-168739" defTabSz="807304" fontAlgn="t"/>
            <a:endParaRPr lang="en-CA" sz="900" dirty="0">
              <a:solidFill>
                <a:prstClr val="black"/>
              </a:solidFill>
            </a:endParaRPr>
          </a:p>
        </p:txBody>
      </p:sp>
      <p:sp>
        <p:nvSpPr>
          <p:cNvPr id="12" name="Rectangle 11"/>
          <p:cNvSpPr>
            <a:spLocks noChangeAspect="1"/>
          </p:cNvSpPr>
          <p:nvPr/>
        </p:nvSpPr>
        <p:spPr>
          <a:xfrm>
            <a:off x="0" y="995014"/>
            <a:ext cx="9144000" cy="132668"/>
          </a:xfrm>
          <a:prstGeom prst="rect">
            <a:avLst/>
          </a:prstGeom>
          <a:gradFill flip="none" rotWithShape="1">
            <a:gsLst>
              <a:gs pos="0">
                <a:srgbClr val="00437A"/>
              </a:gs>
              <a:gs pos="100000">
                <a:srgbClr val="00A9E0"/>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83791" tIns="41891" rIns="83791" bIns="41891" rtlCol="0" anchor="ctr"/>
          <a:lstStyle/>
          <a:p>
            <a:pPr algn="ctr" defTabSz="899231"/>
            <a:endParaRPr lang="en-US" sz="2200" dirty="0" smtClean="0">
              <a:solidFill>
                <a:prstClr val="black"/>
              </a:solidFill>
            </a:endParaRPr>
          </a:p>
        </p:txBody>
      </p:sp>
      <p:sp>
        <p:nvSpPr>
          <p:cNvPr id="8" name="VCT_Marker_ID_8" hidden="1"/>
          <p:cNvSpPr/>
          <p:nvPr>
            <p:custDataLst>
              <p:tags r:id="rId7"/>
            </p:custDataLst>
          </p:nvPr>
        </p:nvSpPr>
        <p:spPr>
          <a:xfrm>
            <a:off x="1193539" y="117012"/>
            <a:ext cx="119354" cy="11700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1891" tIns="41891" rIns="41891" bIns="41891" rtlCol="0" anchor="ctr"/>
          <a:lstStyle/>
          <a:p>
            <a:pPr algn="ctr" defTabSz="899231"/>
            <a:endParaRPr lang="en-US" sz="1900" dirty="0" smtClean="0">
              <a:solidFill>
                <a:srgbClr val="FFFFFF"/>
              </a:solidFill>
            </a:endParaRPr>
          </a:p>
        </p:txBody>
      </p:sp>
    </p:spTree>
    <p:custDataLst>
      <p:custData r:id="rId4"/>
      <p:custData r:id="rId5"/>
    </p:custDataLst>
    <p:extLst>
      <p:ext uri="{BB962C8B-B14F-4D97-AF65-F5344CB8AC3E}">
        <p14:creationId xmlns:p14="http://schemas.microsoft.com/office/powerpoint/2010/main" val="2429801761"/>
      </p:ext>
    </p:extLst>
  </p:cSld>
  <p:clrMap bg1="lt1" tx1="dk1" bg2="lt2" tx2="dk2" accent1="accent1" accent2="accent2" accent3="accent3" accent4="accent4" accent5="accent5" accent6="accent6" hlink="hlink" folHlink="folHlink"/>
  <p:sldLayoutIdLst>
    <p:sldLayoutId id="2147483833" r:id="rId1"/>
  </p:sldLayoutIdLst>
  <p:timing>
    <p:tnLst>
      <p:par>
        <p:cTn id="1" dur="indefinite" restart="never" nodeType="tmRoot"/>
      </p:par>
    </p:tnLst>
  </p:timing>
  <p:hf hdr="0" ftr="0" dt="0"/>
  <p:txStyles>
    <p:titleStyle>
      <a:lvl1pPr algn="l" defTabSz="899231" rtl="0" eaLnBrk="1" latinLnBrk="0" hangingPunct="1">
        <a:spcBef>
          <a:spcPct val="0"/>
        </a:spcBef>
        <a:buNone/>
        <a:defRPr sz="2400" kern="1200">
          <a:solidFill>
            <a:schemeClr val="bg2"/>
          </a:solidFill>
          <a:latin typeface="+mj-lt"/>
          <a:ea typeface="+mj-ea"/>
          <a:cs typeface="+mj-cs"/>
        </a:defRPr>
      </a:lvl1pPr>
    </p:titleStyle>
    <p:bodyStyle>
      <a:lvl1pPr marL="248746" marR="0" indent="-248746" algn="l" defTabSz="898996"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900" b="0" i="0" u="none" strike="noStrike" kern="1200" cap="none" spc="0" normalizeH="0" baseline="0" noProof="1">
          <a:ln>
            <a:noFill/>
          </a:ln>
          <a:solidFill>
            <a:schemeClr val="tx1"/>
          </a:solidFill>
          <a:effectLst/>
          <a:uLnTx/>
          <a:uFillTx/>
          <a:latin typeface="+mn-lt"/>
          <a:ea typeface="+mn-ea"/>
          <a:cs typeface="+mn-cs"/>
        </a:defRPr>
      </a:lvl1pPr>
      <a:lvl2pPr marL="526586" marR="0" indent="-109101" algn="l" defTabSz="898996" rtl="0" eaLnBrk="1" fontAlgn="base" latinLnBrk="0" hangingPunct="1">
        <a:lnSpc>
          <a:spcPct val="100000"/>
        </a:lnSpc>
        <a:spcBef>
          <a:spcPct val="20000"/>
        </a:spcBef>
        <a:spcAft>
          <a:spcPct val="0"/>
        </a:spcAft>
        <a:buClr>
          <a:schemeClr val="tx1"/>
        </a:buClr>
        <a:buSzPts val="2200"/>
        <a:buFont typeface="Verdana"/>
        <a:buChar char="-"/>
        <a:tabLst/>
        <a:defRPr lang="en-CA" altLang="zh-CN" sz="1700" kern="1200" baseline="0" noProof="1">
          <a:solidFill>
            <a:schemeClr val="tx1"/>
          </a:solidFill>
          <a:latin typeface="+mn-lt"/>
          <a:ea typeface="+mn-ea"/>
          <a:cs typeface="+mn-cs"/>
        </a:defRPr>
      </a:lvl2pPr>
      <a:lvl3pPr marL="964475" marR="0" indent="-263254" algn="l" defTabSz="898996"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700" kern="1200" noProof="1">
          <a:solidFill>
            <a:schemeClr val="tx1"/>
          </a:solidFill>
          <a:latin typeface="+mn-lt"/>
          <a:ea typeface="+mn-ea"/>
          <a:cs typeface="+mn-cs"/>
        </a:defRPr>
      </a:lvl3pPr>
      <a:lvl4pPr marL="1332252" marR="0" indent="-192718" algn="l" defTabSz="899231"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700" kern="1200">
          <a:solidFill>
            <a:schemeClr val="tx1"/>
          </a:solidFill>
          <a:latin typeface="+mn-lt"/>
          <a:ea typeface="+mn-ea"/>
          <a:cs typeface="+mn-cs"/>
        </a:defRPr>
      </a:lvl4pPr>
      <a:lvl5pPr marL="2023259" indent="-224802" algn="l" defTabSz="899231" rtl="0" eaLnBrk="1" latinLnBrk="0" hangingPunct="1">
        <a:spcBef>
          <a:spcPct val="20000"/>
        </a:spcBef>
        <a:buFont typeface="Arial" pitchFamily="34" charset="0"/>
        <a:buChar char="»"/>
        <a:defRPr sz="2200" kern="1200">
          <a:solidFill>
            <a:schemeClr val="tx1"/>
          </a:solidFill>
          <a:latin typeface="Verdana" pitchFamily="34" charset="0"/>
          <a:ea typeface="+mn-ea"/>
          <a:cs typeface="+mn-cs"/>
        </a:defRPr>
      </a:lvl5pPr>
      <a:lvl6pPr marL="2472897" indent="-224802" algn="l" defTabSz="8992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2498" indent="-224802" algn="l" defTabSz="8992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2110" indent="-224802" algn="l" defTabSz="8992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21738" indent="-224802" algn="l" defTabSz="8992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9231" rtl="0" eaLnBrk="1" latinLnBrk="0" hangingPunct="1">
        <a:defRPr sz="1700" kern="1200">
          <a:solidFill>
            <a:schemeClr val="tx1"/>
          </a:solidFill>
          <a:latin typeface="+mn-lt"/>
          <a:ea typeface="+mn-ea"/>
          <a:cs typeface="+mn-cs"/>
        </a:defRPr>
      </a:lvl1pPr>
      <a:lvl2pPr marL="449616" algn="l" defTabSz="899231" rtl="0" eaLnBrk="1" latinLnBrk="0" hangingPunct="1">
        <a:defRPr sz="1800" kern="1200">
          <a:solidFill>
            <a:schemeClr val="tx1"/>
          </a:solidFill>
          <a:latin typeface="+mn-lt"/>
          <a:ea typeface="+mn-ea"/>
          <a:cs typeface="+mn-cs"/>
        </a:defRPr>
      </a:lvl2pPr>
      <a:lvl3pPr marL="899231" algn="l" defTabSz="899231" rtl="0" eaLnBrk="1" latinLnBrk="0" hangingPunct="1">
        <a:defRPr sz="1800" kern="1200">
          <a:solidFill>
            <a:schemeClr val="tx1"/>
          </a:solidFill>
          <a:latin typeface="+mn-lt"/>
          <a:ea typeface="+mn-ea"/>
          <a:cs typeface="+mn-cs"/>
        </a:defRPr>
      </a:lvl3pPr>
      <a:lvl4pPr marL="1348830" algn="l" defTabSz="899231" rtl="0" eaLnBrk="1" latinLnBrk="0" hangingPunct="1">
        <a:defRPr sz="1800" kern="1200">
          <a:solidFill>
            <a:schemeClr val="tx1"/>
          </a:solidFill>
          <a:latin typeface="+mn-lt"/>
          <a:ea typeface="+mn-ea"/>
          <a:cs typeface="+mn-cs"/>
        </a:defRPr>
      </a:lvl4pPr>
      <a:lvl5pPr marL="1798469" algn="l" defTabSz="899231" rtl="0" eaLnBrk="1" latinLnBrk="0" hangingPunct="1">
        <a:defRPr sz="1800" kern="1200">
          <a:solidFill>
            <a:schemeClr val="tx1"/>
          </a:solidFill>
          <a:latin typeface="+mn-lt"/>
          <a:ea typeface="+mn-ea"/>
          <a:cs typeface="+mn-cs"/>
        </a:defRPr>
      </a:lvl5pPr>
      <a:lvl6pPr marL="2248078" algn="l" defTabSz="899231" rtl="0" eaLnBrk="1" latinLnBrk="0" hangingPunct="1">
        <a:defRPr sz="1800" kern="1200">
          <a:solidFill>
            <a:schemeClr val="tx1"/>
          </a:solidFill>
          <a:latin typeface="+mn-lt"/>
          <a:ea typeface="+mn-ea"/>
          <a:cs typeface="+mn-cs"/>
        </a:defRPr>
      </a:lvl6pPr>
      <a:lvl7pPr marL="2697686" algn="l" defTabSz="899231" rtl="0" eaLnBrk="1" latinLnBrk="0" hangingPunct="1">
        <a:defRPr sz="1800" kern="1200">
          <a:solidFill>
            <a:schemeClr val="tx1"/>
          </a:solidFill>
          <a:latin typeface="+mn-lt"/>
          <a:ea typeface="+mn-ea"/>
          <a:cs typeface="+mn-cs"/>
        </a:defRPr>
      </a:lvl7pPr>
      <a:lvl8pPr marL="3147315" algn="l" defTabSz="899231" rtl="0" eaLnBrk="1" latinLnBrk="0" hangingPunct="1">
        <a:defRPr sz="1800" kern="1200">
          <a:solidFill>
            <a:schemeClr val="tx1"/>
          </a:solidFill>
          <a:latin typeface="+mn-lt"/>
          <a:ea typeface="+mn-ea"/>
          <a:cs typeface="+mn-cs"/>
        </a:defRPr>
      </a:lvl8pPr>
      <a:lvl9pPr marL="3596934" algn="l" defTabSz="8992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8" y="90"/>
            <a:ext cx="8229600" cy="882869"/>
          </a:xfrm>
          <a:prstGeom prst="rect">
            <a:avLst/>
          </a:prstGeom>
        </p:spPr>
        <p:txBody>
          <a:bodyPr vert="horz" lIns="90624" tIns="45310" rIns="90624" bIns="4531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8" y="1600267"/>
            <a:ext cx="8229600" cy="4525963"/>
          </a:xfrm>
          <a:prstGeom prst="rect">
            <a:avLst/>
          </a:prstGeom>
        </p:spPr>
        <p:txBody>
          <a:bodyPr vert="horz" lIns="90624" tIns="45310" rIns="90624" bIns="453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440"/>
            <a:ext cx="2133600" cy="365125"/>
          </a:xfrm>
          <a:prstGeom prst="rect">
            <a:avLst/>
          </a:prstGeom>
        </p:spPr>
        <p:txBody>
          <a:bodyPr vert="horz" lIns="90624" tIns="45310" rIns="90624" bIns="45310" rtlCol="0" anchor="ctr"/>
          <a:lstStyle>
            <a:lvl1pPr algn="l">
              <a:defRPr sz="1200">
                <a:solidFill>
                  <a:schemeClr val="tx1">
                    <a:tint val="75000"/>
                  </a:schemeClr>
                </a:solidFill>
              </a:defRPr>
            </a:lvl1pPr>
          </a:lstStyle>
          <a:p>
            <a:pPr defTabSz="453121"/>
            <a:endParaRPr lang="en-US" dirty="0">
              <a:solidFill>
                <a:prstClr val="black">
                  <a:tint val="75000"/>
                </a:prstClr>
              </a:solidFill>
            </a:endParaRPr>
          </a:p>
        </p:txBody>
      </p:sp>
      <p:sp>
        <p:nvSpPr>
          <p:cNvPr id="5" name="Footer Placeholder 4"/>
          <p:cNvSpPr>
            <a:spLocks noGrp="1"/>
          </p:cNvSpPr>
          <p:nvPr>
            <p:ph type="ftr" sz="quarter" idx="3"/>
          </p:nvPr>
        </p:nvSpPr>
        <p:spPr>
          <a:xfrm>
            <a:off x="3124208" y="6356440"/>
            <a:ext cx="2895600" cy="365125"/>
          </a:xfrm>
          <a:prstGeom prst="rect">
            <a:avLst/>
          </a:prstGeom>
        </p:spPr>
        <p:txBody>
          <a:bodyPr vert="horz" lIns="90624" tIns="45310" rIns="90624" bIns="45310" rtlCol="0" anchor="ctr"/>
          <a:lstStyle>
            <a:lvl1pPr algn="ctr">
              <a:defRPr sz="1200">
                <a:solidFill>
                  <a:schemeClr val="tx1">
                    <a:tint val="75000"/>
                  </a:schemeClr>
                </a:solidFill>
              </a:defRPr>
            </a:lvl1pPr>
          </a:lstStyle>
          <a:p>
            <a:pPr defTabSz="453121"/>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3" y="6356440"/>
            <a:ext cx="2133600" cy="365125"/>
          </a:xfrm>
          <a:prstGeom prst="rect">
            <a:avLst/>
          </a:prstGeom>
        </p:spPr>
        <p:txBody>
          <a:bodyPr vert="horz" lIns="90624" tIns="45310" rIns="90624" bIns="45310" rtlCol="0" anchor="ctr"/>
          <a:lstStyle>
            <a:lvl1pPr algn="r">
              <a:defRPr sz="1200">
                <a:solidFill>
                  <a:schemeClr val="tx1">
                    <a:tint val="75000"/>
                  </a:schemeClr>
                </a:solidFill>
              </a:defRPr>
            </a:lvl1pPr>
          </a:lstStyle>
          <a:p>
            <a:pPr defTabSz="453121"/>
            <a:fld id="{4DE6AD33-158D-B441-93C3-15396DAF392C}" type="slidenum">
              <a:rPr lang="en-US" smtClean="0">
                <a:solidFill>
                  <a:prstClr val="black">
                    <a:tint val="75000"/>
                  </a:prstClr>
                </a:solidFill>
              </a:rPr>
              <a:pPr defTabSz="453121"/>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3048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ftr="0" dt="0"/>
  <p:txStyles>
    <p:titleStyle>
      <a:lvl1pPr algn="ctr" defTabSz="453121"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39839" indent="-339839" algn="l" defTabSz="453121"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36320" indent="-283217" algn="l" defTabSz="453121" rtl="0" eaLnBrk="1" latinLnBrk="0" hangingPunct="1">
        <a:spcBef>
          <a:spcPct val="20000"/>
        </a:spcBef>
        <a:buFont typeface="Arial"/>
        <a:buChar char="–"/>
        <a:defRPr sz="2800" kern="1200">
          <a:solidFill>
            <a:schemeClr val="tx1"/>
          </a:solidFill>
          <a:latin typeface="+mn-lt"/>
          <a:ea typeface="+mn-ea"/>
          <a:cs typeface="+mn-cs"/>
        </a:defRPr>
      </a:lvl2pPr>
      <a:lvl3pPr marL="1132802" indent="-226562" algn="l" defTabSz="453121" rtl="0" eaLnBrk="1" latinLnBrk="0" hangingPunct="1">
        <a:spcBef>
          <a:spcPct val="20000"/>
        </a:spcBef>
        <a:buFont typeface="Arial"/>
        <a:buChar char="•"/>
        <a:defRPr sz="2400" kern="1200">
          <a:solidFill>
            <a:schemeClr val="tx1"/>
          </a:solidFill>
          <a:latin typeface="+mn-lt"/>
          <a:ea typeface="+mn-ea"/>
          <a:cs typeface="+mn-cs"/>
        </a:defRPr>
      </a:lvl3pPr>
      <a:lvl4pPr marL="1585922" indent="-226562" algn="l" defTabSz="453121" rtl="0" eaLnBrk="1" latinLnBrk="0" hangingPunct="1">
        <a:spcBef>
          <a:spcPct val="20000"/>
        </a:spcBef>
        <a:buFont typeface="Arial"/>
        <a:buChar char="–"/>
        <a:defRPr sz="2000" kern="1200">
          <a:solidFill>
            <a:schemeClr val="tx1"/>
          </a:solidFill>
          <a:latin typeface="+mn-lt"/>
          <a:ea typeface="+mn-ea"/>
          <a:cs typeface="+mn-cs"/>
        </a:defRPr>
      </a:lvl4pPr>
      <a:lvl5pPr marL="2039033" indent="-226562" algn="l" defTabSz="453121" rtl="0" eaLnBrk="1" latinLnBrk="0" hangingPunct="1">
        <a:spcBef>
          <a:spcPct val="20000"/>
        </a:spcBef>
        <a:buFont typeface="Arial"/>
        <a:buChar char="»"/>
        <a:defRPr sz="2000" kern="1200">
          <a:solidFill>
            <a:schemeClr val="tx1"/>
          </a:solidFill>
          <a:latin typeface="+mn-lt"/>
          <a:ea typeface="+mn-ea"/>
          <a:cs typeface="+mn-cs"/>
        </a:defRPr>
      </a:lvl5pPr>
      <a:lvl6pPr marL="2492168" indent="-226562" algn="l" defTabSz="453121" rtl="0" eaLnBrk="1" latinLnBrk="0" hangingPunct="1">
        <a:spcBef>
          <a:spcPct val="20000"/>
        </a:spcBef>
        <a:buFont typeface="Arial"/>
        <a:buChar char="•"/>
        <a:defRPr sz="2000" kern="1200">
          <a:solidFill>
            <a:schemeClr val="tx1"/>
          </a:solidFill>
          <a:latin typeface="+mn-lt"/>
          <a:ea typeface="+mn-ea"/>
          <a:cs typeface="+mn-cs"/>
        </a:defRPr>
      </a:lvl6pPr>
      <a:lvl7pPr marL="2945286" indent="-226562" algn="l" defTabSz="453121" rtl="0" eaLnBrk="1" latinLnBrk="0" hangingPunct="1">
        <a:spcBef>
          <a:spcPct val="20000"/>
        </a:spcBef>
        <a:buFont typeface="Arial"/>
        <a:buChar char="•"/>
        <a:defRPr sz="2000" kern="1200">
          <a:solidFill>
            <a:schemeClr val="tx1"/>
          </a:solidFill>
          <a:latin typeface="+mn-lt"/>
          <a:ea typeface="+mn-ea"/>
          <a:cs typeface="+mn-cs"/>
        </a:defRPr>
      </a:lvl7pPr>
      <a:lvl8pPr marL="3398400" indent="-226562" algn="l" defTabSz="453121" rtl="0" eaLnBrk="1" latinLnBrk="0" hangingPunct="1">
        <a:spcBef>
          <a:spcPct val="20000"/>
        </a:spcBef>
        <a:buFont typeface="Arial"/>
        <a:buChar char="•"/>
        <a:defRPr sz="2000" kern="1200">
          <a:solidFill>
            <a:schemeClr val="tx1"/>
          </a:solidFill>
          <a:latin typeface="+mn-lt"/>
          <a:ea typeface="+mn-ea"/>
          <a:cs typeface="+mn-cs"/>
        </a:defRPr>
      </a:lvl8pPr>
      <a:lvl9pPr marL="3851538" indent="-226562" algn="l" defTabSz="45312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3121" rtl="0" eaLnBrk="1" latinLnBrk="0" hangingPunct="1">
        <a:defRPr sz="1800" kern="1200">
          <a:solidFill>
            <a:schemeClr val="tx1"/>
          </a:solidFill>
          <a:latin typeface="+mn-lt"/>
          <a:ea typeface="+mn-ea"/>
          <a:cs typeface="+mn-cs"/>
        </a:defRPr>
      </a:lvl1pPr>
      <a:lvl2pPr marL="453121" algn="l" defTabSz="453121" rtl="0" eaLnBrk="1" latinLnBrk="0" hangingPunct="1">
        <a:defRPr sz="1800" kern="1200">
          <a:solidFill>
            <a:schemeClr val="tx1"/>
          </a:solidFill>
          <a:latin typeface="+mn-lt"/>
          <a:ea typeface="+mn-ea"/>
          <a:cs typeface="+mn-cs"/>
        </a:defRPr>
      </a:lvl2pPr>
      <a:lvl3pPr marL="906242" algn="l" defTabSz="453121" rtl="0" eaLnBrk="1" latinLnBrk="0" hangingPunct="1">
        <a:defRPr sz="1800" kern="1200">
          <a:solidFill>
            <a:schemeClr val="tx1"/>
          </a:solidFill>
          <a:latin typeface="+mn-lt"/>
          <a:ea typeface="+mn-ea"/>
          <a:cs typeface="+mn-cs"/>
        </a:defRPr>
      </a:lvl3pPr>
      <a:lvl4pPr marL="1359350" algn="l" defTabSz="453121" rtl="0" eaLnBrk="1" latinLnBrk="0" hangingPunct="1">
        <a:defRPr sz="1800" kern="1200">
          <a:solidFill>
            <a:schemeClr val="tx1"/>
          </a:solidFill>
          <a:latin typeface="+mn-lt"/>
          <a:ea typeface="+mn-ea"/>
          <a:cs typeface="+mn-cs"/>
        </a:defRPr>
      </a:lvl4pPr>
      <a:lvl5pPr marL="1812486" algn="l" defTabSz="453121" rtl="0" eaLnBrk="1" latinLnBrk="0" hangingPunct="1">
        <a:defRPr sz="1800" kern="1200">
          <a:solidFill>
            <a:schemeClr val="tx1"/>
          </a:solidFill>
          <a:latin typeface="+mn-lt"/>
          <a:ea typeface="+mn-ea"/>
          <a:cs typeface="+mn-cs"/>
        </a:defRPr>
      </a:lvl5pPr>
      <a:lvl6pPr marL="2265608" algn="l" defTabSz="453121" rtl="0" eaLnBrk="1" latinLnBrk="0" hangingPunct="1">
        <a:defRPr sz="1800" kern="1200">
          <a:solidFill>
            <a:schemeClr val="tx1"/>
          </a:solidFill>
          <a:latin typeface="+mn-lt"/>
          <a:ea typeface="+mn-ea"/>
          <a:cs typeface="+mn-cs"/>
        </a:defRPr>
      </a:lvl6pPr>
      <a:lvl7pPr marL="2718719" algn="l" defTabSz="453121" rtl="0" eaLnBrk="1" latinLnBrk="0" hangingPunct="1">
        <a:defRPr sz="1800" kern="1200">
          <a:solidFill>
            <a:schemeClr val="tx1"/>
          </a:solidFill>
          <a:latin typeface="+mn-lt"/>
          <a:ea typeface="+mn-ea"/>
          <a:cs typeface="+mn-cs"/>
        </a:defRPr>
      </a:lvl7pPr>
      <a:lvl8pPr marL="3171852" algn="l" defTabSz="453121" rtl="0" eaLnBrk="1" latinLnBrk="0" hangingPunct="1">
        <a:defRPr sz="1800" kern="1200">
          <a:solidFill>
            <a:schemeClr val="tx1"/>
          </a:solidFill>
          <a:latin typeface="+mn-lt"/>
          <a:ea typeface="+mn-ea"/>
          <a:cs typeface="+mn-cs"/>
        </a:defRPr>
      </a:lvl8pPr>
      <a:lvl9pPr marL="3624978" algn="l" defTabSz="45312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8" y="23"/>
            <a:ext cx="8229600" cy="882869"/>
          </a:xfrm>
          <a:prstGeom prst="rect">
            <a:avLst/>
          </a:prstGeom>
        </p:spPr>
        <p:txBody>
          <a:bodyPr vert="horz" lIns="91231" tIns="45614" rIns="91231" bIns="4561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8" y="1600200"/>
            <a:ext cx="8229600" cy="4525963"/>
          </a:xfrm>
          <a:prstGeom prst="rect">
            <a:avLst/>
          </a:prstGeom>
        </p:spPr>
        <p:txBody>
          <a:bodyPr vert="horz" lIns="91231" tIns="45614" rIns="91231" bIns="456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73"/>
            <a:ext cx="2133600" cy="365125"/>
          </a:xfrm>
          <a:prstGeom prst="rect">
            <a:avLst/>
          </a:prstGeom>
        </p:spPr>
        <p:txBody>
          <a:bodyPr vert="horz" lIns="91231" tIns="45614" rIns="91231" bIns="45614" rtlCol="0" anchor="ctr"/>
          <a:lstStyle>
            <a:lvl1pPr algn="l">
              <a:defRPr sz="1200">
                <a:solidFill>
                  <a:schemeClr val="tx1">
                    <a:tint val="75000"/>
                  </a:schemeClr>
                </a:solidFill>
              </a:defRPr>
            </a:lvl1pPr>
          </a:lstStyle>
          <a:p>
            <a:pPr defTabSz="456154"/>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73"/>
            <a:ext cx="2895600" cy="365125"/>
          </a:xfrm>
          <a:prstGeom prst="rect">
            <a:avLst/>
          </a:prstGeom>
        </p:spPr>
        <p:txBody>
          <a:bodyPr vert="horz" lIns="91231" tIns="45614" rIns="91231" bIns="45614" rtlCol="0" anchor="ctr"/>
          <a:lstStyle>
            <a:lvl1pPr algn="ctr">
              <a:defRPr sz="1200">
                <a:solidFill>
                  <a:schemeClr val="tx1">
                    <a:tint val="75000"/>
                  </a:schemeClr>
                </a:solidFill>
              </a:defRPr>
            </a:lvl1pPr>
          </a:lstStyle>
          <a:p>
            <a:pPr defTabSz="456154"/>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73"/>
            <a:ext cx="2133600" cy="365125"/>
          </a:xfrm>
          <a:prstGeom prst="rect">
            <a:avLst/>
          </a:prstGeom>
        </p:spPr>
        <p:txBody>
          <a:bodyPr vert="horz" lIns="91231" tIns="45614" rIns="91231" bIns="45614" rtlCol="0" anchor="ctr"/>
          <a:lstStyle>
            <a:lvl1pPr algn="r">
              <a:defRPr sz="1200">
                <a:solidFill>
                  <a:schemeClr val="tx1">
                    <a:tint val="75000"/>
                  </a:schemeClr>
                </a:solidFill>
              </a:defRPr>
            </a:lvl1pPr>
          </a:lstStyle>
          <a:p>
            <a:pPr defTabSz="456154"/>
            <a:fld id="{4DE6AD33-158D-B441-93C3-15396DAF392C}" type="slidenum">
              <a:rPr lang="en-US" smtClean="0">
                <a:solidFill>
                  <a:prstClr val="black">
                    <a:tint val="75000"/>
                  </a:prstClr>
                </a:solidFill>
              </a:rPr>
              <a:pPr defTabSz="456154"/>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27114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hf hdr="0" ftr="0" dt="0"/>
  <p:txStyles>
    <p:titleStyle>
      <a:lvl1pPr algn="ctr" defTabSz="456154"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42117" indent="-342117" algn="l" defTabSz="456154"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41250" indent="-285103" algn="l" defTabSz="456154" rtl="0" eaLnBrk="1" latinLnBrk="0" hangingPunct="1">
        <a:spcBef>
          <a:spcPct val="20000"/>
        </a:spcBef>
        <a:buFont typeface="Arial"/>
        <a:buChar char="–"/>
        <a:defRPr sz="2800" kern="1200">
          <a:solidFill>
            <a:schemeClr val="tx1"/>
          </a:solidFill>
          <a:latin typeface="+mn-lt"/>
          <a:ea typeface="+mn-ea"/>
          <a:cs typeface="+mn-cs"/>
        </a:defRPr>
      </a:lvl2pPr>
      <a:lvl3pPr marL="1140387" indent="-228079" algn="l" defTabSz="456154" rtl="0" eaLnBrk="1" latinLnBrk="0" hangingPunct="1">
        <a:spcBef>
          <a:spcPct val="20000"/>
        </a:spcBef>
        <a:buFont typeface="Arial"/>
        <a:buChar char="•"/>
        <a:defRPr sz="2400" kern="1200">
          <a:solidFill>
            <a:schemeClr val="tx1"/>
          </a:solidFill>
          <a:latin typeface="+mn-lt"/>
          <a:ea typeface="+mn-ea"/>
          <a:cs typeface="+mn-cs"/>
        </a:defRPr>
      </a:lvl3pPr>
      <a:lvl4pPr marL="1596538" indent="-228079" algn="l" defTabSz="456154" rtl="0" eaLnBrk="1" latinLnBrk="0" hangingPunct="1">
        <a:spcBef>
          <a:spcPct val="20000"/>
        </a:spcBef>
        <a:buFont typeface="Arial"/>
        <a:buChar char="–"/>
        <a:defRPr sz="2000" kern="1200">
          <a:solidFill>
            <a:schemeClr val="tx1"/>
          </a:solidFill>
          <a:latin typeface="+mn-lt"/>
          <a:ea typeface="+mn-ea"/>
          <a:cs typeface="+mn-cs"/>
        </a:defRPr>
      </a:lvl4pPr>
      <a:lvl5pPr marL="2052693" indent="-228079" algn="l" defTabSz="456154" rtl="0" eaLnBrk="1" latinLnBrk="0" hangingPunct="1">
        <a:spcBef>
          <a:spcPct val="20000"/>
        </a:spcBef>
        <a:buFont typeface="Arial"/>
        <a:buChar char="»"/>
        <a:defRPr sz="2000" kern="1200">
          <a:solidFill>
            <a:schemeClr val="tx1"/>
          </a:solidFill>
          <a:latin typeface="+mn-lt"/>
          <a:ea typeface="+mn-ea"/>
          <a:cs typeface="+mn-cs"/>
        </a:defRPr>
      </a:lvl5pPr>
      <a:lvl6pPr marL="2508848" indent="-228079" algn="l" defTabSz="456154" rtl="0" eaLnBrk="1" latinLnBrk="0" hangingPunct="1">
        <a:spcBef>
          <a:spcPct val="20000"/>
        </a:spcBef>
        <a:buFont typeface="Arial"/>
        <a:buChar char="•"/>
        <a:defRPr sz="2000" kern="1200">
          <a:solidFill>
            <a:schemeClr val="tx1"/>
          </a:solidFill>
          <a:latin typeface="+mn-lt"/>
          <a:ea typeface="+mn-ea"/>
          <a:cs typeface="+mn-cs"/>
        </a:defRPr>
      </a:lvl6pPr>
      <a:lvl7pPr marL="2965001" indent="-228079" algn="l" defTabSz="456154" rtl="0" eaLnBrk="1" latinLnBrk="0" hangingPunct="1">
        <a:spcBef>
          <a:spcPct val="20000"/>
        </a:spcBef>
        <a:buFont typeface="Arial"/>
        <a:buChar char="•"/>
        <a:defRPr sz="2000" kern="1200">
          <a:solidFill>
            <a:schemeClr val="tx1"/>
          </a:solidFill>
          <a:latin typeface="+mn-lt"/>
          <a:ea typeface="+mn-ea"/>
          <a:cs typeface="+mn-cs"/>
        </a:defRPr>
      </a:lvl7pPr>
      <a:lvl8pPr marL="3421160" indent="-228079" algn="l" defTabSz="456154" rtl="0" eaLnBrk="1" latinLnBrk="0" hangingPunct="1">
        <a:spcBef>
          <a:spcPct val="20000"/>
        </a:spcBef>
        <a:buFont typeface="Arial"/>
        <a:buChar char="•"/>
        <a:defRPr sz="2000" kern="1200">
          <a:solidFill>
            <a:schemeClr val="tx1"/>
          </a:solidFill>
          <a:latin typeface="+mn-lt"/>
          <a:ea typeface="+mn-ea"/>
          <a:cs typeface="+mn-cs"/>
        </a:defRPr>
      </a:lvl8pPr>
      <a:lvl9pPr marL="3877313" indent="-228079" algn="l" defTabSz="456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154" rtl="0" eaLnBrk="1" latinLnBrk="0" hangingPunct="1">
        <a:defRPr sz="1800" kern="1200">
          <a:solidFill>
            <a:schemeClr val="tx1"/>
          </a:solidFill>
          <a:latin typeface="+mn-lt"/>
          <a:ea typeface="+mn-ea"/>
          <a:cs typeface="+mn-cs"/>
        </a:defRPr>
      </a:lvl1pPr>
      <a:lvl2pPr marL="456154" algn="l" defTabSz="456154" rtl="0" eaLnBrk="1" latinLnBrk="0" hangingPunct="1">
        <a:defRPr sz="1800" kern="1200">
          <a:solidFill>
            <a:schemeClr val="tx1"/>
          </a:solidFill>
          <a:latin typeface="+mn-lt"/>
          <a:ea typeface="+mn-ea"/>
          <a:cs typeface="+mn-cs"/>
        </a:defRPr>
      </a:lvl2pPr>
      <a:lvl3pPr marL="912309" algn="l" defTabSz="456154" rtl="0" eaLnBrk="1" latinLnBrk="0" hangingPunct="1">
        <a:defRPr sz="1800" kern="1200">
          <a:solidFill>
            <a:schemeClr val="tx1"/>
          </a:solidFill>
          <a:latin typeface="+mn-lt"/>
          <a:ea typeface="+mn-ea"/>
          <a:cs typeface="+mn-cs"/>
        </a:defRPr>
      </a:lvl3pPr>
      <a:lvl4pPr marL="1368460" algn="l" defTabSz="456154" rtl="0" eaLnBrk="1" latinLnBrk="0" hangingPunct="1">
        <a:defRPr sz="1800" kern="1200">
          <a:solidFill>
            <a:schemeClr val="tx1"/>
          </a:solidFill>
          <a:latin typeface="+mn-lt"/>
          <a:ea typeface="+mn-ea"/>
          <a:cs typeface="+mn-cs"/>
        </a:defRPr>
      </a:lvl4pPr>
      <a:lvl5pPr marL="1824615" algn="l" defTabSz="456154" rtl="0" eaLnBrk="1" latinLnBrk="0" hangingPunct="1">
        <a:defRPr sz="1800" kern="1200">
          <a:solidFill>
            <a:schemeClr val="tx1"/>
          </a:solidFill>
          <a:latin typeface="+mn-lt"/>
          <a:ea typeface="+mn-ea"/>
          <a:cs typeface="+mn-cs"/>
        </a:defRPr>
      </a:lvl5pPr>
      <a:lvl6pPr marL="2280772" algn="l" defTabSz="456154" rtl="0" eaLnBrk="1" latinLnBrk="0" hangingPunct="1">
        <a:defRPr sz="1800" kern="1200">
          <a:solidFill>
            <a:schemeClr val="tx1"/>
          </a:solidFill>
          <a:latin typeface="+mn-lt"/>
          <a:ea typeface="+mn-ea"/>
          <a:cs typeface="+mn-cs"/>
        </a:defRPr>
      </a:lvl6pPr>
      <a:lvl7pPr marL="2736927" algn="l" defTabSz="456154" rtl="0" eaLnBrk="1" latinLnBrk="0" hangingPunct="1">
        <a:defRPr sz="1800" kern="1200">
          <a:solidFill>
            <a:schemeClr val="tx1"/>
          </a:solidFill>
          <a:latin typeface="+mn-lt"/>
          <a:ea typeface="+mn-ea"/>
          <a:cs typeface="+mn-cs"/>
        </a:defRPr>
      </a:lvl7pPr>
      <a:lvl8pPr marL="3193080" algn="l" defTabSz="456154" rtl="0" eaLnBrk="1" latinLnBrk="0" hangingPunct="1">
        <a:defRPr sz="1800" kern="1200">
          <a:solidFill>
            <a:schemeClr val="tx1"/>
          </a:solidFill>
          <a:latin typeface="+mn-lt"/>
          <a:ea typeface="+mn-ea"/>
          <a:cs typeface="+mn-cs"/>
        </a:defRPr>
      </a:lvl8pPr>
      <a:lvl9pPr marL="3649234" algn="l" defTabSz="4561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828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DE6AD33-158D-B441-93C3-15396DAF392C}"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98225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42900" indent="-342900" algn="l" defTabSz="457200"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828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DE6AD33-158D-B441-93C3-15396DAF392C}"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89966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Lst>
  <p:hf hdr="0" ftr="0" dt="0"/>
  <p:txStyles>
    <p:titleStyle>
      <a:lvl1pPr algn="ctr" defTabSz="457200"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42900" indent="-342900" algn="l" defTabSz="457200"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CE9C2A1-0A5B-454D-94E4-2E9E8E168969}" type="datetime1">
              <a:rPr lang="en-US" smtClean="0">
                <a:solidFill>
                  <a:prstClr val="black">
                    <a:tint val="75000"/>
                  </a:prstClr>
                </a:solidFill>
              </a:rPr>
              <a:pPr defTabSz="914400"/>
              <a:t>4/29/2016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73F6111-E61E-47BE-9743-22B4E586521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02774625"/>
      </p:ext>
    </p:extLst>
  </p:cSld>
  <p:clrMap bg1="lt1" tx1="dk1" bg2="lt2" tx2="dk2" accent1="accent1" accent2="accent2" accent3="accent3" accent4="accent4" accent5="accent5" accent6="accent6" hlink="hlink" folHlink="folHlink"/>
  <p:sldLayoutIdLst>
    <p:sldLayoutId id="214748410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12.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hyperlink" Target="http://agefriendly.communi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bcove.me/ev8dnqmm"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ti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idx="1"/>
          </p:nvPr>
        </p:nvSpPr>
        <p:spPr>
          <a:xfrm>
            <a:off x="436562" y="2438400"/>
            <a:ext cx="8229600" cy="3611563"/>
          </a:xfrm>
        </p:spPr>
        <p:txBody>
          <a:bodyPr>
            <a:normAutofit fontScale="92500" lnSpcReduction="20000"/>
          </a:bodyPr>
          <a:lstStyle/>
          <a:p>
            <a:pPr marL="0" indent="0" algn="ctr">
              <a:buNone/>
            </a:pPr>
            <a:r>
              <a:rPr lang="en-US" sz="4800" b="1" i="1" dirty="0">
                <a:solidFill>
                  <a:prstClr val="black"/>
                </a:solidFill>
              </a:rPr>
              <a:t>Creating a Collective Approach  </a:t>
            </a:r>
            <a:r>
              <a:rPr lang="en-US" sz="4800" b="1" i="1" dirty="0" smtClean="0">
                <a:solidFill>
                  <a:prstClr val="black"/>
                </a:solidFill>
              </a:rPr>
              <a:t>  to </a:t>
            </a:r>
            <a:r>
              <a:rPr lang="en-US" sz="4800" b="1" i="1" dirty="0">
                <a:solidFill>
                  <a:prstClr val="black"/>
                </a:solidFill>
              </a:rPr>
              <a:t>Address an Aging </a:t>
            </a:r>
            <a:r>
              <a:rPr lang="en-US" sz="4800" b="1" i="1" dirty="0" smtClean="0">
                <a:solidFill>
                  <a:prstClr val="black"/>
                </a:solidFill>
              </a:rPr>
              <a:t>NH</a:t>
            </a:r>
          </a:p>
          <a:p>
            <a:pPr marL="0" indent="0" algn="ctr">
              <a:buNone/>
            </a:pPr>
            <a:endParaRPr lang="en-US" sz="4000" b="1" i="1" dirty="0" smtClean="0">
              <a:solidFill>
                <a:prstClr val="black"/>
              </a:solidFill>
              <a:latin typeface="+mj-lt"/>
              <a:cs typeface="Arial" panose="020B0604020202020204" pitchFamily="34" charset="0"/>
            </a:endParaRPr>
          </a:p>
          <a:p>
            <a:pPr marL="0" indent="0" algn="ctr">
              <a:buNone/>
            </a:pPr>
            <a:r>
              <a:rPr lang="en-US" sz="4000" b="1" i="1" dirty="0" smtClean="0">
                <a:solidFill>
                  <a:prstClr val="black"/>
                </a:solidFill>
                <a:latin typeface="+mj-lt"/>
                <a:cs typeface="Arial" panose="020B0604020202020204" pitchFamily="34" charset="0"/>
              </a:rPr>
              <a:t>NH Elder Health Coalition </a:t>
            </a:r>
          </a:p>
          <a:p>
            <a:pPr marL="0" indent="0" algn="ctr">
              <a:buNone/>
            </a:pPr>
            <a:r>
              <a:rPr lang="en-US" sz="4000" b="1" i="1" dirty="0" smtClean="0">
                <a:solidFill>
                  <a:prstClr val="black"/>
                </a:solidFill>
                <a:latin typeface="+mj-lt"/>
                <a:cs typeface="Arial" panose="020B0604020202020204" pitchFamily="34" charset="0"/>
              </a:rPr>
              <a:t>Quarterly Meeting</a:t>
            </a:r>
          </a:p>
          <a:p>
            <a:pPr marL="0" indent="0" algn="ctr">
              <a:buNone/>
            </a:pPr>
            <a:r>
              <a:rPr lang="en-US" sz="4000" b="1" i="1" dirty="0" smtClean="0">
                <a:solidFill>
                  <a:prstClr val="black"/>
                </a:solidFill>
                <a:latin typeface="+mj-lt"/>
                <a:cs typeface="Arial" panose="020B0604020202020204" pitchFamily="34" charset="0"/>
              </a:rPr>
              <a:t>March 16, 2016</a:t>
            </a:r>
            <a:endParaRPr lang="en-US" sz="4000" dirty="0" smtClean="0">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272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313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04800" y="89490"/>
            <a:ext cx="8605309" cy="6453982"/>
          </a:xfrm>
        </p:spPr>
      </p:pic>
      <p:sp>
        <p:nvSpPr>
          <p:cNvPr id="5" name="TextBox 4"/>
          <p:cNvSpPr txBox="1"/>
          <p:nvPr/>
        </p:nvSpPr>
        <p:spPr>
          <a:xfrm>
            <a:off x="514350" y="6477000"/>
            <a:ext cx="8610600" cy="276999"/>
          </a:xfrm>
          <a:prstGeom prst="rect">
            <a:avLst/>
          </a:prstGeom>
          <a:noFill/>
        </p:spPr>
        <p:txBody>
          <a:bodyPr wrap="square" rtlCol="0">
            <a:spAutoFit/>
          </a:bodyPr>
          <a:lstStyle/>
          <a:p>
            <a:r>
              <a:rPr lang="en-US" sz="1200" dirty="0" smtClean="0"/>
              <a:t> Source: http://www.collaborationforimpact.com/wp-content/uploads/2014/02/Cascading-collaboration.jpg</a:t>
            </a:r>
            <a:endParaRPr lang="en-US" sz="12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48050"/>
          <a:stretch/>
        </p:blipFill>
        <p:spPr>
          <a:xfrm>
            <a:off x="1333500" y="3200400"/>
            <a:ext cx="685800" cy="686464"/>
          </a:xfrm>
          <a:prstGeom prst="rect">
            <a:avLst/>
          </a:prstGeom>
        </p:spPr>
      </p:pic>
      <p:sp>
        <p:nvSpPr>
          <p:cNvPr id="6" name="Rectangle 5"/>
          <p:cNvSpPr/>
          <p:nvPr/>
        </p:nvSpPr>
        <p:spPr>
          <a:xfrm>
            <a:off x="322634" y="1295400"/>
            <a:ext cx="2953979" cy="400110"/>
          </a:xfrm>
          <a:prstGeom prst="rect">
            <a:avLst/>
          </a:prstGeom>
          <a:noFill/>
        </p:spPr>
        <p:txBody>
          <a:bodyPr wrap="square" lIns="91440" tIns="45720" rIns="91440" bIns="45720">
            <a:spAutoFit/>
          </a:bodyPr>
          <a:lstStyle/>
          <a:p>
            <a:pPr algn="ct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Steering Committee</a:t>
            </a:r>
            <a:endPar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838200" y="5029200"/>
            <a:ext cx="1676400" cy="523220"/>
          </a:xfrm>
          <a:prstGeom prst="rect">
            <a:avLst/>
          </a:prstGeom>
          <a:noFill/>
        </p:spPr>
        <p:txBody>
          <a:bodyPr vert="horz" wrap="square" rtlCol="0">
            <a:spAutoFit/>
          </a:bodyPr>
          <a:lstStyle/>
          <a:p>
            <a:r>
              <a:rPr lang="en-US" sz="1400" i="1" dirty="0" smtClean="0">
                <a:latin typeface="Arial" panose="020B0604020202020204" pitchFamily="34" charset="0"/>
                <a:cs typeface="Arial" panose="020B0604020202020204" pitchFamily="34" charset="0"/>
              </a:rPr>
              <a:t>Center on Aging &amp; Community Living</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841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 y="0"/>
            <a:ext cx="9172555" cy="705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2647" y="3886200"/>
            <a:ext cx="615553" cy="1584543"/>
          </a:xfrm>
          <a:prstGeom prst="rect">
            <a:avLst/>
          </a:prstGeom>
          <a:noFill/>
        </p:spPr>
        <p:txBody>
          <a:bodyPr vert="vert270" wrap="square" rtlCol="0">
            <a:spAutoFit/>
          </a:bodyPr>
          <a:lstStyle/>
          <a:p>
            <a:r>
              <a:rPr lang="en-US" sz="1400" dirty="0" smtClean="0">
                <a:latin typeface="Arial" panose="020B0604020202020204" pitchFamily="34" charset="0"/>
                <a:cs typeface="Arial" panose="020B0604020202020204" pitchFamily="34" charset="0"/>
              </a:rPr>
              <a:t>Center on Aging &amp; Community Living</a:t>
            </a:r>
            <a:endParaRPr lang="en-US" sz="1400" dirty="0">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546943"/>
            <a:ext cx="712928" cy="7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2664" y="6553200"/>
            <a:ext cx="8001000" cy="261610"/>
          </a:xfrm>
          <a:prstGeom prst="rect">
            <a:avLst/>
          </a:prstGeom>
          <a:noFill/>
        </p:spPr>
        <p:txBody>
          <a:bodyPr wrap="square" rtlCol="0">
            <a:spAutoFit/>
          </a:bodyPr>
          <a:lstStyle/>
          <a:p>
            <a:r>
              <a:rPr lang="en-US" sz="1100" dirty="0" smtClean="0"/>
              <a:t>From “Collective Impact: Leading Change to Achieve Results,” Presentation at the NGA Talent Pipeline Policy Academy, October 2014</a:t>
            </a:r>
            <a:endParaRPr lang="en-US" sz="1100" dirty="0"/>
          </a:p>
        </p:txBody>
      </p:sp>
    </p:spTree>
    <p:extLst>
      <p:ext uri="{BB962C8B-B14F-4D97-AF65-F5344CB8AC3E}">
        <p14:creationId xmlns:p14="http://schemas.microsoft.com/office/powerpoint/2010/main" val="2235486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1"/>
          <p:cNvSpPr>
            <a:spLocks noGrp="1"/>
          </p:cNvSpPr>
          <p:nvPr>
            <p:ph type="sldNum" sz="quarter" idx="10"/>
          </p:nvPr>
        </p:nvSpPr>
        <p:spPr/>
        <p:txBody>
          <a:bodyPr/>
          <a:lstStyle/>
          <a:p>
            <a:pPr>
              <a:defRPr/>
            </a:pPr>
            <a:fld id="{FE4ACD20-0E91-4B37-82B4-CE0D6727ABF3}" type="slidenum">
              <a:rPr lang="en-US"/>
              <a:pPr>
                <a:defRPr/>
              </a:pPr>
              <a:t>12</a:t>
            </a:fld>
            <a:endParaRPr lang="en-US"/>
          </a:p>
        </p:txBody>
      </p:sp>
      <p:sp>
        <p:nvSpPr>
          <p:cNvPr id="13315" name="Text Box 2"/>
          <p:cNvSpPr txBox="1">
            <a:spLocks noChangeArrowheads="1"/>
          </p:cNvSpPr>
          <p:nvPr/>
        </p:nvSpPr>
        <p:spPr bwMode="auto">
          <a:xfrm>
            <a:off x="675797" y="228600"/>
            <a:ext cx="5715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defTabSz="912813" eaLnBrk="1" fontAlgn="base" hangingPunct="1">
              <a:lnSpc>
                <a:spcPct val="80000"/>
              </a:lnSpc>
              <a:spcBef>
                <a:spcPct val="50000"/>
              </a:spcBef>
              <a:spcAft>
                <a:spcPct val="0"/>
              </a:spcAft>
            </a:pPr>
            <a:r>
              <a:rPr lang="en-US" sz="3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Creating Alignment</a:t>
            </a:r>
            <a:endParaRPr lang="en-US" sz="36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3319" name="Text Box 47"/>
          <p:cNvSpPr txBox="1">
            <a:spLocks noChangeArrowheads="1"/>
          </p:cNvSpPr>
          <p:nvPr/>
        </p:nvSpPr>
        <p:spPr bwMode="auto">
          <a:xfrm>
            <a:off x="228599" y="1524014"/>
            <a:ext cx="5252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defTabSz="912813" eaLnBrk="1" fontAlgn="base" hangingPunct="1">
              <a:spcBef>
                <a:spcPct val="50000"/>
              </a:spcBef>
              <a:spcAft>
                <a:spcPct val="0"/>
              </a:spcAft>
            </a:pPr>
            <a:r>
              <a:rPr lang="en-US" altLang="en-US" sz="1800" b="1" dirty="0" smtClean="0">
                <a:solidFill>
                  <a:srgbClr val="FF0000"/>
                </a:solidFill>
                <a:cs typeface="Arial" pitchFamily="34" charset="0"/>
              </a:rPr>
              <a:t>Working in isolation = Isolated Impact</a:t>
            </a:r>
          </a:p>
        </p:txBody>
      </p:sp>
      <p:sp>
        <p:nvSpPr>
          <p:cNvPr id="13320" name="Text Box 48"/>
          <p:cNvSpPr txBox="1">
            <a:spLocks noChangeArrowheads="1"/>
          </p:cNvSpPr>
          <p:nvPr/>
        </p:nvSpPr>
        <p:spPr bwMode="auto">
          <a:xfrm>
            <a:off x="236602" y="3398400"/>
            <a:ext cx="6392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defTabSz="912813" eaLnBrk="1" fontAlgn="base" hangingPunct="1">
              <a:spcBef>
                <a:spcPct val="50000"/>
              </a:spcBef>
              <a:spcAft>
                <a:spcPct val="0"/>
              </a:spcAft>
            </a:pPr>
            <a:r>
              <a:rPr lang="en-US" altLang="en-US" sz="1800" b="1" dirty="0" smtClean="0">
                <a:solidFill>
                  <a:srgbClr val="009900"/>
                </a:solidFill>
                <a:cs typeface="Arial" pitchFamily="34" charset="0"/>
              </a:rPr>
              <a:t>Working together = Collective Impact  </a:t>
            </a:r>
          </a:p>
        </p:txBody>
      </p:sp>
      <p:sp>
        <p:nvSpPr>
          <p:cNvPr id="13321" name="Text Box 22"/>
          <p:cNvSpPr txBox="1">
            <a:spLocks noChangeArrowheads="1"/>
          </p:cNvSpPr>
          <p:nvPr/>
        </p:nvSpPr>
        <p:spPr bwMode="auto">
          <a:xfrm>
            <a:off x="5185174" y="6352460"/>
            <a:ext cx="36575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eaLnBrk="0" fontAlgn="base" hangingPunct="0">
              <a:spcBef>
                <a:spcPct val="0"/>
              </a:spcBef>
              <a:spcAft>
                <a:spcPct val="0"/>
              </a:spcAft>
              <a:defRPr sz="2400">
                <a:solidFill>
                  <a:schemeClr val="bg1"/>
                </a:solidFill>
                <a:latin typeface="Arial" pitchFamily="34" charset="0"/>
              </a:defRPr>
            </a:lvl6pPr>
            <a:lvl7pPr marL="2971800" indent="-228600" eaLnBrk="0" fontAlgn="base" hangingPunct="0">
              <a:spcBef>
                <a:spcPct val="0"/>
              </a:spcBef>
              <a:spcAft>
                <a:spcPct val="0"/>
              </a:spcAft>
              <a:defRPr sz="2400">
                <a:solidFill>
                  <a:schemeClr val="bg1"/>
                </a:solidFill>
                <a:latin typeface="Arial" pitchFamily="34" charset="0"/>
              </a:defRPr>
            </a:lvl7pPr>
            <a:lvl8pPr marL="3429000" indent="-228600" eaLnBrk="0" fontAlgn="base" hangingPunct="0">
              <a:spcBef>
                <a:spcPct val="0"/>
              </a:spcBef>
              <a:spcAft>
                <a:spcPct val="0"/>
              </a:spcAft>
              <a:defRPr sz="2400">
                <a:solidFill>
                  <a:schemeClr val="bg1"/>
                </a:solidFill>
                <a:latin typeface="Arial" pitchFamily="34" charset="0"/>
              </a:defRPr>
            </a:lvl8pPr>
            <a:lvl9pPr marL="3886200" indent="-228600" eaLnBrk="0" fontAlgn="base" hangingPunct="0">
              <a:spcBef>
                <a:spcPct val="0"/>
              </a:spcBef>
              <a:spcAft>
                <a:spcPct val="0"/>
              </a:spcAft>
              <a:defRPr sz="2400">
                <a:solidFill>
                  <a:schemeClr val="bg1"/>
                </a:solidFill>
                <a:latin typeface="Arial" pitchFamily="34" charset="0"/>
              </a:defRPr>
            </a:lvl9pPr>
          </a:lstStyle>
          <a:p>
            <a:pPr algn="r" eaLnBrk="1" fontAlgn="base" hangingPunct="1">
              <a:spcBef>
                <a:spcPct val="50000"/>
              </a:spcBef>
              <a:spcAft>
                <a:spcPct val="0"/>
              </a:spcAft>
            </a:pPr>
            <a:r>
              <a:rPr lang="en-US" altLang="en-US" sz="1000" i="1" dirty="0" smtClean="0">
                <a:solidFill>
                  <a:srgbClr val="000000"/>
                </a:solidFill>
                <a:cs typeface="Arial" pitchFamily="34" charset="0"/>
              </a:rPr>
              <a:t>Adapted from : Paul Epstein, Results that Matter Team</a:t>
            </a:r>
            <a:endParaRPr lang="en-US" altLang="en-US" sz="1000" i="1" dirty="0" smtClean="0">
              <a:solidFill>
                <a:srgbClr val="FFFFFF"/>
              </a:solidFill>
              <a:cs typeface="Arial" pitchFamily="34" charset="0"/>
            </a:endParaRPr>
          </a:p>
        </p:txBody>
      </p:sp>
      <p:sp>
        <p:nvSpPr>
          <p:cNvPr id="51" name="Rectangle 50"/>
          <p:cNvSpPr/>
          <p:nvPr/>
        </p:nvSpPr>
        <p:spPr bwMode="auto">
          <a:xfrm>
            <a:off x="6781800" y="427052"/>
            <a:ext cx="2133600" cy="1279525"/>
          </a:xfrm>
          <a:prstGeom prst="rect">
            <a:avLst/>
          </a:prstGeom>
          <a:solidFill>
            <a:srgbClr val="B50B27"/>
          </a:solidFill>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ctr" defTabSz="1022350" fontAlgn="base">
              <a:lnSpc>
                <a:spcPct val="90000"/>
              </a:lnSpc>
              <a:spcBef>
                <a:spcPct val="0"/>
              </a:spcBef>
              <a:spcAft>
                <a:spcPct val="35000"/>
              </a:spcAft>
              <a:defRPr/>
            </a:pPr>
            <a:r>
              <a:rPr lang="en-US" sz="2300" dirty="0">
                <a:solidFill>
                  <a:srgbClr val="FFFFFF"/>
                </a:solidFill>
              </a:rPr>
              <a:t>Mutually Reinforcing Activities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8" y="2091915"/>
            <a:ext cx="7874314" cy="107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Group 19"/>
          <p:cNvGrpSpPr>
            <a:grpSpLocks/>
          </p:cNvGrpSpPr>
          <p:nvPr/>
        </p:nvGrpSpPr>
        <p:grpSpPr bwMode="auto">
          <a:xfrm>
            <a:off x="101997" y="3994150"/>
            <a:ext cx="8965803" cy="1949450"/>
            <a:chOff x="96" y="2496"/>
            <a:chExt cx="5520" cy="1392"/>
          </a:xfrm>
        </p:grpSpPr>
        <p:sp>
          <p:nvSpPr>
            <p:cNvPr id="82" name="Oval 20"/>
            <p:cNvSpPr>
              <a:spLocks noChangeArrowheads="1"/>
            </p:cNvSpPr>
            <p:nvPr/>
          </p:nvSpPr>
          <p:spPr bwMode="auto">
            <a:xfrm>
              <a:off x="4272" y="2640"/>
              <a:ext cx="1344" cy="1248"/>
            </a:xfrm>
            <a:prstGeom prst="ellipse">
              <a:avLst/>
            </a:prstGeom>
            <a:solidFill>
              <a:srgbClr val="FF9900"/>
            </a:solidFill>
            <a:ln w="9525">
              <a:solidFill>
                <a:srgbClr val="FFFFFF"/>
              </a:solidFill>
              <a:round/>
              <a:headEnd/>
              <a:tailEnd/>
            </a:ln>
          </p:spPr>
          <p:txBody>
            <a:bodyPr wrap="none" anchor="ctr"/>
            <a:lstStyle/>
            <a:p>
              <a:pPr marL="0" marR="0" lvl="0" indent="0" defTabSz="912813" eaLnBrk="1" fontAlgn="base" latinLnBrk="0" hangingPunct="1">
                <a:lnSpc>
                  <a:spcPct val="90000"/>
                </a:lnSpc>
                <a:spcBef>
                  <a:spcPct val="20000"/>
                </a:spcBef>
                <a:spcAft>
                  <a:spcPct val="0"/>
                </a:spcAft>
                <a:buClrTx/>
                <a:buSzTx/>
                <a:buFont typeface="Arial" pitchFamily="34" charset="0"/>
                <a:buChar char="•"/>
                <a:tabLst/>
                <a:defRPr/>
              </a:pPr>
              <a:endParaRPr kumimoji="0" lang="en-US" altLang="en-US" sz="2500" b="0" i="0" u="none" strike="noStrike" kern="0" cap="none" spc="0" normalizeH="0" baseline="0" noProof="0" smtClean="0">
                <a:ln>
                  <a:noFill/>
                </a:ln>
                <a:solidFill>
                  <a:srgbClr val="000000"/>
                </a:solidFill>
                <a:effectLst/>
                <a:uLnTx/>
                <a:uFillTx/>
                <a:latin typeface="Futura Std Light"/>
                <a:cs typeface="Arial" pitchFamily="34" charset="0"/>
              </a:endParaRPr>
            </a:p>
          </p:txBody>
        </p:sp>
        <p:sp>
          <p:nvSpPr>
            <p:cNvPr id="83" name="AutoShape 21"/>
            <p:cNvSpPr>
              <a:spLocks noChangeArrowheads="1"/>
            </p:cNvSpPr>
            <p:nvPr/>
          </p:nvSpPr>
          <p:spPr bwMode="auto">
            <a:xfrm>
              <a:off x="432" y="2784"/>
              <a:ext cx="3984" cy="960"/>
            </a:xfrm>
            <a:prstGeom prst="rightArrow">
              <a:avLst>
                <a:gd name="adj1" fmla="val 50000"/>
                <a:gd name="adj2" fmla="val 103750"/>
              </a:avLst>
            </a:prstGeom>
            <a:solidFill>
              <a:srgbClr val="99CCFF"/>
            </a:solidFill>
            <a:ln w="9525">
              <a:solidFill>
                <a:srgbClr val="000000"/>
              </a:solidFill>
              <a:miter lim="800000"/>
              <a:headEnd/>
              <a:tailEnd/>
            </a:ln>
          </p:spPr>
          <p:txBody>
            <a:bodyPr wrap="none" anchor="ctr"/>
            <a:lstStyle/>
            <a:p>
              <a:pPr marL="0" marR="0" lvl="0" indent="0" defTabSz="912813" eaLnBrk="1" fontAlgn="base" latinLnBrk="0" hangingPunct="1">
                <a:lnSpc>
                  <a:spcPct val="90000"/>
                </a:lnSpc>
                <a:spcBef>
                  <a:spcPct val="20000"/>
                </a:spcBef>
                <a:spcAft>
                  <a:spcPct val="0"/>
                </a:spcAft>
                <a:buClrTx/>
                <a:buSzTx/>
                <a:buFont typeface="Arial" pitchFamily="34" charset="0"/>
                <a:buChar char="•"/>
                <a:tabLst/>
                <a:defRPr/>
              </a:pPr>
              <a:endParaRPr kumimoji="0" lang="en-US" altLang="en-US" sz="2500" b="0" i="0" u="none" strike="noStrike" kern="0" cap="none" spc="0" normalizeH="0" baseline="0" noProof="0" smtClean="0">
                <a:ln>
                  <a:noFill/>
                </a:ln>
                <a:solidFill>
                  <a:srgbClr val="000000"/>
                </a:solidFill>
                <a:effectLst/>
                <a:uLnTx/>
                <a:uFillTx/>
                <a:latin typeface="Futura Std Light"/>
                <a:cs typeface="Arial" pitchFamily="34" charset="0"/>
              </a:endParaRPr>
            </a:p>
          </p:txBody>
        </p:sp>
        <p:sp>
          <p:nvSpPr>
            <p:cNvPr id="84" name="Line 22"/>
            <p:cNvSpPr>
              <a:spLocks noChangeShapeType="1"/>
            </p:cNvSpPr>
            <p:nvPr/>
          </p:nvSpPr>
          <p:spPr bwMode="auto">
            <a:xfrm>
              <a:off x="528" y="316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85" name="Line 23"/>
            <p:cNvSpPr>
              <a:spLocks noChangeShapeType="1"/>
            </p:cNvSpPr>
            <p:nvPr/>
          </p:nvSpPr>
          <p:spPr bwMode="auto">
            <a:xfrm>
              <a:off x="720" y="3360"/>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86" name="Line 24"/>
            <p:cNvSpPr>
              <a:spLocks noChangeShapeType="1"/>
            </p:cNvSpPr>
            <p:nvPr/>
          </p:nvSpPr>
          <p:spPr bwMode="auto">
            <a:xfrm>
              <a:off x="1200" y="316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87" name="Line 25"/>
            <p:cNvSpPr>
              <a:spLocks noChangeShapeType="1"/>
            </p:cNvSpPr>
            <p:nvPr/>
          </p:nvSpPr>
          <p:spPr bwMode="auto">
            <a:xfrm>
              <a:off x="1440" y="3360"/>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88" name="Line 26"/>
            <p:cNvSpPr>
              <a:spLocks noChangeShapeType="1"/>
            </p:cNvSpPr>
            <p:nvPr/>
          </p:nvSpPr>
          <p:spPr bwMode="auto">
            <a:xfrm>
              <a:off x="1824" y="3264"/>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89" name="Line 27"/>
            <p:cNvSpPr>
              <a:spLocks noChangeShapeType="1"/>
            </p:cNvSpPr>
            <p:nvPr/>
          </p:nvSpPr>
          <p:spPr bwMode="auto">
            <a:xfrm>
              <a:off x="2304" y="3360"/>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0" name="Line 28"/>
            <p:cNvSpPr>
              <a:spLocks noChangeShapeType="1"/>
            </p:cNvSpPr>
            <p:nvPr/>
          </p:nvSpPr>
          <p:spPr bwMode="auto">
            <a:xfrm>
              <a:off x="2016" y="316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1" name="Line 29"/>
            <p:cNvSpPr>
              <a:spLocks noChangeShapeType="1"/>
            </p:cNvSpPr>
            <p:nvPr/>
          </p:nvSpPr>
          <p:spPr bwMode="auto">
            <a:xfrm>
              <a:off x="2832" y="316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2" name="Line 30"/>
            <p:cNvSpPr>
              <a:spLocks noChangeShapeType="1"/>
            </p:cNvSpPr>
            <p:nvPr/>
          </p:nvSpPr>
          <p:spPr bwMode="auto">
            <a:xfrm>
              <a:off x="2976" y="3312"/>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3" name="Text Box 31"/>
            <p:cNvSpPr txBox="1">
              <a:spLocks noChangeArrowheads="1"/>
            </p:cNvSpPr>
            <p:nvPr/>
          </p:nvSpPr>
          <p:spPr bwMode="auto">
            <a:xfrm>
              <a:off x="4512" y="2928"/>
              <a:ext cx="864"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marL="0" marR="0" lvl="0" indent="0" algn="ctr" defTabSz="912813"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Arial" pitchFamily="34" charset="0"/>
                  <a:cs typeface="Arial" pitchFamily="34" charset="0"/>
                </a:rPr>
                <a:t>Enhanced Outcomes for Elders</a:t>
              </a:r>
            </a:p>
          </p:txBody>
        </p:sp>
        <p:sp>
          <p:nvSpPr>
            <p:cNvPr id="94" name="Text Box 32"/>
            <p:cNvSpPr txBox="1">
              <a:spLocks noChangeArrowheads="1"/>
            </p:cNvSpPr>
            <p:nvPr/>
          </p:nvSpPr>
          <p:spPr bwMode="auto">
            <a:xfrm>
              <a:off x="96" y="2736"/>
              <a:ext cx="316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marL="0" marR="0" lvl="0" indent="0" defTabSz="912813"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Arial" pitchFamily="34" charset="0"/>
                  <a:cs typeface="Arial" pitchFamily="34" charset="0"/>
                </a:rPr>
                <a:t>Providers   Non-profits         Media    Civic Groups</a:t>
              </a:r>
            </a:p>
          </p:txBody>
        </p:sp>
        <p:sp>
          <p:nvSpPr>
            <p:cNvPr id="95" name="Text Box 33"/>
            <p:cNvSpPr txBox="1">
              <a:spLocks noChangeArrowheads="1"/>
            </p:cNvSpPr>
            <p:nvPr/>
          </p:nvSpPr>
          <p:spPr bwMode="auto">
            <a:xfrm>
              <a:off x="192" y="3600"/>
              <a:ext cx="31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marL="0" marR="0" lvl="0" indent="0" defTabSz="912813"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smtClean="0">
                  <a:ln>
                    <a:noFill/>
                  </a:ln>
                  <a:solidFill>
                    <a:srgbClr val="000000"/>
                  </a:solidFill>
                  <a:effectLst/>
                  <a:uLnTx/>
                  <a:uFillTx/>
                  <a:latin typeface="Arial" pitchFamily="34" charset="0"/>
                  <a:cs typeface="Arial" pitchFamily="34" charset="0"/>
                </a:rPr>
                <a:t>Government  Businesses  Public Health  Faith-based</a:t>
              </a:r>
              <a:r>
                <a:rPr kumimoji="0" lang="en-US" altLang="en-US" sz="1800" b="0" i="0" u="none" strike="noStrike" kern="0" cap="none" spc="0" normalizeH="0" baseline="0" noProof="0" smtClean="0">
                  <a:ln>
                    <a:noFill/>
                  </a:ln>
                  <a:solidFill>
                    <a:srgbClr val="FFFFFF"/>
                  </a:solidFill>
                  <a:effectLst/>
                  <a:uLnTx/>
                  <a:uFillTx/>
                  <a:latin typeface="Arial" pitchFamily="34" charset="0"/>
                  <a:cs typeface="Arial" pitchFamily="34" charset="0"/>
                </a:rPr>
                <a:t>   </a:t>
              </a:r>
            </a:p>
          </p:txBody>
        </p:sp>
        <p:sp>
          <p:nvSpPr>
            <p:cNvPr id="96" name="Line 34"/>
            <p:cNvSpPr>
              <a:spLocks noChangeShapeType="1"/>
            </p:cNvSpPr>
            <p:nvPr/>
          </p:nvSpPr>
          <p:spPr bwMode="auto">
            <a:xfrm flipV="1">
              <a:off x="864" y="3360"/>
              <a:ext cx="96"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7" name="Line 35"/>
            <p:cNvSpPr>
              <a:spLocks noChangeShapeType="1"/>
            </p:cNvSpPr>
            <p:nvPr/>
          </p:nvSpPr>
          <p:spPr bwMode="auto">
            <a:xfrm flipV="1">
              <a:off x="1440" y="3360"/>
              <a:ext cx="24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8" name="Line 36"/>
            <p:cNvSpPr>
              <a:spLocks noChangeShapeType="1"/>
            </p:cNvSpPr>
            <p:nvPr/>
          </p:nvSpPr>
          <p:spPr bwMode="auto">
            <a:xfrm flipH="1" flipV="1">
              <a:off x="2112" y="3264"/>
              <a:ext cx="96"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9" name="Line 37"/>
            <p:cNvSpPr>
              <a:spLocks noChangeShapeType="1"/>
            </p:cNvSpPr>
            <p:nvPr/>
          </p:nvSpPr>
          <p:spPr bwMode="auto">
            <a:xfrm>
              <a:off x="528" y="2928"/>
              <a:ext cx="240" cy="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0" name="Line 38"/>
            <p:cNvSpPr>
              <a:spLocks noChangeShapeType="1"/>
            </p:cNvSpPr>
            <p:nvPr/>
          </p:nvSpPr>
          <p:spPr bwMode="auto">
            <a:xfrm flipH="1">
              <a:off x="1152" y="2928"/>
              <a:ext cx="0"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1" name="Line 39"/>
            <p:cNvSpPr>
              <a:spLocks noChangeShapeType="1"/>
            </p:cNvSpPr>
            <p:nvPr/>
          </p:nvSpPr>
          <p:spPr bwMode="auto">
            <a:xfrm>
              <a:off x="2016" y="2928"/>
              <a:ext cx="144" cy="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2" name="Line 40"/>
            <p:cNvSpPr>
              <a:spLocks noChangeShapeType="1"/>
            </p:cNvSpPr>
            <p:nvPr/>
          </p:nvSpPr>
          <p:spPr bwMode="auto">
            <a:xfrm flipH="1">
              <a:off x="2736" y="2928"/>
              <a:ext cx="96"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3" name="Line 41"/>
            <p:cNvSpPr>
              <a:spLocks noChangeShapeType="1"/>
            </p:cNvSpPr>
            <p:nvPr/>
          </p:nvSpPr>
          <p:spPr bwMode="auto">
            <a:xfrm flipV="1">
              <a:off x="2976" y="3312"/>
              <a:ext cx="288"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4" name="Line 42"/>
            <p:cNvSpPr>
              <a:spLocks noChangeShapeType="1"/>
            </p:cNvSpPr>
            <p:nvPr/>
          </p:nvSpPr>
          <p:spPr bwMode="auto">
            <a:xfrm>
              <a:off x="2592" y="3264"/>
              <a:ext cx="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5" name="Line 43"/>
            <p:cNvSpPr>
              <a:spLocks noChangeShapeType="1"/>
            </p:cNvSpPr>
            <p:nvPr/>
          </p:nvSpPr>
          <p:spPr bwMode="auto">
            <a:xfrm>
              <a:off x="3168" y="2736"/>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6" name="Line 44"/>
            <p:cNvSpPr>
              <a:spLocks noChangeShapeType="1"/>
            </p:cNvSpPr>
            <p:nvPr/>
          </p:nvSpPr>
          <p:spPr bwMode="auto">
            <a:xfrm>
              <a:off x="864" y="3264"/>
              <a:ext cx="6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7" name="Line 45"/>
            <p:cNvSpPr>
              <a:spLocks noChangeShapeType="1"/>
            </p:cNvSpPr>
            <p:nvPr/>
          </p:nvSpPr>
          <p:spPr bwMode="auto">
            <a:xfrm flipV="1">
              <a:off x="1488" y="2688"/>
              <a:ext cx="144" cy="4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8" name="Text Box 46"/>
            <p:cNvSpPr txBox="1">
              <a:spLocks noChangeArrowheads="1"/>
            </p:cNvSpPr>
            <p:nvPr/>
          </p:nvSpPr>
          <p:spPr bwMode="auto">
            <a:xfrm>
              <a:off x="1056" y="2496"/>
              <a:ext cx="148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marL="0" marR="0" lvl="0" indent="0" defTabSz="912813"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Arial" pitchFamily="34" charset="0"/>
                  <a:cs typeface="Arial" pitchFamily="34" charset="0"/>
                </a:rPr>
                <a:t>Policy Environment</a:t>
              </a:r>
            </a:p>
          </p:txBody>
        </p:sp>
      </p:grpSp>
      <p:sp>
        <p:nvSpPr>
          <p:cNvPr id="2" name="TextBox 1"/>
          <p:cNvSpPr txBox="1"/>
          <p:nvPr/>
        </p:nvSpPr>
        <p:spPr>
          <a:xfrm>
            <a:off x="4657724" y="3990973"/>
            <a:ext cx="1133475"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Academic</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17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524000"/>
            <a:ext cx="5105400" cy="5105400"/>
          </a:xfrm>
          <a:prstGeom prst="rect">
            <a:avLst/>
          </a:prstGeom>
        </p:spPr>
      </p:pic>
    </p:spTree>
    <p:extLst>
      <p:ext uri="{BB962C8B-B14F-4D97-AF65-F5344CB8AC3E}">
        <p14:creationId xmlns:p14="http://schemas.microsoft.com/office/powerpoint/2010/main" val="1846146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14</a:t>
            </a:fld>
            <a:endParaRPr lang="en-US" dirty="0">
              <a:solidFill>
                <a:prstClr val="black">
                  <a:tint val="75000"/>
                </a:prstClr>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3898" y="457200"/>
            <a:ext cx="5587604" cy="184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2514600"/>
            <a:ext cx="8153400" cy="4093428"/>
          </a:xfrm>
          <a:prstGeom prst="rect">
            <a:avLst/>
          </a:prstGeom>
          <a:noFill/>
        </p:spPr>
        <p:txBody>
          <a:bodyPr wrap="square" rtlCol="0">
            <a:spAutoFit/>
          </a:bodyPr>
          <a:lstStyle/>
          <a:p>
            <a:pPr algn="ctr"/>
            <a:r>
              <a:rPr lang="en-US" sz="3600" b="1" dirty="0" smtClean="0"/>
              <a:t>Are YOU a Member?</a:t>
            </a:r>
          </a:p>
          <a:p>
            <a:pPr algn="ctr"/>
            <a:endParaRPr lang="en-US" sz="2800" dirty="0" smtClean="0"/>
          </a:p>
          <a:p>
            <a:pPr algn="ctr"/>
            <a:r>
              <a:rPr lang="en-US" sz="3200" b="1" dirty="0" smtClean="0"/>
              <a:t>FREE </a:t>
            </a:r>
            <a:r>
              <a:rPr lang="en-US" sz="3200" dirty="0" smtClean="0"/>
              <a:t>membership </a:t>
            </a:r>
            <a:r>
              <a:rPr lang="en-US" sz="3200" dirty="0"/>
              <a:t>for service providers, </a:t>
            </a:r>
            <a:r>
              <a:rPr lang="en-US" sz="3200" dirty="0" smtClean="0"/>
              <a:t>local officials, advocates</a:t>
            </a:r>
            <a:r>
              <a:rPr lang="en-US" sz="3200" dirty="0"/>
              <a:t>, </a:t>
            </a:r>
            <a:r>
              <a:rPr lang="en-US" sz="3200" dirty="0" smtClean="0"/>
              <a:t>caregivers and </a:t>
            </a:r>
            <a:r>
              <a:rPr lang="en-US" sz="3200" dirty="0"/>
              <a:t>older adults from Maine, New Hampshire and </a:t>
            </a:r>
            <a:r>
              <a:rPr lang="en-US" sz="3200" dirty="0" smtClean="0"/>
              <a:t>Vermont.</a:t>
            </a:r>
          </a:p>
          <a:p>
            <a:pPr algn="ctr"/>
            <a:endParaRPr lang="en-US" sz="3200" dirty="0"/>
          </a:p>
          <a:p>
            <a:pPr algn="ctr"/>
            <a:r>
              <a:rPr lang="en-US" sz="3200" dirty="0" smtClean="0"/>
              <a:t>Simply go online to register:</a:t>
            </a:r>
            <a:endParaRPr lang="en-US" sz="3200" dirty="0">
              <a:hlinkClick r:id="rId4"/>
            </a:endParaRPr>
          </a:p>
          <a:p>
            <a:pPr algn="ctr"/>
            <a:r>
              <a:rPr lang="en-US" sz="3200" dirty="0" smtClean="0">
                <a:hlinkClick r:id="rId4"/>
              </a:rPr>
              <a:t>http</a:t>
            </a:r>
            <a:r>
              <a:rPr lang="en-US" sz="3200" dirty="0">
                <a:hlinkClick r:id="rId4"/>
              </a:rPr>
              <a:t>://agefriendly.community</a:t>
            </a:r>
            <a:r>
              <a:rPr lang="en-US" sz="3200" dirty="0" smtClean="0">
                <a:hlinkClick r:id="rId4"/>
              </a:rPr>
              <a:t>/</a:t>
            </a:r>
            <a:endParaRPr lang="en-US" sz="3200" dirty="0"/>
          </a:p>
        </p:txBody>
      </p:sp>
    </p:spTree>
    <p:extLst>
      <p:ext uri="{BB962C8B-B14F-4D97-AF65-F5344CB8AC3E}">
        <p14:creationId xmlns:p14="http://schemas.microsoft.com/office/powerpoint/2010/main" val="827911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15</a:t>
            </a:fld>
            <a:endParaRPr lang="en-US" dirty="0">
              <a:solidFill>
                <a:prstClr val="black">
                  <a:tint val="75000"/>
                </a:prstClr>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0"/>
            <a:ext cx="4749403" cy="157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09800"/>
            <a:ext cx="9144000" cy="4572000"/>
          </a:xfrm>
          <a:prstGeom prst="rect">
            <a:avLst/>
          </a:prstGeom>
        </p:spPr>
      </p:pic>
    </p:spTree>
    <p:extLst>
      <p:ext uri="{BB962C8B-B14F-4D97-AF65-F5344CB8AC3E}">
        <p14:creationId xmlns:p14="http://schemas.microsoft.com/office/powerpoint/2010/main" val="2962766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16</a:t>
            </a:fld>
            <a:endParaRPr lang="en-US" dirty="0">
              <a:solidFill>
                <a:prstClr val="black">
                  <a:tint val="75000"/>
                </a:prst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0"/>
            <a:ext cx="531011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2057400"/>
            <a:ext cx="8610600" cy="4462760"/>
          </a:xfrm>
          <a:prstGeom prst="rect">
            <a:avLst/>
          </a:prstGeom>
          <a:noFill/>
        </p:spPr>
        <p:txBody>
          <a:bodyPr wrap="square" rtlCol="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Upcoming Opportunity</a:t>
            </a:r>
          </a:p>
          <a:p>
            <a:endParaRPr lang="en-US" sz="2800" dirty="0" smtClean="0"/>
          </a:p>
          <a:p>
            <a:pPr algn="ctr"/>
            <a:endParaRPr lang="en-US" sz="3200" b="1" dirty="0" smtClean="0"/>
          </a:p>
          <a:p>
            <a:pPr algn="ctr"/>
            <a:r>
              <a:rPr lang="en-US" sz="3600" b="1" dirty="0" smtClean="0"/>
              <a:t>Community Leaders Forum</a:t>
            </a:r>
          </a:p>
          <a:p>
            <a:pPr algn="ctr"/>
            <a:endParaRPr lang="en-US" sz="3200" dirty="0" smtClean="0"/>
          </a:p>
          <a:p>
            <a:pPr algn="ctr"/>
            <a:r>
              <a:rPr lang="en-US" sz="2800" dirty="0" smtClean="0"/>
              <a:t>An interactive forum for </a:t>
            </a:r>
            <a:r>
              <a:rPr lang="en-US" sz="2800" i="1" dirty="0" smtClean="0"/>
              <a:t>Age Friendly Community </a:t>
            </a:r>
            <a:r>
              <a:rPr lang="en-US" sz="2800" dirty="0" smtClean="0"/>
              <a:t>leaders</a:t>
            </a:r>
          </a:p>
          <a:p>
            <a:pPr algn="ctr"/>
            <a:r>
              <a:rPr lang="en-US" sz="2800" dirty="0" smtClean="0"/>
              <a:t>4</a:t>
            </a:r>
            <a:r>
              <a:rPr lang="en-US" sz="2800" baseline="30000" dirty="0" smtClean="0"/>
              <a:t>th</a:t>
            </a:r>
            <a:r>
              <a:rPr lang="en-US" sz="2800" dirty="0" smtClean="0"/>
              <a:t> Tuesday of every month via webinar</a:t>
            </a:r>
            <a:endParaRPr lang="en-US" sz="2800" dirty="0"/>
          </a:p>
          <a:p>
            <a:pPr algn="ctr"/>
            <a:r>
              <a:rPr lang="en-US" sz="3200" dirty="0"/>
              <a:t>March 22, 2016</a:t>
            </a:r>
          </a:p>
          <a:p>
            <a:endParaRPr lang="en-US" sz="3200" dirty="0"/>
          </a:p>
        </p:txBody>
      </p:sp>
    </p:spTree>
    <p:extLst>
      <p:ext uri="{BB962C8B-B14F-4D97-AF65-F5344CB8AC3E}">
        <p14:creationId xmlns:p14="http://schemas.microsoft.com/office/powerpoint/2010/main" val="278702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869"/>
          </a:xfrm>
        </p:spPr>
        <p:txBody>
          <a:bodyPr>
            <a:normAutofit fontScale="90000"/>
          </a:bodyPr>
          <a:lstStyle/>
          <a:p>
            <a:r>
              <a:rPr lang="en-US" i="1" dirty="0" smtClean="0"/>
              <a:t>Coming soon…to a theater near you! </a:t>
            </a:r>
            <a:endParaRPr lang="en-US" i="1"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1143000"/>
            <a:ext cx="7391400" cy="3695700"/>
          </a:xfrm>
          <a:prstGeom prst="rect">
            <a:avLst/>
          </a:prstGeom>
        </p:spPr>
      </p:pic>
      <p:sp>
        <p:nvSpPr>
          <p:cNvPr id="6" name="TextBox 5"/>
          <p:cNvSpPr txBox="1"/>
          <p:nvPr/>
        </p:nvSpPr>
        <p:spPr>
          <a:xfrm>
            <a:off x="920578" y="4838700"/>
            <a:ext cx="7391399" cy="2062103"/>
          </a:xfrm>
          <a:prstGeom prst="rect">
            <a:avLst/>
          </a:prstGeom>
          <a:noFill/>
        </p:spPr>
        <p:txBody>
          <a:bodyPr wrap="square" rtlCol="0">
            <a:spAutoFit/>
          </a:bodyPr>
          <a:lstStyle/>
          <a:p>
            <a:pPr algn="ctr"/>
            <a:r>
              <a:rPr lang="en-US" sz="3200" b="1" dirty="0" smtClean="0"/>
              <a:t>April 13</a:t>
            </a:r>
            <a:r>
              <a:rPr lang="en-US" sz="3200" b="1" baseline="30000" dirty="0" smtClean="0"/>
              <a:t>th</a:t>
            </a:r>
            <a:r>
              <a:rPr lang="en-US" sz="3200" b="1" dirty="0" smtClean="0"/>
              <a:t> at Dartmouth College, Hanover</a:t>
            </a:r>
          </a:p>
          <a:p>
            <a:pPr algn="ctr"/>
            <a:r>
              <a:rPr lang="en-US" sz="3200" b="1" dirty="0" smtClean="0"/>
              <a:t>April 14</a:t>
            </a:r>
            <a:r>
              <a:rPr lang="en-US" sz="3200" b="1" baseline="30000" dirty="0" smtClean="0"/>
              <a:t>th</a:t>
            </a:r>
            <a:r>
              <a:rPr lang="en-US" sz="3200" b="1" dirty="0" smtClean="0"/>
              <a:t> at Red River Theater,  Concord</a:t>
            </a:r>
          </a:p>
          <a:p>
            <a:pPr algn="ctr"/>
            <a:r>
              <a:rPr lang="en-US" sz="3200" b="1" dirty="0" smtClean="0"/>
              <a:t>Register online!!</a:t>
            </a:r>
            <a:endParaRPr lang="en-US" sz="3200" b="1" dirty="0"/>
          </a:p>
          <a:p>
            <a:pPr algn="ctr"/>
            <a:endParaRPr lang="en-US" sz="3200" b="1" dirty="0"/>
          </a:p>
        </p:txBody>
      </p:sp>
    </p:spTree>
    <p:extLst>
      <p:ext uri="{BB962C8B-B14F-4D97-AF65-F5344CB8AC3E}">
        <p14:creationId xmlns:p14="http://schemas.microsoft.com/office/powerpoint/2010/main" val="228480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57200"/>
            <a:ext cx="9137988" cy="6096000"/>
          </a:xfrm>
        </p:spPr>
      </p:pic>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678723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C000"/>
                </a:solidFill>
              </a:rPr>
              <a:t>What is Collective Impact?</a:t>
            </a:r>
            <a:endParaRPr lang="en-US" sz="3200" dirty="0">
              <a:solidFill>
                <a:srgbClr val="FFC000"/>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3</a:t>
            </a:fld>
            <a:endParaRPr lang="en-US" dirty="0">
              <a:solidFill>
                <a:prstClr val="black">
                  <a:tint val="75000"/>
                </a:prstClr>
              </a:solidFill>
            </a:endParaRPr>
          </a:p>
        </p:txBody>
      </p:sp>
      <p:sp>
        <p:nvSpPr>
          <p:cNvPr id="6" name="Rectangle 5"/>
          <p:cNvSpPr/>
          <p:nvPr/>
        </p:nvSpPr>
        <p:spPr>
          <a:xfrm>
            <a:off x="990601" y="1612880"/>
            <a:ext cx="7315200" cy="34163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3600" b="1" i="0" u="none" strike="noStrike" kern="0" cap="none" spc="0" normalizeH="0" baseline="0" noProof="0" dirty="0" smtClean="0">
                <a:ln>
                  <a:noFill/>
                </a:ln>
                <a:effectLst/>
                <a:uLnTx/>
                <a:uFillTx/>
              </a:rPr>
              <a:t>Collective Impact </a:t>
            </a:r>
            <a:r>
              <a:rPr kumimoji="0" lang="en-CA" sz="3600" b="0" i="0" u="none" strike="noStrike" kern="0" cap="none" spc="0" normalizeH="0" baseline="0" noProof="0" dirty="0" smtClean="0">
                <a:ln>
                  <a:noFill/>
                </a:ln>
                <a:effectLst/>
                <a:uLnTx/>
                <a:uFillTx/>
              </a:rPr>
              <a:t>occurs when organizations from different sectors agree to solve a specific social problem using a common agenda, aligning their efforts, and using common measures of success.  </a:t>
            </a:r>
            <a:endParaRPr kumimoji="0" lang="en-CA" sz="3600" b="0" i="0" u="none" strike="noStrike" kern="0" cap="none" spc="0" normalizeH="0" baseline="0" noProof="0" dirty="0">
              <a:ln>
                <a:noFill/>
              </a:ln>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31" y="5181600"/>
            <a:ext cx="8029574" cy="1284732"/>
          </a:xfrm>
          <a:prstGeom prst="rect">
            <a:avLst/>
          </a:prstGeom>
        </p:spPr>
      </p:pic>
    </p:spTree>
    <p:extLst>
      <p:ext uri="{BB962C8B-B14F-4D97-AF65-F5344CB8AC3E}">
        <p14:creationId xmlns:p14="http://schemas.microsoft.com/office/powerpoint/2010/main" val="1624094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Why Collective Impact?</a:t>
            </a:r>
            <a:endParaRPr lang="en-US" dirty="0">
              <a:solidFill>
                <a:srgbClr val="FFC000"/>
              </a:solidFill>
            </a:endParaRPr>
          </a:p>
        </p:txBody>
      </p:sp>
      <p:sp>
        <p:nvSpPr>
          <p:cNvPr id="3" name="Content Placeholder 2"/>
          <p:cNvSpPr>
            <a:spLocks noGrp="1"/>
          </p:cNvSpPr>
          <p:nvPr>
            <p:ph idx="1"/>
          </p:nvPr>
        </p:nvSpPr>
        <p:spPr>
          <a:xfrm>
            <a:off x="1676400" y="5161778"/>
            <a:ext cx="6172200" cy="1524000"/>
          </a:xfrm>
        </p:spPr>
        <p:txBody>
          <a:bodyPr>
            <a:normAutofit/>
          </a:bodyPr>
          <a:lstStyle/>
          <a:p>
            <a:pPr marL="0" indent="0">
              <a:buNone/>
            </a:pPr>
            <a:r>
              <a:rPr lang="en-US" dirty="0" smtClean="0">
                <a:hlinkClick r:id="rId3"/>
              </a:rPr>
              <a:t>https</a:t>
            </a:r>
            <a:r>
              <a:rPr lang="en-US" dirty="0">
                <a:hlinkClick r:id="rId3"/>
              </a:rPr>
              <a:t>://</a:t>
            </a:r>
            <a:r>
              <a:rPr lang="en-US" dirty="0" smtClean="0">
                <a:hlinkClick r:id="rId3"/>
              </a:rPr>
              <a:t>www.youtube.com/watch?v=pzmMk63ihNM&amp;feature=youtu.be </a:t>
            </a:r>
          </a:p>
          <a:p>
            <a:pPr marL="0" indent="0">
              <a:buNone/>
            </a:pPr>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4</a:t>
            </a:fld>
            <a:endParaRPr lang="en-US" dirty="0">
              <a:solidFill>
                <a:prstClr val="black">
                  <a:tint val="75000"/>
                </a:prstClr>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219200"/>
            <a:ext cx="4922837" cy="394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25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76204"/>
            <a:ext cx="9144072" cy="773113"/>
          </a:xfrm>
          <a:prstGeom prst="rect">
            <a:avLst/>
          </a:prstGeom>
        </p:spPr>
        <p:txBody>
          <a:bodyPr>
            <a:noAutofit/>
          </a:bodyPr>
          <a:lstStyle/>
          <a:p>
            <a:r>
              <a:rPr lang="en-US" sz="2800" b="1" dirty="0" smtClean="0">
                <a:solidFill>
                  <a:srgbClr val="FFC000"/>
                </a:solidFill>
              </a:rPr>
              <a:t>The Five Conditions of Collective Impact</a:t>
            </a:r>
            <a:endParaRPr lang="en-US" sz="2800" b="1" dirty="0">
              <a:solidFill>
                <a:srgbClr val="FFC000"/>
              </a:solidFill>
            </a:endParaRPr>
          </a:p>
        </p:txBody>
      </p:sp>
      <p:sp>
        <p:nvSpPr>
          <p:cNvPr id="6" name="Rounded Rectangle 5"/>
          <p:cNvSpPr/>
          <p:nvPr/>
        </p:nvSpPr>
        <p:spPr>
          <a:xfrm>
            <a:off x="388502" y="1143000"/>
            <a:ext cx="1981198" cy="714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srgbClr val="FFFFFF"/>
                </a:solidFill>
                <a:latin typeface="+mj-lt"/>
              </a:rPr>
              <a:t>Common </a:t>
            </a:r>
            <a:r>
              <a:rPr lang="en-US" sz="2000" b="1" dirty="0" smtClean="0">
                <a:solidFill>
                  <a:srgbClr val="FFFFFF"/>
                </a:solidFill>
                <a:latin typeface="+mj-lt"/>
              </a:rPr>
              <a:t>Agenda</a:t>
            </a:r>
            <a:endParaRPr lang="en-US" sz="2000" b="1" dirty="0">
              <a:solidFill>
                <a:srgbClr val="FFFFFF"/>
              </a:solidFill>
              <a:latin typeface="+mj-lt"/>
            </a:endParaRPr>
          </a:p>
        </p:txBody>
      </p:sp>
      <p:sp>
        <p:nvSpPr>
          <p:cNvPr id="7" name="Rounded Rectangle 6"/>
          <p:cNvSpPr/>
          <p:nvPr/>
        </p:nvSpPr>
        <p:spPr>
          <a:xfrm>
            <a:off x="370489" y="2197297"/>
            <a:ext cx="1981197" cy="711575"/>
          </a:xfrm>
          <a:prstGeom prst="round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srgbClr val="FFFFFF"/>
                </a:solidFill>
                <a:latin typeface="+mj-lt"/>
              </a:rPr>
              <a:t>Shared Measurement</a:t>
            </a:r>
          </a:p>
        </p:txBody>
      </p:sp>
      <p:sp>
        <p:nvSpPr>
          <p:cNvPr id="8" name="Rounded Rectangle 7"/>
          <p:cNvSpPr/>
          <p:nvPr/>
        </p:nvSpPr>
        <p:spPr>
          <a:xfrm>
            <a:off x="381002" y="3200400"/>
            <a:ext cx="1981197" cy="936305"/>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srgbClr val="FFFFFF"/>
                </a:solidFill>
              </a:rPr>
              <a:t>Mutually Reinforcing Activities</a:t>
            </a:r>
          </a:p>
        </p:txBody>
      </p:sp>
      <p:sp>
        <p:nvSpPr>
          <p:cNvPr id="9" name="Rounded Rectangle 8"/>
          <p:cNvSpPr/>
          <p:nvPr/>
        </p:nvSpPr>
        <p:spPr>
          <a:xfrm>
            <a:off x="370491" y="4419600"/>
            <a:ext cx="1981197" cy="757843"/>
          </a:xfrm>
          <a:prstGeom prst="round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srgbClr val="FFFFFF"/>
                </a:solidFill>
              </a:rPr>
              <a:t>Continuous Communication</a:t>
            </a:r>
          </a:p>
        </p:txBody>
      </p:sp>
      <p:sp>
        <p:nvSpPr>
          <p:cNvPr id="10" name="Rounded Rectangle 9"/>
          <p:cNvSpPr/>
          <p:nvPr/>
        </p:nvSpPr>
        <p:spPr>
          <a:xfrm>
            <a:off x="370491" y="5562600"/>
            <a:ext cx="1981195" cy="72864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srgbClr val="FFFFFF"/>
                </a:solidFill>
              </a:rPr>
              <a:t>Backbone Support </a:t>
            </a:r>
          </a:p>
        </p:txBody>
      </p:sp>
      <p:sp>
        <p:nvSpPr>
          <p:cNvPr id="3" name="TextBox 2"/>
          <p:cNvSpPr txBox="1"/>
          <p:nvPr/>
        </p:nvSpPr>
        <p:spPr>
          <a:xfrm>
            <a:off x="2595865" y="1052221"/>
            <a:ext cx="6014735" cy="923330"/>
          </a:xfrm>
          <a:prstGeom prst="rect">
            <a:avLst/>
          </a:prstGeom>
          <a:noFill/>
        </p:spPr>
        <p:txBody>
          <a:bodyPr wrap="square" rtlCol="0">
            <a:spAutoFit/>
          </a:bodyPr>
          <a:lstStyle/>
          <a:p>
            <a:pPr fontAlgn="base">
              <a:spcBef>
                <a:spcPct val="0"/>
              </a:spcBef>
              <a:spcAft>
                <a:spcPct val="0"/>
              </a:spcAft>
            </a:pPr>
            <a:r>
              <a:rPr lang="en-US" dirty="0">
                <a:solidFill>
                  <a:srgbClr val="000000"/>
                </a:solidFill>
                <a:cs typeface="Arial" pitchFamily="34" charset="0"/>
              </a:rPr>
              <a:t>All participants have a </a:t>
            </a:r>
            <a:r>
              <a:rPr lang="en-US" b="1" dirty="0">
                <a:solidFill>
                  <a:srgbClr val="000000"/>
                </a:solidFill>
                <a:cs typeface="Arial" pitchFamily="34" charset="0"/>
              </a:rPr>
              <a:t>shared vision for change </a:t>
            </a:r>
            <a:r>
              <a:rPr lang="en-US" dirty="0">
                <a:solidFill>
                  <a:srgbClr val="000000"/>
                </a:solidFill>
                <a:cs typeface="Arial" pitchFamily="34" charset="0"/>
              </a:rPr>
              <a:t>including a common understanding of the problem and a joint approach to solving it through agreed upon actions</a:t>
            </a:r>
          </a:p>
        </p:txBody>
      </p:sp>
      <p:sp>
        <p:nvSpPr>
          <p:cNvPr id="11" name="TextBox 10"/>
          <p:cNvSpPr txBox="1"/>
          <p:nvPr/>
        </p:nvSpPr>
        <p:spPr>
          <a:xfrm>
            <a:off x="2598551" y="2091419"/>
            <a:ext cx="5777436" cy="923330"/>
          </a:xfrm>
          <a:prstGeom prst="rect">
            <a:avLst/>
          </a:prstGeom>
          <a:noFill/>
        </p:spPr>
        <p:txBody>
          <a:bodyPr wrap="square" rtlCol="0">
            <a:spAutoFit/>
          </a:bodyPr>
          <a:lstStyle/>
          <a:p>
            <a:pPr fontAlgn="base">
              <a:spcBef>
                <a:spcPct val="0"/>
              </a:spcBef>
              <a:spcAft>
                <a:spcPct val="0"/>
              </a:spcAft>
            </a:pPr>
            <a:r>
              <a:rPr lang="en-US" b="1" dirty="0">
                <a:solidFill>
                  <a:srgbClr val="000000"/>
                </a:solidFill>
                <a:cs typeface="Arial" pitchFamily="34" charset="0"/>
              </a:rPr>
              <a:t>Collecting data and measuring results consistently </a:t>
            </a:r>
            <a:r>
              <a:rPr lang="en-US" dirty="0">
                <a:solidFill>
                  <a:srgbClr val="000000"/>
                </a:solidFill>
                <a:cs typeface="Arial" pitchFamily="34" charset="0"/>
              </a:rPr>
              <a:t>across all participants ensures efforts remain aligned and participants hold each other accountable</a:t>
            </a:r>
          </a:p>
        </p:txBody>
      </p:sp>
      <p:sp>
        <p:nvSpPr>
          <p:cNvPr id="12" name="TextBox 11"/>
          <p:cNvSpPr txBox="1"/>
          <p:nvPr/>
        </p:nvSpPr>
        <p:spPr>
          <a:xfrm>
            <a:off x="2595921" y="3200400"/>
            <a:ext cx="5777435" cy="646331"/>
          </a:xfrm>
          <a:prstGeom prst="rect">
            <a:avLst/>
          </a:prstGeom>
          <a:noFill/>
        </p:spPr>
        <p:txBody>
          <a:bodyPr wrap="square" rtlCol="0">
            <a:spAutoFit/>
          </a:bodyPr>
          <a:lstStyle/>
          <a:p>
            <a:pPr fontAlgn="base">
              <a:spcBef>
                <a:spcPct val="0"/>
              </a:spcBef>
              <a:spcAft>
                <a:spcPct val="0"/>
              </a:spcAft>
            </a:pPr>
            <a:r>
              <a:rPr lang="en-US" dirty="0">
                <a:solidFill>
                  <a:srgbClr val="000000"/>
                </a:solidFill>
                <a:cs typeface="Arial" pitchFamily="34" charset="0"/>
              </a:rPr>
              <a:t>Participant activities must be </a:t>
            </a:r>
            <a:r>
              <a:rPr lang="en-US" b="1" dirty="0">
                <a:solidFill>
                  <a:srgbClr val="000000"/>
                </a:solidFill>
                <a:cs typeface="Arial" pitchFamily="34" charset="0"/>
              </a:rPr>
              <a:t>differentiated while still being coordinated </a:t>
            </a:r>
            <a:r>
              <a:rPr lang="en-US" dirty="0">
                <a:solidFill>
                  <a:srgbClr val="000000"/>
                </a:solidFill>
                <a:cs typeface="Arial" pitchFamily="34" charset="0"/>
              </a:rPr>
              <a:t>through a mutually reinforcing plan of action</a:t>
            </a:r>
          </a:p>
        </p:txBody>
      </p:sp>
      <p:sp>
        <p:nvSpPr>
          <p:cNvPr id="13" name="TextBox 12"/>
          <p:cNvSpPr txBox="1"/>
          <p:nvPr/>
        </p:nvSpPr>
        <p:spPr>
          <a:xfrm>
            <a:off x="2598551" y="4336856"/>
            <a:ext cx="5777433" cy="923330"/>
          </a:xfrm>
          <a:prstGeom prst="rect">
            <a:avLst/>
          </a:prstGeom>
          <a:noFill/>
        </p:spPr>
        <p:txBody>
          <a:bodyPr wrap="square" rtlCol="0">
            <a:spAutoFit/>
          </a:bodyPr>
          <a:lstStyle/>
          <a:p>
            <a:pPr fontAlgn="base">
              <a:spcBef>
                <a:spcPct val="0"/>
              </a:spcBef>
              <a:spcAft>
                <a:spcPct val="0"/>
              </a:spcAft>
            </a:pPr>
            <a:r>
              <a:rPr lang="en-US" b="1" dirty="0">
                <a:solidFill>
                  <a:srgbClr val="000000"/>
                </a:solidFill>
                <a:cs typeface="Arial" pitchFamily="34" charset="0"/>
              </a:rPr>
              <a:t>Consistent and open communication </a:t>
            </a:r>
            <a:r>
              <a:rPr lang="en-US" dirty="0">
                <a:solidFill>
                  <a:srgbClr val="000000"/>
                </a:solidFill>
                <a:cs typeface="Arial" pitchFamily="34" charset="0"/>
              </a:rPr>
              <a:t>is needed across the many players to build trust, assure mutual objectives, and appreciate common motivation</a:t>
            </a:r>
          </a:p>
        </p:txBody>
      </p:sp>
      <p:sp>
        <p:nvSpPr>
          <p:cNvPr id="14" name="TextBox 13"/>
          <p:cNvSpPr txBox="1"/>
          <p:nvPr/>
        </p:nvSpPr>
        <p:spPr>
          <a:xfrm>
            <a:off x="2575820" y="5360115"/>
            <a:ext cx="5956619" cy="1200329"/>
          </a:xfrm>
          <a:prstGeom prst="rect">
            <a:avLst/>
          </a:prstGeom>
          <a:noFill/>
        </p:spPr>
        <p:txBody>
          <a:bodyPr wrap="square" rtlCol="0">
            <a:spAutoFit/>
          </a:bodyPr>
          <a:lstStyle/>
          <a:p>
            <a:pPr fontAlgn="base">
              <a:spcBef>
                <a:spcPct val="0"/>
              </a:spcBef>
              <a:spcAft>
                <a:spcPct val="0"/>
              </a:spcAft>
            </a:pPr>
            <a:r>
              <a:rPr lang="en-US" dirty="0">
                <a:solidFill>
                  <a:srgbClr val="000000"/>
                </a:solidFill>
                <a:cs typeface="Arial" pitchFamily="34" charset="0"/>
              </a:rPr>
              <a:t>Creating and managing collective impact requires a </a:t>
            </a:r>
            <a:r>
              <a:rPr lang="en-US" dirty="0" smtClean="0">
                <a:solidFill>
                  <a:srgbClr val="000000"/>
                </a:solidFill>
                <a:cs typeface="Arial" pitchFamily="34" charset="0"/>
              </a:rPr>
              <a:t>dedicated staff </a:t>
            </a:r>
            <a:r>
              <a:rPr lang="en-US" dirty="0">
                <a:solidFill>
                  <a:srgbClr val="000000"/>
                </a:solidFill>
                <a:cs typeface="Arial" pitchFamily="34" charset="0"/>
              </a:rPr>
              <a:t>and a specific set of skills to </a:t>
            </a:r>
            <a:r>
              <a:rPr lang="en-US" b="1" dirty="0">
                <a:solidFill>
                  <a:srgbClr val="000000"/>
                </a:solidFill>
                <a:cs typeface="Arial" pitchFamily="34" charset="0"/>
              </a:rPr>
              <a:t>serve as the backbone for the entire initiative and coordinate participating organizations and agencies</a:t>
            </a:r>
          </a:p>
        </p:txBody>
      </p:sp>
      <p:cxnSp>
        <p:nvCxnSpPr>
          <p:cNvPr id="19" name="Straight Connector 18"/>
          <p:cNvCxnSpPr/>
          <p:nvPr/>
        </p:nvCxnSpPr>
        <p:spPr>
          <a:xfrm flipV="1">
            <a:off x="424018" y="1988396"/>
            <a:ext cx="7576186"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8502" y="4323718"/>
            <a:ext cx="79874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7666" y="5360115"/>
            <a:ext cx="7807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63" y="3048000"/>
            <a:ext cx="78074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9889" y="6421944"/>
            <a:ext cx="2402399" cy="276999"/>
          </a:xfrm>
          <a:prstGeom prst="rect">
            <a:avLst/>
          </a:prstGeom>
          <a:noFill/>
        </p:spPr>
        <p:txBody>
          <a:bodyPr wrap="square" rtlCol="0">
            <a:spAutoFit/>
          </a:bodyPr>
          <a:lstStyle/>
          <a:p>
            <a:r>
              <a:rPr lang="en-US" sz="1200" b="1" dirty="0" smtClean="0">
                <a:solidFill>
                  <a:prstClr val="black"/>
                </a:solidFill>
                <a:latin typeface="Cambria" panose="02040503050406030204" pitchFamily="18" charset="0"/>
              </a:rPr>
              <a:t>Source: FSG, Tamarack Institute</a:t>
            </a:r>
            <a:endParaRPr lang="en-US" sz="1200" b="1" dirty="0">
              <a:solidFill>
                <a:prstClr val="black"/>
              </a:solidFill>
              <a:latin typeface="Cambria" panose="02040503050406030204" pitchFamily="18" charset="0"/>
            </a:endParaRPr>
          </a:p>
        </p:txBody>
      </p:sp>
      <p:sp>
        <p:nvSpPr>
          <p:cNvPr id="15" name="TextBox 14"/>
          <p:cNvSpPr txBox="1"/>
          <p:nvPr/>
        </p:nvSpPr>
        <p:spPr>
          <a:xfrm>
            <a:off x="8532440" y="5787410"/>
            <a:ext cx="432048" cy="369332"/>
          </a:xfrm>
          <a:prstGeom prst="rect">
            <a:avLst/>
          </a:prstGeom>
          <a:noFill/>
        </p:spPr>
        <p:txBody>
          <a:bodyPr wrap="square" rtlCol="0">
            <a:spAutoFit/>
          </a:bodyPr>
          <a:lstStyle/>
          <a:p>
            <a:r>
              <a:rPr lang="en-US" dirty="0" smtClean="0">
                <a:solidFill>
                  <a:prstClr val="white"/>
                </a:solidFill>
              </a:rPr>
              <a:t>11</a:t>
            </a:r>
            <a:endParaRPr lang="en-US" dirty="0">
              <a:solidFill>
                <a:prstClr val="white"/>
              </a:solidFill>
            </a:endParaRPr>
          </a:p>
        </p:txBody>
      </p:sp>
    </p:spTree>
    <p:custDataLst>
      <p:tags r:id="rId1"/>
    </p:custDataLst>
    <p:extLst>
      <p:ext uri="{BB962C8B-B14F-4D97-AF65-F5344CB8AC3E}">
        <p14:creationId xmlns:p14="http://schemas.microsoft.com/office/powerpoint/2010/main" val="1359629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across boundaries</a:t>
            </a:r>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6</a:t>
            </a:fld>
            <a:endParaRPr lang="en-US" dirty="0">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66800"/>
            <a:ext cx="8001000" cy="3939163"/>
          </a:xfrm>
          <a:prstGeom prst="rect">
            <a:avLst/>
          </a:prstGeom>
        </p:spPr>
      </p:pic>
      <p:sp>
        <p:nvSpPr>
          <p:cNvPr id="10" name="TextBox 9"/>
          <p:cNvSpPr txBox="1"/>
          <p:nvPr/>
        </p:nvSpPr>
        <p:spPr>
          <a:xfrm>
            <a:off x="2971800" y="4267200"/>
            <a:ext cx="3733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Across regions</a:t>
            </a:r>
          </a:p>
          <a:p>
            <a:pPr marL="285750" indent="-285750">
              <a:buFont typeface="Arial" panose="020B0604020202020204" pitchFamily="34" charset="0"/>
              <a:buChar char="•"/>
            </a:pPr>
            <a:r>
              <a:rPr lang="en-US" sz="3200" dirty="0" smtClean="0"/>
              <a:t>Across sectors</a:t>
            </a:r>
          </a:p>
          <a:p>
            <a:pPr marL="285750" indent="-285750">
              <a:buFont typeface="Arial" panose="020B0604020202020204" pitchFamily="34" charset="0"/>
              <a:buChar char="•"/>
            </a:pPr>
            <a:r>
              <a:rPr lang="en-US" sz="3200" dirty="0" smtClean="0"/>
              <a:t>Across issues</a:t>
            </a:r>
          </a:p>
          <a:p>
            <a:pPr marL="285750" indent="-285750">
              <a:buFont typeface="Arial" panose="020B0604020202020204" pitchFamily="34" charset="0"/>
              <a:buChar char="•"/>
            </a:pPr>
            <a:r>
              <a:rPr lang="en-US" sz="3200" dirty="0" smtClean="0"/>
              <a:t>Across party lines</a:t>
            </a:r>
          </a:p>
          <a:p>
            <a:pPr marL="285750" indent="-285750">
              <a:buFont typeface="Arial" panose="020B0604020202020204" pitchFamily="34" charset="0"/>
              <a:buChar char="•"/>
            </a:pPr>
            <a:r>
              <a:rPr lang="en-US" sz="3200" dirty="0" smtClean="0"/>
              <a:t>Across generations</a:t>
            </a:r>
            <a:endParaRPr lang="en-US" sz="3200" dirty="0"/>
          </a:p>
        </p:txBody>
      </p:sp>
    </p:spTree>
    <p:extLst>
      <p:ext uri="{BB962C8B-B14F-4D97-AF65-F5344CB8AC3E}">
        <p14:creationId xmlns:p14="http://schemas.microsoft.com/office/powerpoint/2010/main" val="3885567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Oval 35"/>
          <p:cNvSpPr/>
          <p:nvPr/>
        </p:nvSpPr>
        <p:spPr>
          <a:xfrm>
            <a:off x="1066800" y="0"/>
            <a:ext cx="7010400" cy="6858000"/>
          </a:xfrm>
          <a:prstGeom prst="ellipse">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endParaRPr>
          </a:p>
        </p:txBody>
      </p:sp>
      <p:graphicFrame>
        <p:nvGraphicFramePr>
          <p:cNvPr id="15" name="Diagram 14"/>
          <p:cNvGraphicFramePr/>
          <p:nvPr>
            <p:extLst>
              <p:ext uri="{D42A27DB-BD31-4B8C-83A1-F6EECF244321}">
                <p14:modId xmlns:p14="http://schemas.microsoft.com/office/powerpoint/2010/main" val="124214304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Oval 15"/>
          <p:cNvSpPr/>
          <p:nvPr/>
        </p:nvSpPr>
        <p:spPr>
          <a:xfrm>
            <a:off x="3778933" y="2658524"/>
            <a:ext cx="1447800" cy="1447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endParaRPr>
          </a:p>
        </p:txBody>
      </p:sp>
      <p:sp>
        <p:nvSpPr>
          <p:cNvPr id="17" name="TextBox 16"/>
          <p:cNvSpPr txBox="1"/>
          <p:nvPr/>
        </p:nvSpPr>
        <p:spPr>
          <a:xfrm>
            <a:off x="3979314" y="3013092"/>
            <a:ext cx="1047038" cy="738664"/>
          </a:xfrm>
          <a:prstGeom prst="rect">
            <a:avLst/>
          </a:prstGeom>
          <a:noFill/>
        </p:spPr>
        <p:txBody>
          <a:bodyPr wrap="square" rtlCol="0">
            <a:spAutoFit/>
          </a:bodyPr>
          <a:lstStyle/>
          <a:p>
            <a:pPr algn="ctr" defTabSz="914309"/>
            <a:r>
              <a:rPr lang="en-US" sz="1400" b="1" dirty="0" smtClean="0">
                <a:solidFill>
                  <a:prstClr val="black"/>
                </a:solidFill>
              </a:rPr>
              <a:t>AGE</a:t>
            </a:r>
          </a:p>
          <a:p>
            <a:pPr algn="ctr" defTabSz="914309"/>
            <a:r>
              <a:rPr lang="en-US" sz="1400" b="1" dirty="0" smtClean="0">
                <a:solidFill>
                  <a:prstClr val="black"/>
                </a:solidFill>
              </a:rPr>
              <a:t>Friendly Community</a:t>
            </a:r>
            <a:endParaRPr lang="en-US" sz="1400" b="1" dirty="0">
              <a:solidFill>
                <a:prstClr val="black"/>
              </a:solidFill>
            </a:endParaRPr>
          </a:p>
        </p:txBody>
      </p:sp>
      <p:sp>
        <p:nvSpPr>
          <p:cNvPr id="19" name="TextBox 18"/>
          <p:cNvSpPr txBox="1"/>
          <p:nvPr/>
        </p:nvSpPr>
        <p:spPr>
          <a:xfrm>
            <a:off x="2940466" y="1288587"/>
            <a:ext cx="1524000" cy="1215717"/>
          </a:xfrm>
          <a:prstGeom prst="rect">
            <a:avLst/>
          </a:prstGeom>
          <a:noFill/>
        </p:spPr>
        <p:txBody>
          <a:bodyPr wrap="square" rtlCol="0">
            <a:spAutoFit/>
          </a:bodyPr>
          <a:lstStyle/>
          <a:p>
            <a:pPr defTabSz="914309">
              <a:tabLst>
                <a:tab pos="117475" algn="l"/>
              </a:tabLst>
            </a:pPr>
            <a:r>
              <a:rPr lang="en-US" sz="1050" dirty="0" smtClean="0">
                <a:solidFill>
                  <a:prstClr val="black"/>
                </a:solidFill>
              </a:rPr>
              <a:t>• Food</a:t>
            </a:r>
          </a:p>
          <a:p>
            <a:pPr defTabSz="914309"/>
            <a:r>
              <a:rPr lang="en-US" sz="1050" dirty="0" smtClean="0">
                <a:solidFill>
                  <a:prstClr val="black"/>
                </a:solidFill>
              </a:rPr>
              <a:t>• Safety</a:t>
            </a:r>
          </a:p>
          <a:p>
            <a:pPr defTabSz="914309"/>
            <a:r>
              <a:rPr lang="en-US" sz="1050" dirty="0" smtClean="0">
                <a:solidFill>
                  <a:prstClr val="black"/>
                </a:solidFill>
              </a:rPr>
              <a:t>• Info about Services</a:t>
            </a:r>
          </a:p>
          <a:p>
            <a:pPr defTabSz="914309"/>
            <a:r>
              <a:rPr lang="en-US" sz="1050" dirty="0" smtClean="0">
                <a:solidFill>
                  <a:prstClr val="black"/>
                </a:solidFill>
              </a:rPr>
              <a:t>• Shelter/Warmth</a:t>
            </a:r>
          </a:p>
          <a:p>
            <a:pPr defTabSz="914309"/>
            <a:r>
              <a:rPr lang="en-US" sz="1050" dirty="0" smtClean="0">
                <a:solidFill>
                  <a:prstClr val="black"/>
                </a:solidFill>
              </a:rPr>
              <a:t>• Transportation</a:t>
            </a:r>
          </a:p>
          <a:p>
            <a:pPr defTabSz="914309"/>
            <a:endParaRPr lang="en-US" dirty="0">
              <a:solidFill>
                <a:prstClr val="black"/>
              </a:solidFill>
            </a:endParaRPr>
          </a:p>
        </p:txBody>
      </p:sp>
      <p:sp>
        <p:nvSpPr>
          <p:cNvPr id="20" name="TextBox 19"/>
          <p:cNvSpPr txBox="1"/>
          <p:nvPr/>
        </p:nvSpPr>
        <p:spPr>
          <a:xfrm>
            <a:off x="3054855" y="765367"/>
            <a:ext cx="1295222" cy="523220"/>
          </a:xfrm>
          <a:prstGeom prst="rect">
            <a:avLst/>
          </a:prstGeom>
          <a:noFill/>
        </p:spPr>
        <p:txBody>
          <a:bodyPr wrap="square" rtlCol="0">
            <a:spAutoFit/>
          </a:bodyPr>
          <a:lstStyle/>
          <a:p>
            <a:pPr defTabSz="914309"/>
            <a:r>
              <a:rPr lang="en-US" sz="1400" b="1" i="1" dirty="0" smtClean="0">
                <a:solidFill>
                  <a:prstClr val="black"/>
                </a:solidFill>
              </a:rPr>
              <a:t>  Fundamental needs are met</a:t>
            </a:r>
            <a:endParaRPr lang="en-US" sz="1400" b="1" i="1" dirty="0">
              <a:solidFill>
                <a:prstClr val="black"/>
              </a:solidFill>
            </a:endParaRPr>
          </a:p>
        </p:txBody>
      </p:sp>
      <p:sp>
        <p:nvSpPr>
          <p:cNvPr id="21" name="TextBox 20"/>
          <p:cNvSpPr txBox="1"/>
          <p:nvPr/>
        </p:nvSpPr>
        <p:spPr>
          <a:xfrm>
            <a:off x="4608320" y="609600"/>
            <a:ext cx="1752600" cy="738664"/>
          </a:xfrm>
          <a:prstGeom prst="rect">
            <a:avLst/>
          </a:prstGeom>
          <a:noFill/>
        </p:spPr>
        <p:txBody>
          <a:bodyPr wrap="square" rtlCol="0">
            <a:spAutoFit/>
          </a:bodyPr>
          <a:lstStyle/>
          <a:p>
            <a:pPr defTabSz="914309"/>
            <a:r>
              <a:rPr lang="en-US" sz="1400" b="1" i="1" dirty="0" smtClean="0">
                <a:solidFill>
                  <a:prstClr val="black"/>
                </a:solidFill>
              </a:rPr>
              <a:t>A broad range of living arrangements are available</a:t>
            </a:r>
            <a:endParaRPr lang="en-US" sz="1400" b="1" i="1" dirty="0">
              <a:solidFill>
                <a:prstClr val="black"/>
              </a:solidFill>
            </a:endParaRPr>
          </a:p>
        </p:txBody>
      </p:sp>
      <p:sp>
        <p:nvSpPr>
          <p:cNvPr id="22" name="TextBox 21"/>
          <p:cNvSpPr txBox="1"/>
          <p:nvPr/>
        </p:nvSpPr>
        <p:spPr>
          <a:xfrm>
            <a:off x="4876800" y="1295400"/>
            <a:ext cx="1922000" cy="1177245"/>
          </a:xfrm>
          <a:prstGeom prst="rect">
            <a:avLst/>
          </a:prstGeom>
          <a:noFill/>
        </p:spPr>
        <p:txBody>
          <a:bodyPr wrap="square" rtlCol="0">
            <a:spAutoFit/>
          </a:bodyPr>
          <a:lstStyle/>
          <a:p>
            <a:pPr marL="117475" indent="-117475" defTabSz="914309"/>
            <a:r>
              <a:rPr lang="en-US" sz="1050" dirty="0" smtClean="0">
                <a:solidFill>
                  <a:prstClr val="black"/>
                </a:solidFill>
              </a:rPr>
              <a:t>• Planning &amp; zoning</a:t>
            </a:r>
          </a:p>
          <a:p>
            <a:pPr marL="117475" indent="-117475" defTabSz="914309"/>
            <a:r>
              <a:rPr lang="en-US" sz="1050" dirty="0" smtClean="0">
                <a:solidFill>
                  <a:prstClr val="black"/>
                </a:solidFill>
              </a:rPr>
              <a:t>• Resources available to support living at home</a:t>
            </a:r>
          </a:p>
          <a:p>
            <a:pPr marL="117475" indent="-117475" defTabSz="914309"/>
            <a:r>
              <a:rPr lang="en-US" sz="1050" dirty="0" smtClean="0">
                <a:solidFill>
                  <a:prstClr val="black"/>
                </a:solidFill>
              </a:rPr>
              <a:t>• Affordable</a:t>
            </a:r>
          </a:p>
          <a:p>
            <a:pPr marL="117475" indent="-117475" defTabSz="914309"/>
            <a:r>
              <a:rPr lang="en-US" sz="1050" dirty="0" smtClean="0">
                <a:solidFill>
                  <a:prstClr val="black"/>
                </a:solidFill>
              </a:rPr>
              <a:t>• Home modification options</a:t>
            </a:r>
          </a:p>
          <a:p>
            <a:pPr defTabSz="914309"/>
            <a:endParaRPr lang="en-US" dirty="0">
              <a:solidFill>
                <a:prstClr val="black"/>
              </a:solidFill>
            </a:endParaRPr>
          </a:p>
        </p:txBody>
      </p:sp>
      <p:sp>
        <p:nvSpPr>
          <p:cNvPr id="24" name="TextBox 23"/>
          <p:cNvSpPr txBox="1"/>
          <p:nvPr/>
        </p:nvSpPr>
        <p:spPr>
          <a:xfrm>
            <a:off x="1490974" y="2585229"/>
            <a:ext cx="1752600" cy="523220"/>
          </a:xfrm>
          <a:prstGeom prst="rect">
            <a:avLst/>
          </a:prstGeom>
          <a:noFill/>
        </p:spPr>
        <p:txBody>
          <a:bodyPr wrap="square" rtlCol="0">
            <a:spAutoFit/>
          </a:bodyPr>
          <a:lstStyle/>
          <a:p>
            <a:pPr defTabSz="914309"/>
            <a:r>
              <a:rPr lang="en-US" sz="1400" b="1" i="1" dirty="0" smtClean="0">
                <a:solidFill>
                  <a:prstClr val="black"/>
                </a:solidFill>
              </a:rPr>
              <a:t>Advocates for elder issues are effective</a:t>
            </a:r>
            <a:endParaRPr lang="en-US" sz="1400" b="1" i="1" dirty="0">
              <a:solidFill>
                <a:prstClr val="black"/>
              </a:solidFill>
            </a:endParaRPr>
          </a:p>
        </p:txBody>
      </p:sp>
      <p:sp>
        <p:nvSpPr>
          <p:cNvPr id="25" name="TextBox 24"/>
          <p:cNvSpPr txBox="1"/>
          <p:nvPr/>
        </p:nvSpPr>
        <p:spPr>
          <a:xfrm>
            <a:off x="1485900" y="3090661"/>
            <a:ext cx="1981200" cy="900246"/>
          </a:xfrm>
          <a:prstGeom prst="rect">
            <a:avLst/>
          </a:prstGeom>
          <a:noFill/>
        </p:spPr>
        <p:txBody>
          <a:bodyPr wrap="square" rtlCol="0">
            <a:spAutoFit/>
          </a:bodyPr>
          <a:lstStyle/>
          <a:p>
            <a:pPr marL="117475" indent="-117475" defTabSz="914309"/>
            <a:r>
              <a:rPr lang="en-US" sz="1050" dirty="0" smtClean="0">
                <a:solidFill>
                  <a:prstClr val="black"/>
                </a:solidFill>
              </a:rPr>
              <a:t>• Cultural view of elders is positive/realistic</a:t>
            </a:r>
          </a:p>
          <a:p>
            <a:pPr marL="117475" indent="-117475" defTabSz="914309"/>
            <a:r>
              <a:rPr lang="en-US" sz="1050" dirty="0" smtClean="0">
                <a:solidFill>
                  <a:prstClr val="black"/>
                </a:solidFill>
              </a:rPr>
              <a:t>• Laws are elder friendly</a:t>
            </a:r>
          </a:p>
          <a:p>
            <a:pPr marL="117475" indent="-117475" defTabSz="914309"/>
            <a:r>
              <a:rPr lang="en-US" sz="1050" dirty="0" smtClean="0">
                <a:solidFill>
                  <a:prstClr val="black"/>
                </a:solidFill>
              </a:rPr>
              <a:t>• Aging issues are a community wide priority</a:t>
            </a:r>
          </a:p>
        </p:txBody>
      </p:sp>
      <p:sp>
        <p:nvSpPr>
          <p:cNvPr id="26" name="TextBox 25"/>
          <p:cNvSpPr txBox="1"/>
          <p:nvPr/>
        </p:nvSpPr>
        <p:spPr>
          <a:xfrm>
            <a:off x="2738616" y="4286999"/>
            <a:ext cx="1611462" cy="954107"/>
          </a:xfrm>
          <a:prstGeom prst="rect">
            <a:avLst/>
          </a:prstGeom>
          <a:noFill/>
        </p:spPr>
        <p:txBody>
          <a:bodyPr wrap="square" rtlCol="0">
            <a:spAutoFit/>
          </a:bodyPr>
          <a:lstStyle/>
          <a:p>
            <a:pPr defTabSz="914309"/>
            <a:r>
              <a:rPr lang="en-US" sz="1400" b="1" i="1" dirty="0" smtClean="0">
                <a:solidFill>
                  <a:prstClr val="black"/>
                </a:solidFill>
              </a:rPr>
              <a:t>      Quality physical and mental wellbeing supports are in place</a:t>
            </a:r>
            <a:endParaRPr lang="en-US" sz="1400" b="1" i="1" dirty="0">
              <a:solidFill>
                <a:prstClr val="black"/>
              </a:solidFill>
            </a:endParaRPr>
          </a:p>
        </p:txBody>
      </p:sp>
      <p:sp>
        <p:nvSpPr>
          <p:cNvPr id="27" name="TextBox 26"/>
          <p:cNvSpPr txBox="1"/>
          <p:nvPr/>
        </p:nvSpPr>
        <p:spPr>
          <a:xfrm>
            <a:off x="2590799" y="5241106"/>
            <a:ext cx="2055264" cy="738664"/>
          </a:xfrm>
          <a:prstGeom prst="rect">
            <a:avLst/>
          </a:prstGeom>
          <a:noFill/>
        </p:spPr>
        <p:txBody>
          <a:bodyPr wrap="square" rtlCol="0">
            <a:spAutoFit/>
          </a:bodyPr>
          <a:lstStyle/>
          <a:p>
            <a:pPr marL="117475" indent="-117475" defTabSz="914309"/>
            <a:r>
              <a:rPr lang="en-US" sz="1050" dirty="0" smtClean="0">
                <a:solidFill>
                  <a:prstClr val="black"/>
                </a:solidFill>
              </a:rPr>
              <a:t>• Access to preventative care</a:t>
            </a:r>
          </a:p>
          <a:p>
            <a:pPr marL="117475" indent="-117475" defTabSz="914309"/>
            <a:r>
              <a:rPr lang="en-US" sz="1050" dirty="0" smtClean="0">
                <a:solidFill>
                  <a:prstClr val="black"/>
                </a:solidFill>
              </a:rPr>
              <a:t>• Access to medical, mental health and palliative care</a:t>
            </a:r>
          </a:p>
          <a:p>
            <a:pPr marL="117475" indent="-117475" defTabSz="914309"/>
            <a:r>
              <a:rPr lang="en-US" sz="1050" dirty="0" smtClean="0">
                <a:solidFill>
                  <a:prstClr val="black"/>
                </a:solidFill>
              </a:rPr>
              <a:t>• Planning for end of life care</a:t>
            </a:r>
          </a:p>
        </p:txBody>
      </p:sp>
      <p:graphicFrame>
        <p:nvGraphicFramePr>
          <p:cNvPr id="28" name="Diagram 27"/>
          <p:cNvGraphicFramePr/>
          <p:nvPr>
            <p:extLst>
              <p:ext uri="{D42A27DB-BD31-4B8C-83A1-F6EECF244321}">
                <p14:modId xmlns:p14="http://schemas.microsoft.com/office/powerpoint/2010/main" val="1946681444"/>
              </p:ext>
            </p:extLst>
          </p:nvPr>
        </p:nvGraphicFramePr>
        <p:xfrm>
          <a:off x="3429000" y="2393994"/>
          <a:ext cx="2320896" cy="20256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 name="TextBox 29"/>
          <p:cNvSpPr txBox="1"/>
          <p:nvPr/>
        </p:nvSpPr>
        <p:spPr>
          <a:xfrm>
            <a:off x="5836291" y="2215897"/>
            <a:ext cx="2281727" cy="738664"/>
          </a:xfrm>
          <a:prstGeom prst="rect">
            <a:avLst/>
          </a:prstGeom>
          <a:noFill/>
        </p:spPr>
        <p:txBody>
          <a:bodyPr wrap="square" rtlCol="0">
            <a:spAutoFit/>
          </a:bodyPr>
          <a:lstStyle/>
          <a:p>
            <a:pPr defTabSz="914309"/>
            <a:r>
              <a:rPr lang="en-US" sz="1400" b="1" i="1" dirty="0">
                <a:solidFill>
                  <a:prstClr val="black"/>
                </a:solidFill>
              </a:rPr>
              <a:t> </a:t>
            </a:r>
            <a:r>
              <a:rPr lang="en-US" sz="1400" b="1" i="1" dirty="0" smtClean="0">
                <a:solidFill>
                  <a:prstClr val="black"/>
                </a:solidFill>
              </a:rPr>
              <a:t>                   Support </a:t>
            </a:r>
          </a:p>
          <a:p>
            <a:pPr defTabSz="914309"/>
            <a:r>
              <a:rPr lang="en-US" sz="1400" b="1" i="1" dirty="0" smtClean="0">
                <a:solidFill>
                  <a:prstClr val="black"/>
                </a:solidFill>
              </a:rPr>
              <a:t>          provided to </a:t>
            </a:r>
            <a:br>
              <a:rPr lang="en-US" sz="1400" b="1" i="1" dirty="0" smtClean="0">
                <a:solidFill>
                  <a:prstClr val="black"/>
                </a:solidFill>
              </a:rPr>
            </a:br>
            <a:r>
              <a:rPr lang="en-US" sz="1400" b="1" i="1" dirty="0" smtClean="0">
                <a:solidFill>
                  <a:prstClr val="black"/>
                </a:solidFill>
              </a:rPr>
              <a:t>caregivers and families</a:t>
            </a:r>
            <a:endParaRPr lang="en-US" sz="1400" b="1" i="1" dirty="0">
              <a:solidFill>
                <a:prstClr val="black"/>
              </a:solidFill>
            </a:endParaRPr>
          </a:p>
        </p:txBody>
      </p:sp>
      <p:sp>
        <p:nvSpPr>
          <p:cNvPr id="31" name="TextBox 30"/>
          <p:cNvSpPr txBox="1"/>
          <p:nvPr/>
        </p:nvSpPr>
        <p:spPr>
          <a:xfrm>
            <a:off x="5579600" y="2846839"/>
            <a:ext cx="2438399" cy="2192908"/>
          </a:xfrm>
          <a:prstGeom prst="rect">
            <a:avLst/>
          </a:prstGeom>
          <a:noFill/>
        </p:spPr>
        <p:txBody>
          <a:bodyPr wrap="square" rtlCol="0">
            <a:spAutoFit/>
          </a:bodyPr>
          <a:lstStyle/>
          <a:p>
            <a:pPr marL="117475" indent="-117475" defTabSz="914309"/>
            <a:r>
              <a:rPr lang="en-US" sz="1050" dirty="0" smtClean="0">
                <a:solidFill>
                  <a:prstClr val="black"/>
                </a:solidFill>
              </a:rPr>
              <a:t>• Access to info on services and </a:t>
            </a:r>
            <a:br>
              <a:rPr lang="en-US" sz="1050" dirty="0" smtClean="0">
                <a:solidFill>
                  <a:prstClr val="black"/>
                </a:solidFill>
              </a:rPr>
            </a:br>
            <a:r>
              <a:rPr lang="en-US" sz="1050" dirty="0" smtClean="0">
                <a:solidFill>
                  <a:prstClr val="black"/>
                </a:solidFill>
              </a:rPr>
              <a:t>supports</a:t>
            </a:r>
          </a:p>
          <a:p>
            <a:pPr marL="117475" indent="-117475" defTabSz="914309"/>
            <a:r>
              <a:rPr lang="en-US" sz="1050" dirty="0" smtClean="0">
                <a:solidFill>
                  <a:prstClr val="black"/>
                </a:solidFill>
              </a:rPr>
              <a:t>• Caregiver education and training programs</a:t>
            </a:r>
          </a:p>
          <a:p>
            <a:pPr marL="117475" indent="-117475" defTabSz="914309"/>
            <a:r>
              <a:rPr lang="en-US" sz="1050" dirty="0" smtClean="0">
                <a:solidFill>
                  <a:prstClr val="black"/>
                </a:solidFill>
              </a:rPr>
              <a:t>• Flexible funding to meet the unique needs of caregivers</a:t>
            </a:r>
          </a:p>
          <a:p>
            <a:pPr marL="117475" indent="-117475" defTabSz="914309"/>
            <a:r>
              <a:rPr lang="en-US" sz="1050" dirty="0" smtClean="0">
                <a:solidFill>
                  <a:prstClr val="black"/>
                </a:solidFill>
              </a:rPr>
              <a:t>• More consistent pay for formal, </a:t>
            </a:r>
            <a:br>
              <a:rPr lang="en-US" sz="1050" dirty="0" smtClean="0">
                <a:solidFill>
                  <a:prstClr val="black"/>
                </a:solidFill>
              </a:rPr>
            </a:br>
            <a:r>
              <a:rPr lang="en-US" sz="1050" dirty="0">
                <a:solidFill>
                  <a:prstClr val="black"/>
                </a:solidFill>
              </a:rPr>
              <a:t> </a:t>
            </a:r>
            <a:r>
              <a:rPr lang="en-US" sz="1050" dirty="0" smtClean="0">
                <a:solidFill>
                  <a:prstClr val="black"/>
                </a:solidFill>
              </a:rPr>
              <a:t>             paid caregivers</a:t>
            </a:r>
          </a:p>
          <a:p>
            <a:pPr marL="117475" indent="-117475" defTabSz="914309"/>
            <a:r>
              <a:rPr lang="en-US" sz="1050" dirty="0">
                <a:solidFill>
                  <a:prstClr val="black"/>
                </a:solidFill>
              </a:rPr>
              <a:t> </a:t>
            </a:r>
            <a:r>
              <a:rPr lang="en-US" sz="1050" dirty="0" smtClean="0">
                <a:solidFill>
                  <a:prstClr val="black"/>
                </a:solidFill>
              </a:rPr>
              <a:t>                         • Respite care</a:t>
            </a:r>
          </a:p>
          <a:p>
            <a:pPr defTabSz="914309"/>
            <a:endParaRPr lang="en-US" sz="1200" dirty="0" smtClean="0">
              <a:solidFill>
                <a:prstClr val="black"/>
              </a:solidFill>
            </a:endParaRPr>
          </a:p>
          <a:p>
            <a:pPr defTabSz="914309"/>
            <a:endParaRPr lang="en-US" sz="1200" dirty="0" smtClean="0">
              <a:solidFill>
                <a:prstClr val="black"/>
              </a:solidFill>
            </a:endParaRPr>
          </a:p>
          <a:p>
            <a:pPr defTabSz="914309"/>
            <a:endParaRPr lang="en-US" dirty="0">
              <a:solidFill>
                <a:prstClr val="black"/>
              </a:solidFill>
            </a:endParaRPr>
          </a:p>
        </p:txBody>
      </p:sp>
      <p:sp>
        <p:nvSpPr>
          <p:cNvPr id="32" name="TextBox 31"/>
          <p:cNvSpPr txBox="1"/>
          <p:nvPr/>
        </p:nvSpPr>
        <p:spPr>
          <a:xfrm>
            <a:off x="4703301" y="4275463"/>
            <a:ext cx="1752600" cy="738664"/>
          </a:xfrm>
          <a:prstGeom prst="rect">
            <a:avLst/>
          </a:prstGeom>
          <a:noFill/>
        </p:spPr>
        <p:txBody>
          <a:bodyPr wrap="square" rtlCol="0">
            <a:spAutoFit/>
          </a:bodyPr>
          <a:lstStyle/>
          <a:p>
            <a:pPr defTabSz="914309"/>
            <a:r>
              <a:rPr lang="en-US" sz="1400" b="1" i="1" dirty="0" smtClean="0">
                <a:solidFill>
                  <a:prstClr val="black"/>
                </a:solidFill>
              </a:rPr>
              <a:t>Social and civic engagement options are plentiful</a:t>
            </a:r>
            <a:endParaRPr lang="en-US" sz="1400" b="1" i="1" dirty="0">
              <a:solidFill>
                <a:prstClr val="black"/>
              </a:solidFill>
            </a:endParaRPr>
          </a:p>
        </p:txBody>
      </p:sp>
      <p:sp>
        <p:nvSpPr>
          <p:cNvPr id="33" name="TextBox 32"/>
          <p:cNvSpPr txBox="1"/>
          <p:nvPr/>
        </p:nvSpPr>
        <p:spPr>
          <a:xfrm>
            <a:off x="4608320" y="5011196"/>
            <a:ext cx="2403951" cy="1231106"/>
          </a:xfrm>
          <a:prstGeom prst="rect">
            <a:avLst/>
          </a:prstGeom>
          <a:noFill/>
        </p:spPr>
        <p:txBody>
          <a:bodyPr wrap="square" rtlCol="0">
            <a:spAutoFit/>
          </a:bodyPr>
          <a:lstStyle/>
          <a:p>
            <a:pPr marL="117475" indent="-117475" defTabSz="914309"/>
            <a:r>
              <a:rPr lang="en-US" sz="1050" dirty="0" smtClean="0">
                <a:solidFill>
                  <a:prstClr val="black"/>
                </a:solidFill>
              </a:rPr>
              <a:t>• Meaningful connections with family, friends and neighbors</a:t>
            </a:r>
          </a:p>
          <a:p>
            <a:pPr marL="117475" indent="-117475" defTabSz="914309"/>
            <a:r>
              <a:rPr lang="en-US" sz="1050" dirty="0" smtClean="0">
                <a:solidFill>
                  <a:prstClr val="black"/>
                </a:solidFill>
              </a:rPr>
              <a:t>• Paid and volunteer work opportunities</a:t>
            </a:r>
          </a:p>
          <a:p>
            <a:pPr marL="117475" indent="-117475" defTabSz="914309"/>
            <a:r>
              <a:rPr lang="en-US" sz="1050" dirty="0" smtClean="0">
                <a:solidFill>
                  <a:prstClr val="black"/>
                </a:solidFill>
              </a:rPr>
              <a:t>• Active engagement in social life</a:t>
            </a:r>
          </a:p>
          <a:p>
            <a:pPr marL="117475" indent="-117475" defTabSz="914309"/>
            <a:r>
              <a:rPr lang="en-US" sz="1050" dirty="0" smtClean="0">
                <a:solidFill>
                  <a:prstClr val="black"/>
                </a:solidFill>
              </a:rPr>
              <a:t>• Cultural, religious activities </a:t>
            </a:r>
            <a:br>
              <a:rPr lang="en-US" sz="1050" dirty="0" smtClean="0">
                <a:solidFill>
                  <a:prstClr val="black"/>
                </a:solidFill>
              </a:rPr>
            </a:br>
            <a:r>
              <a:rPr lang="en-US" sz="1050" dirty="0" smtClean="0">
                <a:solidFill>
                  <a:prstClr val="black"/>
                </a:solidFill>
              </a:rPr>
              <a:t>plentiful</a:t>
            </a:r>
          </a:p>
          <a:p>
            <a:pPr defTabSz="914309"/>
            <a:endParaRPr lang="en-US" sz="1100" dirty="0" smtClean="0">
              <a:solidFill>
                <a:prstClr val="black"/>
              </a:solidFill>
            </a:endParaRPr>
          </a:p>
        </p:txBody>
      </p:sp>
      <p:sp>
        <p:nvSpPr>
          <p:cNvPr id="2" name="Rectangle 1"/>
          <p:cNvSpPr/>
          <p:nvPr/>
        </p:nvSpPr>
        <p:spPr>
          <a:xfrm>
            <a:off x="1219200" y="152399"/>
            <a:ext cx="6705600" cy="6553201"/>
          </a:xfrm>
          <a:prstGeom prst="rect">
            <a:avLst/>
          </a:prstGeom>
          <a:noFill/>
        </p:spPr>
        <p:txBody>
          <a:bodyPr wrap="none" lIns="91440" tIns="45720" rIns="91440" bIns="45720">
            <a:prstTxWarp prst="textCircle">
              <a:avLst>
                <a:gd name="adj" fmla="val 10992617"/>
              </a:avLst>
            </a:prstTxWarp>
            <a:spAutoFit/>
          </a:bodyPr>
          <a:lstStyle/>
          <a:p>
            <a:pPr algn="ctr" defTabSz="914309"/>
            <a:r>
              <a:rPr lang="en-US" sz="2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Coordination                                                                    Communication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Technology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Information</a:t>
            </a:r>
          </a:p>
        </p:txBody>
      </p:sp>
      <p:sp>
        <p:nvSpPr>
          <p:cNvPr id="4" name="TextBox 3"/>
          <p:cNvSpPr txBox="1"/>
          <p:nvPr/>
        </p:nvSpPr>
        <p:spPr>
          <a:xfrm>
            <a:off x="6096000" y="123139"/>
            <a:ext cx="3048000" cy="2031325"/>
          </a:xfrm>
          <a:prstGeom prst="rect">
            <a:avLst/>
          </a:prstGeom>
          <a:noFill/>
        </p:spPr>
        <p:txBody>
          <a:bodyPr wrap="square" rtlCol="0">
            <a:spAutoFit/>
          </a:bodyPr>
          <a:lstStyle/>
          <a:p>
            <a:pPr defTabSz="914309">
              <a:tabLst>
                <a:tab pos="233363" algn="l"/>
                <a:tab pos="344488" algn="l"/>
                <a:tab pos="457200" algn="l"/>
                <a:tab pos="569913" algn="l"/>
                <a:tab pos="690563" algn="l"/>
                <a:tab pos="801688" algn="l"/>
                <a:tab pos="914400" algn="l"/>
                <a:tab pos="1027113" algn="l"/>
                <a:tab pos="1147763" algn="l"/>
                <a:tab pos="1258888" algn="l"/>
                <a:tab pos="1371600" algn="l"/>
                <a:tab pos="1484313" algn="l"/>
                <a:tab pos="1604963" algn="l"/>
              </a:tabLst>
            </a:pPr>
            <a:r>
              <a:rPr lang="en-US" sz="1400" dirty="0" smtClean="0">
                <a:solidFill>
                  <a:prstClr val="black"/>
                </a:solidFill>
              </a:rPr>
              <a:t>We envision communities where New 		Hampshire’s culture</a:t>
            </a:r>
            <a:r>
              <a:rPr lang="en-US" sz="1400" dirty="0">
                <a:solidFill>
                  <a:prstClr val="black"/>
                </a:solidFill>
              </a:rPr>
              <a:t>, policies </a:t>
            </a:r>
            <a:r>
              <a:rPr lang="en-US" sz="1400" dirty="0" smtClean="0">
                <a:solidFill>
                  <a:prstClr val="black"/>
                </a:solidFill>
              </a:rPr>
              <a:t>and 					services support our elders 								and 	their </a:t>
            </a:r>
            <a:r>
              <a:rPr lang="en-US" sz="1400" dirty="0">
                <a:solidFill>
                  <a:prstClr val="black"/>
                </a:solidFill>
              </a:rPr>
              <a:t>families, </a:t>
            </a:r>
            <a:r>
              <a:rPr lang="en-US" sz="1400" dirty="0" smtClean="0">
                <a:solidFill>
                  <a:prstClr val="black"/>
                </a:solidFill>
              </a:rPr>
              <a:t>										providing </a:t>
            </a:r>
            <a:r>
              <a:rPr lang="en-US" sz="1400" dirty="0">
                <a:solidFill>
                  <a:prstClr val="black"/>
                </a:solidFill>
              </a:rPr>
              <a:t>a </a:t>
            </a:r>
            <a:r>
              <a:rPr lang="en-US" sz="1400" dirty="0" smtClean="0">
                <a:solidFill>
                  <a:prstClr val="black"/>
                </a:solidFill>
              </a:rPr>
              <a:t>wide </a:t>
            </a:r>
            <a:r>
              <a:rPr lang="en-US" sz="1400" dirty="0">
                <a:solidFill>
                  <a:prstClr val="black"/>
                </a:solidFill>
              </a:rPr>
              <a:t>range</a:t>
            </a:r>
            <a:r>
              <a:rPr lang="en-US" sz="1400" dirty="0" smtClean="0">
                <a:solidFill>
                  <a:prstClr val="black"/>
                </a:solidFill>
              </a:rPr>
              <a:t>											of choices that 												   advance health</a:t>
            </a:r>
            <a:r>
              <a:rPr lang="en-US" sz="1400" dirty="0">
                <a:solidFill>
                  <a:prstClr val="black"/>
                </a:solidFill>
              </a:rPr>
              <a:t>, </a:t>
            </a:r>
            <a:r>
              <a:rPr lang="en-US" sz="1400" dirty="0" smtClean="0">
                <a:solidFill>
                  <a:prstClr val="black"/>
                </a:solidFill>
              </a:rPr>
              <a:t>														independence 														</a:t>
            </a:r>
            <a:r>
              <a:rPr lang="en-US" sz="1400" dirty="0">
                <a:solidFill>
                  <a:prstClr val="black"/>
                </a:solidFill>
              </a:rPr>
              <a:t> </a:t>
            </a:r>
            <a:r>
              <a:rPr lang="en-US" sz="1400" dirty="0" smtClean="0">
                <a:solidFill>
                  <a:prstClr val="black"/>
                </a:solidFill>
              </a:rPr>
              <a:t>    and </a:t>
            </a:r>
            <a:r>
              <a:rPr lang="en-US" sz="1400" dirty="0">
                <a:solidFill>
                  <a:prstClr val="black"/>
                </a:solidFill>
              </a:rPr>
              <a:t>dignity.</a:t>
            </a:r>
            <a:endParaRPr lang="en-US" sz="1400" dirty="0" smtClean="0">
              <a:solidFill>
                <a:prstClr val="black"/>
              </a:solidFill>
            </a:endParaRPr>
          </a:p>
        </p:txBody>
      </p:sp>
      <p:sp>
        <p:nvSpPr>
          <p:cNvPr id="5" name="Footer Placeholder 4"/>
          <p:cNvSpPr>
            <a:spLocks noGrp="1"/>
          </p:cNvSpPr>
          <p:nvPr>
            <p:ph type="ftr" sz="quarter" idx="11"/>
          </p:nvPr>
        </p:nvSpPr>
        <p:spPr>
          <a:xfrm>
            <a:off x="8792" y="6492875"/>
            <a:ext cx="9133094" cy="365125"/>
          </a:xfrm>
        </p:spPr>
        <p:txBody>
          <a:bodyPr/>
          <a:lstStyle/>
          <a:p>
            <a:pPr algn="r"/>
            <a:r>
              <a:rPr lang="en-US" sz="1000" smtClean="0">
                <a:solidFill>
                  <a:prstClr val="black">
                    <a:tint val="75000"/>
                  </a:prstClr>
                </a:solidFill>
              </a:rPr>
              <a:t>x</a:t>
            </a:r>
            <a:endParaRPr lang="en-US" sz="1000" dirty="0">
              <a:solidFill>
                <a:prstClr val="black">
                  <a:tint val="75000"/>
                </a:prstClr>
              </a:solidFill>
            </a:endParaRPr>
          </a:p>
        </p:txBody>
      </p:sp>
      <p:sp>
        <p:nvSpPr>
          <p:cNvPr id="6" name="TextBox 5"/>
          <p:cNvSpPr txBox="1"/>
          <p:nvPr/>
        </p:nvSpPr>
        <p:spPr>
          <a:xfrm>
            <a:off x="112420" y="152399"/>
            <a:ext cx="1645435" cy="2554545"/>
          </a:xfrm>
          <a:prstGeom prst="rect">
            <a:avLst/>
          </a:prstGeom>
          <a:noFill/>
        </p:spPr>
        <p:txBody>
          <a:bodyPr wrap="square" rtlCol="0">
            <a:spAutoFit/>
          </a:bodyPr>
          <a:lstStyle/>
          <a:p>
            <a:pPr defTabSz="914309"/>
            <a:r>
              <a:rPr lang="en-US" sz="2000" b="1" i="1" dirty="0" smtClean="0">
                <a:solidFill>
                  <a:prstClr val="black"/>
                </a:solidFill>
              </a:rPr>
              <a:t>Creating a Collective Approach to Address an Aging NH</a:t>
            </a:r>
            <a:r>
              <a:rPr lang="en-US" sz="2000" i="1" dirty="0" smtClean="0">
                <a:solidFill>
                  <a:prstClr val="black"/>
                </a:solidFill>
              </a:rPr>
              <a:t>: </a:t>
            </a:r>
          </a:p>
          <a:p>
            <a:pPr defTabSz="914309"/>
            <a:r>
              <a:rPr lang="en-US" sz="2000" i="1" dirty="0" smtClean="0">
                <a:solidFill>
                  <a:prstClr val="black"/>
                </a:solidFill>
              </a:rPr>
              <a:t>A Shared </a:t>
            </a:r>
          </a:p>
          <a:p>
            <a:pPr defTabSz="914309"/>
            <a:r>
              <a:rPr lang="en-US" sz="2000" i="1" dirty="0" smtClean="0">
                <a:solidFill>
                  <a:prstClr val="black"/>
                </a:solidFill>
              </a:rPr>
              <a:t>Vision for </a:t>
            </a:r>
          </a:p>
          <a:p>
            <a:pPr defTabSz="914309"/>
            <a:r>
              <a:rPr lang="en-US" sz="2000" i="1" dirty="0" smtClean="0">
                <a:solidFill>
                  <a:prstClr val="black"/>
                </a:solidFill>
              </a:rPr>
              <a:t>Our Future</a:t>
            </a:r>
            <a:endParaRPr lang="en-US" sz="2000" i="1" dirty="0">
              <a:solidFill>
                <a:prstClr val="black"/>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7</a:t>
            </a:fld>
            <a:endParaRPr lang="en-US" dirty="0">
              <a:solidFill>
                <a:prstClr val="black">
                  <a:tint val="75000"/>
                </a:prstClr>
              </a:solidFill>
            </a:endParaRPr>
          </a:p>
        </p:txBody>
      </p:sp>
      <p:sp>
        <p:nvSpPr>
          <p:cNvPr id="8" name="TextBox 7"/>
          <p:cNvSpPr txBox="1"/>
          <p:nvPr/>
        </p:nvSpPr>
        <p:spPr>
          <a:xfrm>
            <a:off x="209924" y="6488668"/>
            <a:ext cx="1547931" cy="261610"/>
          </a:xfrm>
          <a:prstGeom prst="rect">
            <a:avLst/>
          </a:prstGeom>
          <a:noFill/>
        </p:spPr>
        <p:txBody>
          <a:bodyPr wrap="square" rtlCol="0">
            <a:spAutoFit/>
          </a:bodyPr>
          <a:lstStyle/>
          <a:p>
            <a:r>
              <a:rPr lang="en-US" sz="1100" dirty="0" smtClean="0"/>
              <a:t>Revised 3/2016</a:t>
            </a:r>
            <a:endParaRPr lang="en-US" sz="1100" dirty="0"/>
          </a:p>
        </p:txBody>
      </p:sp>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43800" y="6289354"/>
            <a:ext cx="1170230" cy="418330"/>
          </a:xfrm>
          <a:prstGeom prst="rect">
            <a:avLst/>
          </a:prstGeom>
        </p:spPr>
      </p:pic>
      <p:sp>
        <p:nvSpPr>
          <p:cNvPr id="9" name="TextBox 8"/>
          <p:cNvSpPr txBox="1"/>
          <p:nvPr/>
        </p:nvSpPr>
        <p:spPr>
          <a:xfrm>
            <a:off x="7543800" y="6036490"/>
            <a:ext cx="1170230" cy="246221"/>
          </a:xfrm>
          <a:prstGeom prst="rect">
            <a:avLst/>
          </a:prstGeom>
          <a:noFill/>
        </p:spPr>
        <p:txBody>
          <a:bodyPr wrap="square" rtlCol="0">
            <a:spAutoFit/>
          </a:bodyPr>
          <a:lstStyle/>
          <a:p>
            <a:r>
              <a:rPr lang="en-US" sz="1000" dirty="0" smtClean="0"/>
              <a:t>Supported by</a:t>
            </a:r>
            <a:endParaRPr lang="en-US" sz="1000" dirty="0"/>
          </a:p>
        </p:txBody>
      </p:sp>
    </p:spTree>
    <p:extLst>
      <p:ext uri="{BB962C8B-B14F-4D97-AF65-F5344CB8AC3E}">
        <p14:creationId xmlns:p14="http://schemas.microsoft.com/office/powerpoint/2010/main" val="59699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8</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495" y="876300"/>
            <a:ext cx="6664271" cy="4914900"/>
          </a:xfrm>
          <a:prstGeom prst="rect">
            <a:avLst/>
          </a:prstGeom>
        </p:spPr>
      </p:pic>
    </p:spTree>
    <p:extLst>
      <p:ext uri="{BB962C8B-B14F-4D97-AF65-F5344CB8AC3E}">
        <p14:creationId xmlns:p14="http://schemas.microsoft.com/office/powerpoint/2010/main" val="3214471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869"/>
          </a:xfrm>
        </p:spPr>
        <p:txBody>
          <a:bodyPr>
            <a:normAutofit fontScale="90000"/>
          </a:bodyPr>
          <a:lstStyle/>
          <a:p>
            <a:r>
              <a:rPr lang="en-US" dirty="0" smtClean="0"/>
              <a:t>Launching the Elder Health Coalition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6234691"/>
              </p:ext>
            </p:extLst>
          </p:nvPr>
        </p:nvGraphicFramePr>
        <p:xfrm>
          <a:off x="495300" y="16764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4800600" y="1127139"/>
            <a:ext cx="0" cy="591552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62000" y="1143000"/>
            <a:ext cx="3048000" cy="369332"/>
          </a:xfrm>
          <a:prstGeom prst="rect">
            <a:avLst/>
          </a:prstGeom>
          <a:noFill/>
        </p:spPr>
        <p:txBody>
          <a:bodyPr wrap="square" rtlCol="0">
            <a:spAutoFit/>
          </a:bodyPr>
          <a:lstStyle/>
          <a:p>
            <a:r>
              <a:rPr lang="en-US" b="1" dirty="0" smtClean="0"/>
              <a:t>Led by Endowment for Health</a:t>
            </a:r>
            <a:endParaRPr lang="en-US" b="1" dirty="0"/>
          </a:p>
        </p:txBody>
      </p:sp>
      <p:sp>
        <p:nvSpPr>
          <p:cNvPr id="9" name="TextBox 8"/>
          <p:cNvSpPr txBox="1"/>
          <p:nvPr/>
        </p:nvSpPr>
        <p:spPr>
          <a:xfrm>
            <a:off x="5029200" y="6096000"/>
            <a:ext cx="3733800" cy="369332"/>
          </a:xfrm>
          <a:prstGeom prst="rect">
            <a:avLst/>
          </a:prstGeom>
          <a:noFill/>
        </p:spPr>
        <p:txBody>
          <a:bodyPr wrap="square" rtlCol="0">
            <a:spAutoFit/>
          </a:bodyPr>
          <a:lstStyle/>
          <a:p>
            <a:r>
              <a:rPr lang="en-US" b="1" dirty="0" smtClean="0"/>
              <a:t>Supported by Endowment for Health</a:t>
            </a:r>
            <a:endParaRPr lang="en-US" b="1" dirty="0"/>
          </a:p>
        </p:txBody>
      </p:sp>
      <p:sp>
        <p:nvSpPr>
          <p:cNvPr id="10" name="TextBox 9"/>
          <p:cNvSpPr txBox="1"/>
          <p:nvPr/>
        </p:nvSpPr>
        <p:spPr>
          <a:xfrm>
            <a:off x="5334000" y="1115471"/>
            <a:ext cx="3124200" cy="646331"/>
          </a:xfrm>
          <a:prstGeom prst="rect">
            <a:avLst/>
          </a:prstGeom>
          <a:noFill/>
        </p:spPr>
        <p:txBody>
          <a:bodyPr wrap="square" rtlCol="0">
            <a:spAutoFit/>
          </a:bodyPr>
          <a:lstStyle/>
          <a:p>
            <a:r>
              <a:rPr lang="en-US" b="1" dirty="0" smtClean="0"/>
              <a:t>Led by UNH Center on Aging and Community Living </a:t>
            </a:r>
            <a:endParaRPr lang="en-US" b="1" dirty="0"/>
          </a:p>
        </p:txBody>
      </p:sp>
      <p:sp>
        <p:nvSpPr>
          <p:cNvPr id="11" name="Rectangle 10"/>
          <p:cNvSpPr/>
          <p:nvPr/>
        </p:nvSpPr>
        <p:spPr>
          <a:xfrm>
            <a:off x="8282226" y="1143000"/>
            <a:ext cx="861774" cy="3869008"/>
          </a:xfrm>
          <a:prstGeom prst="rect">
            <a:avLst/>
          </a:prstGeom>
          <a:noFill/>
        </p:spPr>
        <p:txBody>
          <a:bodyPr vert="vert" wrap="none" lIns="91440" tIns="45720" rIns="91440" bIns="45720">
            <a:spAutoFit/>
          </a:bodyPr>
          <a:lstStyle/>
          <a:p>
            <a:pPr algn="ctr"/>
            <a:r>
              <a:rPr lang="en-US" sz="4400" b="1" dirty="0" smtClean="0">
                <a:ln w="10541" cmpd="sng">
                  <a:solidFill>
                    <a:schemeClr val="accent1">
                      <a:shade val="88000"/>
                      <a:satMod val="110000"/>
                    </a:schemeClr>
                  </a:solidFill>
                  <a:prstDash val="solid"/>
                </a:ln>
                <a:solidFill>
                  <a:schemeClr val="tx2">
                    <a:lumMod val="75000"/>
                  </a:schemeClr>
                </a:solidFill>
              </a:rPr>
              <a:t>Implementation</a:t>
            </a:r>
            <a:endParaRPr lang="en-US" sz="4400" b="1" dirty="0">
              <a:ln w="10541" cmpd="sng">
                <a:solidFill>
                  <a:schemeClr val="accent1">
                    <a:shade val="88000"/>
                    <a:satMod val="110000"/>
                  </a:schemeClr>
                </a:solidFill>
                <a:prstDash val="solid"/>
              </a:ln>
              <a:solidFill>
                <a:schemeClr val="tx2">
                  <a:lumMod val="75000"/>
                </a:schemeClr>
              </a:solidFill>
            </a:endParaRPr>
          </a:p>
        </p:txBody>
      </p:sp>
      <p:sp>
        <p:nvSpPr>
          <p:cNvPr id="13" name="Rectangle 12"/>
          <p:cNvSpPr/>
          <p:nvPr/>
        </p:nvSpPr>
        <p:spPr>
          <a:xfrm>
            <a:off x="16042" y="1775243"/>
            <a:ext cx="861774" cy="2123338"/>
          </a:xfrm>
          <a:prstGeom prst="rect">
            <a:avLst/>
          </a:prstGeom>
          <a:noFill/>
        </p:spPr>
        <p:txBody>
          <a:bodyPr vert="vert270" wrap="none" lIns="91440" tIns="45720" rIns="91440" bIns="45720">
            <a:spAutoFit/>
          </a:bodyPr>
          <a:lstStyle/>
          <a:p>
            <a:pPr algn="ctr"/>
            <a:r>
              <a:rPr lang="en-US" sz="4400" b="1" dirty="0" smtClean="0">
                <a:ln w="10541" cmpd="sng">
                  <a:solidFill>
                    <a:schemeClr val="accent1">
                      <a:shade val="88000"/>
                      <a:satMod val="110000"/>
                    </a:schemeClr>
                  </a:solidFill>
                  <a:prstDash val="solid"/>
                </a:ln>
                <a:solidFill>
                  <a:schemeClr val="tx2">
                    <a:lumMod val="75000"/>
                  </a:schemeClr>
                </a:solidFill>
              </a:rPr>
              <a:t>Planning</a:t>
            </a:r>
            <a:endParaRPr lang="en-US" sz="4400" b="1" dirty="0">
              <a:ln w="10541" cmpd="sng">
                <a:solidFill>
                  <a:schemeClr val="accent1">
                    <a:shade val="88000"/>
                    <a:satMod val="110000"/>
                  </a:schemeClr>
                </a:solidFill>
                <a:prstDash val="solid"/>
              </a:ln>
              <a:solidFill>
                <a:schemeClr val="tx2">
                  <a:lumMod val="75000"/>
                </a:schemeClr>
              </a:solidFill>
            </a:endParaRPr>
          </a:p>
        </p:txBody>
      </p:sp>
    </p:spTree>
    <p:extLst>
      <p:ext uri="{BB962C8B-B14F-4D97-AF65-F5344CB8AC3E}">
        <p14:creationId xmlns:p14="http://schemas.microsoft.com/office/powerpoint/2010/main" val="4248224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2/17/2012 11:28:15 AM"/>
  <p:tag name="VCT-TEMPLATE" val="Bridgespan Group.potx"/>
  <p:tag name="VCTMASTER" val="Bain Letter"/>
  <p:tag name="VCTORDER" val="1"/>
</p:tagLst>
</file>

<file path=ppt/tags/tag3.xml><?xml version="1.0" encoding="utf-8"?>
<p:tagLst xmlns:a="http://schemas.openxmlformats.org/drawingml/2006/main" xmlns:r="http://schemas.openxmlformats.org/officeDocument/2006/relationships" xmlns:p="http://schemas.openxmlformats.org/presentationml/2006/main">
  <p:tag name="OFFISYNC_SLIDE_GUID" val="5f863cf5-7651-4020-b2b2-e9dea12a6c2b"/>
</p:tagLst>
</file>

<file path=ppt/theme/theme1.xml><?xml version="1.0" encoding="utf-8"?>
<a:theme xmlns:a="http://schemas.openxmlformats.org/drawingml/2006/main" name="7_Bridgespan Group">
  <a:themeElements>
    <a:clrScheme name="Bridgespan">
      <a:dk1>
        <a:sysClr val="windowText" lastClr="000000"/>
      </a:dk1>
      <a:lt1>
        <a:srgbClr val="DDDDDD"/>
      </a:lt1>
      <a:dk2>
        <a:srgbClr val="FFFFFF"/>
      </a:dk2>
      <a:lt2>
        <a:srgbClr val="00437A"/>
      </a:lt2>
      <a:accent1>
        <a:srgbClr val="00A9E0"/>
      </a:accent1>
      <a:accent2>
        <a:srgbClr val="F08613"/>
      </a:accent2>
      <a:accent3>
        <a:srgbClr val="747678"/>
      </a:accent3>
      <a:accent4>
        <a:srgbClr val="008542"/>
      </a:accent4>
      <a:accent5>
        <a:srgbClr val="7AB800"/>
      </a:accent5>
      <a:accent6>
        <a:srgbClr val="C3B600"/>
      </a:accent6>
      <a:hlink>
        <a:srgbClr val="000000"/>
      </a:hlink>
      <a:folHlink>
        <a:srgbClr val="FFFFFF"/>
      </a:folHlink>
    </a:clrScheme>
    <a:fontScheme name="1 - Letter CFR 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spPr>
      <a:bodyPr lIns="45720" tIns="45720" rIns="45720" bIns="45720" rtlCol="0" anchor="ctr"/>
      <a:lstStyle>
        <a:defPPr algn="ctr">
          <a:defRPr sz="20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8080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2000" dirty="0" smtClean="0"/>
        </a:defPPr>
      </a:lstStyle>
    </a:txDef>
  </a:objectDefaults>
  <a:extraClrSchemeLst/>
</a:theme>
</file>

<file path=ppt/theme/theme2.xml><?xml version="1.0" encoding="utf-8"?>
<a:theme xmlns:a="http://schemas.openxmlformats.org/drawingml/2006/main" name="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Showfilename>true</Showfilename>
</file>

<file path=customXml/item2.xml><?xml version="1.0" encoding="utf-8"?>
<Showofficecode>true</Showofficecode>
</file>

<file path=customXml/item3.xml><?xml version="1.0" encoding="utf-8"?>
<Showofficecode>true</Showofficecode>
</file>

<file path=customXml/item4.xml><?xml version="1.0" encoding="utf-8"?>
<Showofficecode>true</Showofficecode>
</file>

<file path=customXml/item5.xml><?xml version="1.0" encoding="utf-8"?>
<Showofficecode>true</Showofficecode>
</file>

<file path=customXml/item6.xml><?xml version="1.0" encoding="utf-8"?>
<Showfilename>true</Showfilename>
</file>

<file path=customXml/item7.xml><?xml version="1.0" encoding="utf-8"?>
<Showfilename>true</Showfilename>
</file>

<file path=customXml/item8.xml><?xml version="1.0" encoding="utf-8"?>
<Showfilename>true</Showfilename>
</file>

<file path=customXml/itemProps1.xml><?xml version="1.0" encoding="utf-8"?>
<ds:datastoreItem xmlns:ds="http://schemas.openxmlformats.org/officeDocument/2006/customXml" ds:itemID="{DABA1DCC-85BC-459E-9DBB-B162945BC08A}">
  <ds:schemaRefs/>
</ds:datastoreItem>
</file>

<file path=customXml/itemProps2.xml><?xml version="1.0" encoding="utf-8"?>
<ds:datastoreItem xmlns:ds="http://schemas.openxmlformats.org/officeDocument/2006/customXml" ds:itemID="{EBDE93F0-9E07-4BFA-B172-DA78C6FE356A}">
  <ds:schemaRefs/>
</ds:datastoreItem>
</file>

<file path=customXml/itemProps3.xml><?xml version="1.0" encoding="utf-8"?>
<ds:datastoreItem xmlns:ds="http://schemas.openxmlformats.org/officeDocument/2006/customXml" ds:itemID="{A8D81040-8019-4C07-922E-09B65CF5D1BD}">
  <ds:schemaRefs/>
</ds:datastoreItem>
</file>

<file path=customXml/itemProps4.xml><?xml version="1.0" encoding="utf-8"?>
<ds:datastoreItem xmlns:ds="http://schemas.openxmlformats.org/officeDocument/2006/customXml" ds:itemID="{36AA6745-206F-4F92-AB15-CCB9060E880F}">
  <ds:schemaRefs/>
</ds:datastoreItem>
</file>

<file path=customXml/itemProps5.xml><?xml version="1.0" encoding="utf-8"?>
<ds:datastoreItem xmlns:ds="http://schemas.openxmlformats.org/officeDocument/2006/customXml" ds:itemID="{000470F9-7FC3-4886-A689-C76A57AC70FD}">
  <ds:schemaRefs/>
</ds:datastoreItem>
</file>

<file path=customXml/itemProps6.xml><?xml version="1.0" encoding="utf-8"?>
<ds:datastoreItem xmlns:ds="http://schemas.openxmlformats.org/officeDocument/2006/customXml" ds:itemID="{3F7A8628-C44C-4245-A60C-00C923DF5504}">
  <ds:schemaRefs/>
</ds:datastoreItem>
</file>

<file path=customXml/itemProps7.xml><?xml version="1.0" encoding="utf-8"?>
<ds:datastoreItem xmlns:ds="http://schemas.openxmlformats.org/officeDocument/2006/customXml" ds:itemID="{3E64F890-8597-4DAC-A03C-C1081DCDDC01}">
  <ds:schemaRefs/>
</ds:datastoreItem>
</file>

<file path=customXml/itemProps8.xml><?xml version="1.0" encoding="utf-8"?>
<ds:datastoreItem xmlns:ds="http://schemas.openxmlformats.org/officeDocument/2006/customXml" ds:itemID="{21B0428F-2D12-442E-90C0-7B80F532FE8B}">
  <ds:schemaRefs/>
</ds:datastoreItem>
</file>

<file path=docProps/app.xml><?xml version="1.0" encoding="utf-8"?>
<Properties xmlns="http://schemas.openxmlformats.org/officeDocument/2006/extended-properties" xmlns:vt="http://schemas.openxmlformats.org/officeDocument/2006/docPropsVTypes">
  <TotalTime>2270</TotalTime>
  <Words>2155</Words>
  <Application>Microsoft Office PowerPoint</Application>
  <PresentationFormat>On-screen Show (4:3)</PresentationFormat>
  <Paragraphs>261</Paragraphs>
  <Slides>17</Slides>
  <Notes>14</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17</vt:i4>
      </vt:variant>
    </vt:vector>
  </HeadingPairs>
  <TitlesOfParts>
    <vt:vector size="24" baseType="lpstr">
      <vt:lpstr>7_Bridgespan Group</vt:lpstr>
      <vt:lpstr>EH Style</vt:lpstr>
      <vt:lpstr>1_EH Style</vt:lpstr>
      <vt:lpstr>2_EH Style</vt:lpstr>
      <vt:lpstr>3_EH Style</vt:lpstr>
      <vt:lpstr>Office Theme</vt:lpstr>
      <vt:lpstr>think-cell Slide</vt:lpstr>
      <vt:lpstr>PowerPoint Presentation</vt:lpstr>
      <vt:lpstr>PowerPoint Presentation</vt:lpstr>
      <vt:lpstr>What is Collective Impact?</vt:lpstr>
      <vt:lpstr>Why Collective Impact?</vt:lpstr>
      <vt:lpstr>The Five Conditions of Collective Impact</vt:lpstr>
      <vt:lpstr>Working across boundaries</vt:lpstr>
      <vt:lpstr>PowerPoint Presentation</vt:lpstr>
      <vt:lpstr>PowerPoint Presentation</vt:lpstr>
      <vt:lpstr>Launching the Elder Health Coalition </vt:lpstr>
      <vt:lpstr>PowerPoint Presentation</vt:lpstr>
      <vt:lpstr>PowerPoint Presentation</vt:lpstr>
      <vt:lpstr>PowerPoint Presentation</vt:lpstr>
      <vt:lpstr>Questions?</vt:lpstr>
      <vt:lpstr>PowerPoint Presentation</vt:lpstr>
      <vt:lpstr>PowerPoint Presentation</vt:lpstr>
      <vt:lpstr>PowerPoint Presentation</vt:lpstr>
      <vt:lpstr>Coming soon…to a theater near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Margareth Kieschnick</dc:creator>
  <cp:lastModifiedBy>Rabalais, Jennifer</cp:lastModifiedBy>
  <cp:revision>199</cp:revision>
  <cp:lastPrinted>2015-09-16T17:22:45Z</cp:lastPrinted>
  <dcterms:created xsi:type="dcterms:W3CDTF">2006-08-16T00:00:00Z</dcterms:created>
  <dcterms:modified xsi:type="dcterms:W3CDTF">2016-04-29T17:48:43Z</dcterms:modified>
</cp:coreProperties>
</file>