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tags/tag6.xml" ContentType="application/vnd.openxmlformats-officedocument.presentationml.tags+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3.xml" ContentType="application/vnd.openxmlformats-officedocument.presentationml.tags+xml"/>
  <Override PartName="/ppt/notesSlides/notesSlide38.xml" ContentType="application/vnd.openxmlformats-officedocument.presentationml.notesSlide+xml"/>
  <Override PartName="/ppt/tags/tag1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0" r:id="rId3"/>
  </p:sldMasterIdLst>
  <p:notesMasterIdLst>
    <p:notesMasterId r:id="rId65"/>
  </p:notesMasterIdLst>
  <p:sldIdLst>
    <p:sldId id="263" r:id="rId4"/>
    <p:sldId id="259" r:id="rId5"/>
    <p:sldId id="309" r:id="rId6"/>
    <p:sldId id="356" r:id="rId7"/>
    <p:sldId id="359" r:id="rId8"/>
    <p:sldId id="360" r:id="rId9"/>
    <p:sldId id="361" r:id="rId10"/>
    <p:sldId id="362" r:id="rId11"/>
    <p:sldId id="363" r:id="rId12"/>
    <p:sldId id="364" r:id="rId13"/>
    <p:sldId id="365" r:id="rId14"/>
    <p:sldId id="366" r:id="rId15"/>
    <p:sldId id="367" r:id="rId16"/>
    <p:sldId id="311" r:id="rId17"/>
    <p:sldId id="312" r:id="rId18"/>
    <p:sldId id="357" r:id="rId19"/>
    <p:sldId id="310" r:id="rId20"/>
    <p:sldId id="318" r:id="rId21"/>
    <p:sldId id="317" r:id="rId22"/>
    <p:sldId id="319"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4" r:id="rId38"/>
    <p:sldId id="335"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53" r:id="rId57"/>
    <p:sldId id="354" r:id="rId58"/>
    <p:sldId id="355" r:id="rId59"/>
    <p:sldId id="295" r:id="rId60"/>
    <p:sldId id="315" r:id="rId61"/>
    <p:sldId id="316" r:id="rId62"/>
    <p:sldId id="358" r:id="rId63"/>
    <p:sldId id="29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333" autoAdjust="0"/>
  </p:normalViewPr>
  <p:slideViewPr>
    <p:cSldViewPr>
      <p:cViewPr varScale="1">
        <p:scale>
          <a:sx n="49" d="100"/>
          <a:sy n="49" d="100"/>
        </p:scale>
        <p:origin x="1986" y="4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FAF855-A93C-44BF-8889-6D6A7F44732E}"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n-US"/>
        </a:p>
      </dgm:t>
    </dgm:pt>
    <dgm:pt modelId="{D416C9C6-C103-4AE3-ABAD-A00BC0BB01F0}">
      <dgm:prSet phldrT="[Text]" custT="1"/>
      <dgm:spPr>
        <a:solidFill>
          <a:srgbClr val="7030A0"/>
        </a:solidFill>
      </dgm:spPr>
      <dgm:t>
        <a:bodyPr/>
        <a:lstStyle/>
        <a:p>
          <a:r>
            <a:rPr lang="en-US" sz="2300" b="1" baseline="0" dirty="0">
              <a:solidFill>
                <a:schemeClr val="bg1"/>
              </a:solidFill>
            </a:rPr>
            <a:t>Public Forum</a:t>
          </a:r>
        </a:p>
      </dgm:t>
    </dgm:pt>
    <dgm:pt modelId="{15C0C96D-0B0D-451D-8E03-766D5F0FF872}" type="parTrans" cxnId="{B66D953C-94C8-49C3-A07C-B89F49587F5C}">
      <dgm:prSet/>
      <dgm:spPr/>
      <dgm:t>
        <a:bodyPr/>
        <a:lstStyle/>
        <a:p>
          <a:endParaRPr lang="en-US"/>
        </a:p>
      </dgm:t>
    </dgm:pt>
    <dgm:pt modelId="{C1E60A95-CF18-4EDD-8B89-2375BD5D387F}" type="sibTrans" cxnId="{B66D953C-94C8-49C3-A07C-B89F49587F5C}">
      <dgm:prSet/>
      <dgm:spPr>
        <a:solidFill>
          <a:schemeClr val="tx2">
            <a:lumMod val="60000"/>
            <a:lumOff val="40000"/>
          </a:schemeClr>
        </a:solidFill>
      </dgm:spPr>
      <dgm:t>
        <a:bodyPr/>
        <a:lstStyle/>
        <a:p>
          <a:endParaRPr lang="en-US"/>
        </a:p>
      </dgm:t>
    </dgm:pt>
    <dgm:pt modelId="{8C337D2C-8E2E-48D8-B33B-ECA00B059D3A}">
      <dgm:prSet phldrT="[Text]" custT="1"/>
      <dgm:spPr>
        <a:solidFill>
          <a:srgbClr val="92D050"/>
        </a:solidFill>
      </dgm:spPr>
      <dgm:t>
        <a:bodyPr/>
        <a:lstStyle/>
        <a:p>
          <a:r>
            <a:rPr lang="en-US" sz="2300" baseline="0" dirty="0">
              <a:solidFill>
                <a:srgbClr val="FF0000"/>
              </a:solidFill>
            </a:rPr>
            <a:t>Research</a:t>
          </a:r>
        </a:p>
      </dgm:t>
    </dgm:pt>
    <dgm:pt modelId="{53E7FB0A-5949-4CDA-AD71-41764A251668}" type="parTrans" cxnId="{6EA15375-24D1-4FB8-B319-CE0F64889FFF}">
      <dgm:prSet/>
      <dgm:spPr/>
      <dgm:t>
        <a:bodyPr/>
        <a:lstStyle/>
        <a:p>
          <a:endParaRPr lang="en-US"/>
        </a:p>
      </dgm:t>
    </dgm:pt>
    <dgm:pt modelId="{6DC2B1EA-627D-4F4E-9279-E408B6520ED3}" type="sibTrans" cxnId="{6EA15375-24D1-4FB8-B319-CE0F64889FFF}">
      <dgm:prSet/>
      <dgm:spPr>
        <a:solidFill>
          <a:schemeClr val="tx2">
            <a:lumMod val="60000"/>
            <a:lumOff val="40000"/>
          </a:schemeClr>
        </a:solidFill>
      </dgm:spPr>
      <dgm:t>
        <a:bodyPr/>
        <a:lstStyle/>
        <a:p>
          <a:endParaRPr lang="en-US"/>
        </a:p>
      </dgm:t>
    </dgm:pt>
    <dgm:pt modelId="{ED76C027-427F-4061-88BC-C59FDB092B33}" type="pres">
      <dgm:prSet presAssocID="{11FAF855-A93C-44BF-8889-6D6A7F44732E}" presName="composite" presStyleCnt="0">
        <dgm:presLayoutVars>
          <dgm:chMax val="3"/>
          <dgm:animLvl val="lvl"/>
          <dgm:resizeHandles val="exact"/>
        </dgm:presLayoutVars>
      </dgm:prSet>
      <dgm:spPr/>
    </dgm:pt>
    <dgm:pt modelId="{FFCC8821-A061-4689-9348-D8D85233E629}" type="pres">
      <dgm:prSet presAssocID="{D416C9C6-C103-4AE3-ABAD-A00BC0BB01F0}" presName="gear1" presStyleLbl="node1" presStyleIdx="0" presStyleCnt="2" custAng="21308121" custScaleX="104977" custScaleY="97358" custLinFactX="-24586" custLinFactNeighborX="-100000" custLinFactNeighborY="-41205">
        <dgm:presLayoutVars>
          <dgm:chMax val="1"/>
          <dgm:bulletEnabled val="1"/>
        </dgm:presLayoutVars>
      </dgm:prSet>
      <dgm:spPr/>
    </dgm:pt>
    <dgm:pt modelId="{C84F7A7B-1ABF-49F5-8DE2-6AF9592869FF}" type="pres">
      <dgm:prSet presAssocID="{D416C9C6-C103-4AE3-ABAD-A00BC0BB01F0}" presName="gear1srcNode" presStyleLbl="node1" presStyleIdx="0" presStyleCnt="2"/>
      <dgm:spPr/>
    </dgm:pt>
    <dgm:pt modelId="{1D4DBAE6-9DE8-42B4-8FDB-D25B195515B8}" type="pres">
      <dgm:prSet presAssocID="{D416C9C6-C103-4AE3-ABAD-A00BC0BB01F0}" presName="gear1dstNode" presStyleLbl="node1" presStyleIdx="0" presStyleCnt="2"/>
      <dgm:spPr/>
    </dgm:pt>
    <dgm:pt modelId="{4B0E2242-0771-4ED6-B91E-6A79DA8D96A1}" type="pres">
      <dgm:prSet presAssocID="{8C337D2C-8E2E-48D8-B33B-ECA00B059D3A}" presName="gear2" presStyleLbl="node1" presStyleIdx="1" presStyleCnt="2" custScaleX="120740" custScaleY="105237" custLinFactNeighborX="-25843" custLinFactNeighborY="89695">
        <dgm:presLayoutVars>
          <dgm:chMax val="1"/>
          <dgm:bulletEnabled val="1"/>
        </dgm:presLayoutVars>
      </dgm:prSet>
      <dgm:spPr/>
    </dgm:pt>
    <dgm:pt modelId="{E77668FF-51A5-46E4-A5C4-DC68593CFD3D}" type="pres">
      <dgm:prSet presAssocID="{8C337D2C-8E2E-48D8-B33B-ECA00B059D3A}" presName="gear2srcNode" presStyleLbl="node1" presStyleIdx="1" presStyleCnt="2"/>
      <dgm:spPr/>
    </dgm:pt>
    <dgm:pt modelId="{0B84F674-514B-48D3-9C03-D2865483A3F6}" type="pres">
      <dgm:prSet presAssocID="{8C337D2C-8E2E-48D8-B33B-ECA00B059D3A}" presName="gear2dstNode" presStyleLbl="node1" presStyleIdx="1" presStyleCnt="2"/>
      <dgm:spPr/>
    </dgm:pt>
    <dgm:pt modelId="{3AB78B27-5FC0-46FB-A6E9-46F67BAED675}" type="pres">
      <dgm:prSet presAssocID="{C1E60A95-CF18-4EDD-8B89-2375BD5D387F}" presName="connector1" presStyleLbl="sibTrans2D1" presStyleIdx="0" presStyleCnt="2" custAng="12644877" custFlipVert="1" custScaleX="78358" custScaleY="82634" custLinFactX="-45522" custLinFactNeighborX="-100000" custLinFactNeighborY="-24775"/>
      <dgm:spPr/>
    </dgm:pt>
    <dgm:pt modelId="{E29F0D48-ADF4-482A-8422-E64384FDC9AF}" type="pres">
      <dgm:prSet presAssocID="{6DC2B1EA-627D-4F4E-9279-E408B6520ED3}" presName="connector2" presStyleLbl="sibTrans2D1" presStyleIdx="1" presStyleCnt="2" custAng="16825528" custLinFactNeighborX="-36079" custLinFactNeighborY="76223"/>
      <dgm:spPr/>
    </dgm:pt>
  </dgm:ptLst>
  <dgm:cxnLst>
    <dgm:cxn modelId="{D24C2DB1-D259-4D74-9360-EB0EB1D29A43}" type="presOf" srcId="{8C337D2C-8E2E-48D8-B33B-ECA00B059D3A}" destId="{E77668FF-51A5-46E4-A5C4-DC68593CFD3D}" srcOrd="1" destOrd="0" presId="urn:microsoft.com/office/officeart/2005/8/layout/gear1"/>
    <dgm:cxn modelId="{4A767B4B-985D-4D5C-AB87-56B17BAB0A0D}" type="presOf" srcId="{D416C9C6-C103-4AE3-ABAD-A00BC0BB01F0}" destId="{FFCC8821-A061-4689-9348-D8D85233E629}" srcOrd="0" destOrd="0" presId="urn:microsoft.com/office/officeart/2005/8/layout/gear1"/>
    <dgm:cxn modelId="{03EFA668-86FB-4031-89C2-4DAEEA8FEE93}" type="presOf" srcId="{D416C9C6-C103-4AE3-ABAD-A00BC0BB01F0}" destId="{1D4DBAE6-9DE8-42B4-8FDB-D25B195515B8}" srcOrd="2" destOrd="0" presId="urn:microsoft.com/office/officeart/2005/8/layout/gear1"/>
    <dgm:cxn modelId="{6EA15375-24D1-4FB8-B319-CE0F64889FFF}" srcId="{11FAF855-A93C-44BF-8889-6D6A7F44732E}" destId="{8C337D2C-8E2E-48D8-B33B-ECA00B059D3A}" srcOrd="1" destOrd="0" parTransId="{53E7FB0A-5949-4CDA-AD71-41764A251668}" sibTransId="{6DC2B1EA-627D-4F4E-9279-E408B6520ED3}"/>
    <dgm:cxn modelId="{91CFA4D2-C124-4C78-9991-14021553FE24}" type="presOf" srcId="{8C337D2C-8E2E-48D8-B33B-ECA00B059D3A}" destId="{0B84F674-514B-48D3-9C03-D2865483A3F6}" srcOrd="2" destOrd="0" presId="urn:microsoft.com/office/officeart/2005/8/layout/gear1"/>
    <dgm:cxn modelId="{0ECBBAA9-F988-4768-BA9C-EA133E743DC8}" type="presOf" srcId="{C1E60A95-CF18-4EDD-8B89-2375BD5D387F}" destId="{3AB78B27-5FC0-46FB-A6E9-46F67BAED675}" srcOrd="0" destOrd="0" presId="urn:microsoft.com/office/officeart/2005/8/layout/gear1"/>
    <dgm:cxn modelId="{31856FEC-3450-4970-986B-5ECF3222E687}" type="presOf" srcId="{11FAF855-A93C-44BF-8889-6D6A7F44732E}" destId="{ED76C027-427F-4061-88BC-C59FDB092B33}" srcOrd="0" destOrd="0" presId="urn:microsoft.com/office/officeart/2005/8/layout/gear1"/>
    <dgm:cxn modelId="{3655CE0D-29B7-486B-AD2F-C5AC833923BD}" type="presOf" srcId="{D416C9C6-C103-4AE3-ABAD-A00BC0BB01F0}" destId="{C84F7A7B-1ABF-49F5-8DE2-6AF9592869FF}" srcOrd="1" destOrd="0" presId="urn:microsoft.com/office/officeart/2005/8/layout/gear1"/>
    <dgm:cxn modelId="{EAA26F0D-3928-45B2-961D-D91D09C3F0FB}" type="presOf" srcId="{8C337D2C-8E2E-48D8-B33B-ECA00B059D3A}" destId="{4B0E2242-0771-4ED6-B91E-6A79DA8D96A1}" srcOrd="0" destOrd="0" presId="urn:microsoft.com/office/officeart/2005/8/layout/gear1"/>
    <dgm:cxn modelId="{465F1C35-6561-4864-8F06-2E127D0ACE73}" type="presOf" srcId="{6DC2B1EA-627D-4F4E-9279-E408B6520ED3}" destId="{E29F0D48-ADF4-482A-8422-E64384FDC9AF}" srcOrd="0" destOrd="0" presId="urn:microsoft.com/office/officeart/2005/8/layout/gear1"/>
    <dgm:cxn modelId="{B66D953C-94C8-49C3-A07C-B89F49587F5C}" srcId="{11FAF855-A93C-44BF-8889-6D6A7F44732E}" destId="{D416C9C6-C103-4AE3-ABAD-A00BC0BB01F0}" srcOrd="0" destOrd="0" parTransId="{15C0C96D-0B0D-451D-8E03-766D5F0FF872}" sibTransId="{C1E60A95-CF18-4EDD-8B89-2375BD5D387F}"/>
    <dgm:cxn modelId="{ECB737C5-4AD5-4748-9558-637E7DFFCD3C}" type="presParOf" srcId="{ED76C027-427F-4061-88BC-C59FDB092B33}" destId="{FFCC8821-A061-4689-9348-D8D85233E629}" srcOrd="0" destOrd="0" presId="urn:microsoft.com/office/officeart/2005/8/layout/gear1"/>
    <dgm:cxn modelId="{00E93F27-5238-4701-9E1A-EC8D4F99FD86}" type="presParOf" srcId="{ED76C027-427F-4061-88BC-C59FDB092B33}" destId="{C84F7A7B-1ABF-49F5-8DE2-6AF9592869FF}" srcOrd="1" destOrd="0" presId="urn:microsoft.com/office/officeart/2005/8/layout/gear1"/>
    <dgm:cxn modelId="{A11FF7C9-409B-4BF3-8D9D-8A28AC7917F0}" type="presParOf" srcId="{ED76C027-427F-4061-88BC-C59FDB092B33}" destId="{1D4DBAE6-9DE8-42B4-8FDB-D25B195515B8}" srcOrd="2" destOrd="0" presId="urn:microsoft.com/office/officeart/2005/8/layout/gear1"/>
    <dgm:cxn modelId="{58253676-287B-441A-84A4-92412867D74A}" type="presParOf" srcId="{ED76C027-427F-4061-88BC-C59FDB092B33}" destId="{4B0E2242-0771-4ED6-B91E-6A79DA8D96A1}" srcOrd="3" destOrd="0" presId="urn:microsoft.com/office/officeart/2005/8/layout/gear1"/>
    <dgm:cxn modelId="{75229C6A-19FF-4701-877C-9885865BFD1A}" type="presParOf" srcId="{ED76C027-427F-4061-88BC-C59FDB092B33}" destId="{E77668FF-51A5-46E4-A5C4-DC68593CFD3D}" srcOrd="4" destOrd="0" presId="urn:microsoft.com/office/officeart/2005/8/layout/gear1"/>
    <dgm:cxn modelId="{26AFCD4D-FD7F-4B74-95AB-487B3A31C3A1}" type="presParOf" srcId="{ED76C027-427F-4061-88BC-C59FDB092B33}" destId="{0B84F674-514B-48D3-9C03-D2865483A3F6}" srcOrd="5" destOrd="0" presId="urn:microsoft.com/office/officeart/2005/8/layout/gear1"/>
    <dgm:cxn modelId="{8BC0ACCF-153B-45E8-A4BC-62E42CCB9414}" type="presParOf" srcId="{ED76C027-427F-4061-88BC-C59FDB092B33}" destId="{3AB78B27-5FC0-46FB-A6E9-46F67BAED675}" srcOrd="6" destOrd="0" presId="urn:microsoft.com/office/officeart/2005/8/layout/gear1"/>
    <dgm:cxn modelId="{517C2861-306A-481E-91BC-47F4182F2FE5}" type="presParOf" srcId="{ED76C027-427F-4061-88BC-C59FDB092B33}" destId="{E29F0D48-ADF4-482A-8422-E64384FDC9AF}" srcOrd="7"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FAF855-A93C-44BF-8889-6D6A7F44732E}"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n-US"/>
        </a:p>
      </dgm:t>
    </dgm:pt>
    <dgm:pt modelId="{D416C9C6-C103-4AE3-ABAD-A00BC0BB01F0}">
      <dgm:prSet phldrT="[Text]"/>
      <dgm:spPr>
        <a:solidFill>
          <a:srgbClr val="00B0F0"/>
        </a:solidFill>
      </dgm:spPr>
      <dgm:t>
        <a:bodyPr/>
        <a:lstStyle/>
        <a:p>
          <a:r>
            <a:rPr lang="en-US" baseline="0" dirty="0">
              <a:solidFill>
                <a:srgbClr val="FF0000"/>
              </a:solidFill>
            </a:rPr>
            <a:t>Communities, town departments</a:t>
          </a:r>
        </a:p>
      </dgm:t>
    </dgm:pt>
    <dgm:pt modelId="{15C0C96D-0B0D-451D-8E03-766D5F0FF872}" type="parTrans" cxnId="{B66D953C-94C8-49C3-A07C-B89F49587F5C}">
      <dgm:prSet/>
      <dgm:spPr/>
      <dgm:t>
        <a:bodyPr/>
        <a:lstStyle/>
        <a:p>
          <a:endParaRPr lang="en-US"/>
        </a:p>
      </dgm:t>
    </dgm:pt>
    <dgm:pt modelId="{C1E60A95-CF18-4EDD-8B89-2375BD5D387F}" type="sibTrans" cxnId="{B66D953C-94C8-49C3-A07C-B89F49587F5C}">
      <dgm:prSet/>
      <dgm:spPr/>
      <dgm:t>
        <a:bodyPr/>
        <a:lstStyle/>
        <a:p>
          <a:endParaRPr lang="en-US"/>
        </a:p>
      </dgm:t>
    </dgm:pt>
    <dgm:pt modelId="{8C337D2C-8E2E-48D8-B33B-ECA00B059D3A}">
      <dgm:prSet phldrT="[Text]"/>
      <dgm:spPr>
        <a:solidFill>
          <a:srgbClr val="FFC000"/>
        </a:solidFill>
      </dgm:spPr>
      <dgm:t>
        <a:bodyPr/>
        <a:lstStyle/>
        <a:p>
          <a:r>
            <a:rPr lang="en-US" baseline="0" dirty="0">
              <a:solidFill>
                <a:srgbClr val="FF0000"/>
              </a:solidFill>
            </a:rPr>
            <a:t>Agency partners </a:t>
          </a:r>
        </a:p>
      </dgm:t>
    </dgm:pt>
    <dgm:pt modelId="{53E7FB0A-5949-4CDA-AD71-41764A251668}" type="parTrans" cxnId="{6EA15375-24D1-4FB8-B319-CE0F64889FFF}">
      <dgm:prSet/>
      <dgm:spPr/>
      <dgm:t>
        <a:bodyPr/>
        <a:lstStyle/>
        <a:p>
          <a:endParaRPr lang="en-US"/>
        </a:p>
      </dgm:t>
    </dgm:pt>
    <dgm:pt modelId="{6DC2B1EA-627D-4F4E-9279-E408B6520ED3}" type="sibTrans" cxnId="{6EA15375-24D1-4FB8-B319-CE0F64889FFF}">
      <dgm:prSet/>
      <dgm:spPr/>
      <dgm:t>
        <a:bodyPr/>
        <a:lstStyle/>
        <a:p>
          <a:endParaRPr lang="en-US"/>
        </a:p>
      </dgm:t>
    </dgm:pt>
    <dgm:pt modelId="{B8AEE5D8-2E19-43C6-8C34-413DCB7580AA}">
      <dgm:prSet phldrT="[Text]"/>
      <dgm:spPr>
        <a:solidFill>
          <a:srgbClr val="EA0627"/>
        </a:solidFill>
      </dgm:spPr>
      <dgm:t>
        <a:bodyPr/>
        <a:lstStyle/>
        <a:p>
          <a:r>
            <a:rPr lang="en-US" baseline="0" dirty="0">
              <a:solidFill>
                <a:schemeClr val="bg1"/>
              </a:solidFill>
            </a:rPr>
            <a:t>Existing Committees</a:t>
          </a:r>
        </a:p>
      </dgm:t>
    </dgm:pt>
    <dgm:pt modelId="{DCCD1444-156C-4AE9-84CD-94F333184FBF}" type="parTrans" cxnId="{4D81B1C1-5F37-4594-8729-0CE32E762E57}">
      <dgm:prSet/>
      <dgm:spPr/>
      <dgm:t>
        <a:bodyPr/>
        <a:lstStyle/>
        <a:p>
          <a:endParaRPr lang="en-US"/>
        </a:p>
      </dgm:t>
    </dgm:pt>
    <dgm:pt modelId="{2544E4B9-DADA-4C2E-AEB0-6FB18D829988}" type="sibTrans" cxnId="{4D81B1C1-5F37-4594-8729-0CE32E762E57}">
      <dgm:prSet/>
      <dgm:spPr/>
      <dgm:t>
        <a:bodyPr/>
        <a:lstStyle/>
        <a:p>
          <a:endParaRPr lang="en-US"/>
        </a:p>
      </dgm:t>
    </dgm:pt>
    <dgm:pt modelId="{F01B913A-C1C0-4AE9-826E-F65B78590F83}">
      <dgm:prSet phldrT="[Text]" custLinFactNeighborX="36331"/>
      <dgm:spPr>
        <a:solidFill>
          <a:schemeClr val="tx2">
            <a:lumMod val="60000"/>
            <a:lumOff val="40000"/>
          </a:schemeClr>
        </a:solidFill>
      </dgm:spPr>
      <dgm:t>
        <a:bodyPr/>
        <a:lstStyle/>
        <a:p>
          <a:endParaRPr lang="en-US"/>
        </a:p>
      </dgm:t>
    </dgm:pt>
    <dgm:pt modelId="{0D3AA02C-5392-42C9-A68D-A34BE7297FEA}" type="parTrans" cxnId="{103D6045-8822-47AC-AD99-A93C47D45124}">
      <dgm:prSet/>
      <dgm:spPr/>
      <dgm:t>
        <a:bodyPr/>
        <a:lstStyle/>
        <a:p>
          <a:endParaRPr lang="en-US"/>
        </a:p>
      </dgm:t>
    </dgm:pt>
    <dgm:pt modelId="{C08DAD5F-F77D-449B-B5EB-AE044769D178}" type="sibTrans" cxnId="{103D6045-8822-47AC-AD99-A93C47D45124}">
      <dgm:prSet custLinFactNeighborX="27769"/>
      <dgm:spPr/>
      <dgm:t>
        <a:bodyPr/>
        <a:lstStyle/>
        <a:p>
          <a:endParaRPr lang="en-US"/>
        </a:p>
      </dgm:t>
    </dgm:pt>
    <dgm:pt modelId="{ED76C027-427F-4061-88BC-C59FDB092B33}" type="pres">
      <dgm:prSet presAssocID="{11FAF855-A93C-44BF-8889-6D6A7F44732E}" presName="composite" presStyleCnt="0">
        <dgm:presLayoutVars>
          <dgm:chMax val="3"/>
          <dgm:animLvl val="lvl"/>
          <dgm:resizeHandles val="exact"/>
        </dgm:presLayoutVars>
      </dgm:prSet>
      <dgm:spPr/>
    </dgm:pt>
    <dgm:pt modelId="{FFCC8821-A061-4689-9348-D8D85233E629}" type="pres">
      <dgm:prSet presAssocID="{D416C9C6-C103-4AE3-ABAD-A00BC0BB01F0}" presName="gear1" presStyleLbl="node1" presStyleIdx="0" presStyleCnt="3" custLinFactNeighborX="27844">
        <dgm:presLayoutVars>
          <dgm:chMax val="1"/>
          <dgm:bulletEnabled val="1"/>
        </dgm:presLayoutVars>
      </dgm:prSet>
      <dgm:spPr/>
    </dgm:pt>
    <dgm:pt modelId="{C84F7A7B-1ABF-49F5-8DE2-6AF9592869FF}" type="pres">
      <dgm:prSet presAssocID="{D416C9C6-C103-4AE3-ABAD-A00BC0BB01F0}" presName="gear1srcNode" presStyleLbl="node1" presStyleIdx="0" presStyleCnt="3"/>
      <dgm:spPr/>
    </dgm:pt>
    <dgm:pt modelId="{1D4DBAE6-9DE8-42B4-8FDB-D25B195515B8}" type="pres">
      <dgm:prSet presAssocID="{D416C9C6-C103-4AE3-ABAD-A00BC0BB01F0}" presName="gear1dstNode" presStyleLbl="node1" presStyleIdx="0" presStyleCnt="3"/>
      <dgm:spPr/>
    </dgm:pt>
    <dgm:pt modelId="{4B0E2242-0771-4ED6-B91E-6A79DA8D96A1}" type="pres">
      <dgm:prSet presAssocID="{8C337D2C-8E2E-48D8-B33B-ECA00B059D3A}" presName="gear2" presStyleLbl="node1" presStyleIdx="1" presStyleCnt="3" custLinFactNeighborX="38285">
        <dgm:presLayoutVars>
          <dgm:chMax val="1"/>
          <dgm:bulletEnabled val="1"/>
        </dgm:presLayoutVars>
      </dgm:prSet>
      <dgm:spPr/>
    </dgm:pt>
    <dgm:pt modelId="{E77668FF-51A5-46E4-A5C4-DC68593CFD3D}" type="pres">
      <dgm:prSet presAssocID="{8C337D2C-8E2E-48D8-B33B-ECA00B059D3A}" presName="gear2srcNode" presStyleLbl="node1" presStyleIdx="1" presStyleCnt="3"/>
      <dgm:spPr/>
    </dgm:pt>
    <dgm:pt modelId="{0B84F674-514B-48D3-9C03-D2865483A3F6}" type="pres">
      <dgm:prSet presAssocID="{8C337D2C-8E2E-48D8-B33B-ECA00B059D3A}" presName="gear2dstNode" presStyleLbl="node1" presStyleIdx="1" presStyleCnt="3"/>
      <dgm:spPr/>
    </dgm:pt>
    <dgm:pt modelId="{2B2BAB57-2CAE-43F7-B1C8-677F8A70CF3B}" type="pres">
      <dgm:prSet presAssocID="{B8AEE5D8-2E19-43C6-8C34-413DCB7580AA}" presName="gear3" presStyleLbl="node1" presStyleIdx="2" presStyleCnt="3" custLinFactNeighborX="43490" custLinFactNeighborY="601"/>
      <dgm:spPr/>
    </dgm:pt>
    <dgm:pt modelId="{156BA235-44DB-47A1-ABA4-AC414BF90126}" type="pres">
      <dgm:prSet presAssocID="{B8AEE5D8-2E19-43C6-8C34-413DCB7580AA}" presName="gear3tx" presStyleLbl="node1" presStyleIdx="2" presStyleCnt="3">
        <dgm:presLayoutVars>
          <dgm:chMax val="1"/>
          <dgm:bulletEnabled val="1"/>
        </dgm:presLayoutVars>
      </dgm:prSet>
      <dgm:spPr/>
    </dgm:pt>
    <dgm:pt modelId="{23F9C27F-A71B-405E-8E7C-C12AED4D507F}" type="pres">
      <dgm:prSet presAssocID="{B8AEE5D8-2E19-43C6-8C34-413DCB7580AA}" presName="gear3srcNode" presStyleLbl="node1" presStyleIdx="2" presStyleCnt="3"/>
      <dgm:spPr/>
    </dgm:pt>
    <dgm:pt modelId="{62F48DA1-66BC-4770-9AA7-0BCC618200AD}" type="pres">
      <dgm:prSet presAssocID="{B8AEE5D8-2E19-43C6-8C34-413DCB7580AA}" presName="gear3dstNode" presStyleLbl="node1" presStyleIdx="2" presStyleCnt="3"/>
      <dgm:spPr/>
    </dgm:pt>
    <dgm:pt modelId="{3AB78B27-5FC0-46FB-A6E9-46F67BAED675}" type="pres">
      <dgm:prSet presAssocID="{C1E60A95-CF18-4EDD-8B89-2375BD5D387F}" presName="connector1" presStyleLbl="sibTrans2D1" presStyleIdx="0" presStyleCnt="3" custAng="3541309" custScaleX="109087" custScaleY="102854" custLinFactNeighborX="21753"/>
      <dgm:spPr/>
    </dgm:pt>
    <dgm:pt modelId="{E29F0D48-ADF4-482A-8422-E64384FDC9AF}" type="pres">
      <dgm:prSet presAssocID="{6DC2B1EA-627D-4F4E-9279-E408B6520ED3}" presName="connector2" presStyleLbl="sibTrans2D1" presStyleIdx="1" presStyleCnt="3" custLinFactNeighborX="29940"/>
      <dgm:spPr/>
    </dgm:pt>
    <dgm:pt modelId="{479C2FCF-AAD5-4E89-8DEA-A2A2654FAD5D}" type="pres">
      <dgm:prSet presAssocID="{2544E4B9-DADA-4C2E-AEB0-6FB18D829988}" presName="connector3" presStyleLbl="sibTrans2D1" presStyleIdx="2" presStyleCnt="3" custLinFactNeighborX="27769"/>
      <dgm:spPr/>
    </dgm:pt>
  </dgm:ptLst>
  <dgm:cxnLst>
    <dgm:cxn modelId="{73B51DD6-3BA7-4EB6-BA44-D8064B2FFA63}" type="presOf" srcId="{B8AEE5D8-2E19-43C6-8C34-413DCB7580AA}" destId="{62F48DA1-66BC-4770-9AA7-0BCC618200AD}" srcOrd="3" destOrd="0" presId="urn:microsoft.com/office/officeart/2005/8/layout/gear1"/>
    <dgm:cxn modelId="{B47730F9-0808-4F92-9416-D01173FBC565}" type="presOf" srcId="{B8AEE5D8-2E19-43C6-8C34-413DCB7580AA}" destId="{23F9C27F-A71B-405E-8E7C-C12AED4D507F}" srcOrd="2" destOrd="0" presId="urn:microsoft.com/office/officeart/2005/8/layout/gear1"/>
    <dgm:cxn modelId="{804BECAA-5992-4CBA-A289-2C586E796EB8}" type="presOf" srcId="{2544E4B9-DADA-4C2E-AEB0-6FB18D829988}" destId="{479C2FCF-AAD5-4E89-8DEA-A2A2654FAD5D}" srcOrd="0" destOrd="0" presId="urn:microsoft.com/office/officeart/2005/8/layout/gear1"/>
    <dgm:cxn modelId="{5A9D8642-8CAF-44E7-92E6-E5111F2F5805}" type="presOf" srcId="{6DC2B1EA-627D-4F4E-9279-E408B6520ED3}" destId="{E29F0D48-ADF4-482A-8422-E64384FDC9AF}" srcOrd="0" destOrd="0" presId="urn:microsoft.com/office/officeart/2005/8/layout/gear1"/>
    <dgm:cxn modelId="{DA034DB0-3B55-4B1D-BFB3-F2C0485A2006}" type="presOf" srcId="{8C337D2C-8E2E-48D8-B33B-ECA00B059D3A}" destId="{4B0E2242-0771-4ED6-B91E-6A79DA8D96A1}" srcOrd="0" destOrd="0" presId="urn:microsoft.com/office/officeart/2005/8/layout/gear1"/>
    <dgm:cxn modelId="{A65539FD-A9FC-4E82-8829-257F9F17CE4C}" type="presOf" srcId="{D416C9C6-C103-4AE3-ABAD-A00BC0BB01F0}" destId="{FFCC8821-A061-4689-9348-D8D85233E629}" srcOrd="0" destOrd="0" presId="urn:microsoft.com/office/officeart/2005/8/layout/gear1"/>
    <dgm:cxn modelId="{AF55992D-6636-4DD0-80A4-0F67E9B6CE04}" type="presOf" srcId="{D416C9C6-C103-4AE3-ABAD-A00BC0BB01F0}" destId="{1D4DBAE6-9DE8-42B4-8FDB-D25B195515B8}" srcOrd="2" destOrd="0" presId="urn:microsoft.com/office/officeart/2005/8/layout/gear1"/>
    <dgm:cxn modelId="{6EA15375-24D1-4FB8-B319-CE0F64889FFF}" srcId="{11FAF855-A93C-44BF-8889-6D6A7F44732E}" destId="{8C337D2C-8E2E-48D8-B33B-ECA00B059D3A}" srcOrd="1" destOrd="0" parTransId="{53E7FB0A-5949-4CDA-AD71-41764A251668}" sibTransId="{6DC2B1EA-627D-4F4E-9279-E408B6520ED3}"/>
    <dgm:cxn modelId="{28CF5D02-7605-43C2-AFD9-17B6E5FD7DF7}" type="presOf" srcId="{D416C9C6-C103-4AE3-ABAD-A00BC0BB01F0}" destId="{C84F7A7B-1ABF-49F5-8DE2-6AF9592869FF}" srcOrd="1" destOrd="0" presId="urn:microsoft.com/office/officeart/2005/8/layout/gear1"/>
    <dgm:cxn modelId="{584DCD38-8E03-42FB-9A4D-278986FC4261}" type="presOf" srcId="{B8AEE5D8-2E19-43C6-8C34-413DCB7580AA}" destId="{156BA235-44DB-47A1-ABA4-AC414BF90126}" srcOrd="1" destOrd="0" presId="urn:microsoft.com/office/officeart/2005/8/layout/gear1"/>
    <dgm:cxn modelId="{E52D3F54-EE6E-4777-B598-4A9C1E1009A9}" type="presOf" srcId="{8C337D2C-8E2E-48D8-B33B-ECA00B059D3A}" destId="{0B84F674-514B-48D3-9C03-D2865483A3F6}" srcOrd="2" destOrd="0" presId="urn:microsoft.com/office/officeart/2005/8/layout/gear1"/>
    <dgm:cxn modelId="{B66D953C-94C8-49C3-A07C-B89F49587F5C}" srcId="{11FAF855-A93C-44BF-8889-6D6A7F44732E}" destId="{D416C9C6-C103-4AE3-ABAD-A00BC0BB01F0}" srcOrd="0" destOrd="0" parTransId="{15C0C96D-0B0D-451D-8E03-766D5F0FF872}" sibTransId="{C1E60A95-CF18-4EDD-8B89-2375BD5D387F}"/>
    <dgm:cxn modelId="{8193588A-FBA2-4F47-AC56-50113A6103C9}" type="presOf" srcId="{11FAF855-A93C-44BF-8889-6D6A7F44732E}" destId="{ED76C027-427F-4061-88BC-C59FDB092B33}" srcOrd="0" destOrd="0" presId="urn:microsoft.com/office/officeart/2005/8/layout/gear1"/>
    <dgm:cxn modelId="{839869A9-88EA-4264-81C0-E3738EB792D2}" type="presOf" srcId="{8C337D2C-8E2E-48D8-B33B-ECA00B059D3A}" destId="{E77668FF-51A5-46E4-A5C4-DC68593CFD3D}" srcOrd="1" destOrd="0" presId="urn:microsoft.com/office/officeart/2005/8/layout/gear1"/>
    <dgm:cxn modelId="{103D6045-8822-47AC-AD99-A93C47D45124}" srcId="{11FAF855-A93C-44BF-8889-6D6A7F44732E}" destId="{F01B913A-C1C0-4AE9-826E-F65B78590F83}" srcOrd="3" destOrd="0" parTransId="{0D3AA02C-5392-42C9-A68D-A34BE7297FEA}" sibTransId="{C08DAD5F-F77D-449B-B5EB-AE044769D178}"/>
    <dgm:cxn modelId="{877CC194-A055-4BCD-A9A7-030B8ABDA28E}" type="presOf" srcId="{B8AEE5D8-2E19-43C6-8C34-413DCB7580AA}" destId="{2B2BAB57-2CAE-43F7-B1C8-677F8A70CF3B}" srcOrd="0" destOrd="0" presId="urn:microsoft.com/office/officeart/2005/8/layout/gear1"/>
    <dgm:cxn modelId="{6C60D62B-65D4-45E9-8AD4-3B9C87454004}" type="presOf" srcId="{C1E60A95-CF18-4EDD-8B89-2375BD5D387F}" destId="{3AB78B27-5FC0-46FB-A6E9-46F67BAED675}" srcOrd="0" destOrd="0" presId="urn:microsoft.com/office/officeart/2005/8/layout/gear1"/>
    <dgm:cxn modelId="{4D81B1C1-5F37-4594-8729-0CE32E762E57}" srcId="{11FAF855-A93C-44BF-8889-6D6A7F44732E}" destId="{B8AEE5D8-2E19-43C6-8C34-413DCB7580AA}" srcOrd="2" destOrd="0" parTransId="{DCCD1444-156C-4AE9-84CD-94F333184FBF}" sibTransId="{2544E4B9-DADA-4C2E-AEB0-6FB18D829988}"/>
    <dgm:cxn modelId="{F9850AC5-05BD-4047-8B65-EA6D3B499A6E}" type="presParOf" srcId="{ED76C027-427F-4061-88BC-C59FDB092B33}" destId="{FFCC8821-A061-4689-9348-D8D85233E629}" srcOrd="0" destOrd="0" presId="urn:microsoft.com/office/officeart/2005/8/layout/gear1"/>
    <dgm:cxn modelId="{E037625E-A954-49C6-B90E-E8811FECAF23}" type="presParOf" srcId="{ED76C027-427F-4061-88BC-C59FDB092B33}" destId="{C84F7A7B-1ABF-49F5-8DE2-6AF9592869FF}" srcOrd="1" destOrd="0" presId="urn:microsoft.com/office/officeart/2005/8/layout/gear1"/>
    <dgm:cxn modelId="{39202397-3F0C-483A-9149-FD0E9EC03FC7}" type="presParOf" srcId="{ED76C027-427F-4061-88BC-C59FDB092B33}" destId="{1D4DBAE6-9DE8-42B4-8FDB-D25B195515B8}" srcOrd="2" destOrd="0" presId="urn:microsoft.com/office/officeart/2005/8/layout/gear1"/>
    <dgm:cxn modelId="{59466885-A745-42D7-BC1B-D3CB01DF2C56}" type="presParOf" srcId="{ED76C027-427F-4061-88BC-C59FDB092B33}" destId="{4B0E2242-0771-4ED6-B91E-6A79DA8D96A1}" srcOrd="3" destOrd="0" presId="urn:microsoft.com/office/officeart/2005/8/layout/gear1"/>
    <dgm:cxn modelId="{73086303-CD56-4FF3-94CD-AE7A7A05B2F4}" type="presParOf" srcId="{ED76C027-427F-4061-88BC-C59FDB092B33}" destId="{E77668FF-51A5-46E4-A5C4-DC68593CFD3D}" srcOrd="4" destOrd="0" presId="urn:microsoft.com/office/officeart/2005/8/layout/gear1"/>
    <dgm:cxn modelId="{09AB211D-412A-4719-9F42-D994C144D8A8}" type="presParOf" srcId="{ED76C027-427F-4061-88BC-C59FDB092B33}" destId="{0B84F674-514B-48D3-9C03-D2865483A3F6}" srcOrd="5" destOrd="0" presId="urn:microsoft.com/office/officeart/2005/8/layout/gear1"/>
    <dgm:cxn modelId="{679DE418-D61F-453B-BA65-0CF097B40BB7}" type="presParOf" srcId="{ED76C027-427F-4061-88BC-C59FDB092B33}" destId="{2B2BAB57-2CAE-43F7-B1C8-677F8A70CF3B}" srcOrd="6" destOrd="0" presId="urn:microsoft.com/office/officeart/2005/8/layout/gear1"/>
    <dgm:cxn modelId="{96766705-AD58-45B5-9593-26072AEAA20D}" type="presParOf" srcId="{ED76C027-427F-4061-88BC-C59FDB092B33}" destId="{156BA235-44DB-47A1-ABA4-AC414BF90126}" srcOrd="7" destOrd="0" presId="urn:microsoft.com/office/officeart/2005/8/layout/gear1"/>
    <dgm:cxn modelId="{258D6C29-73D7-47ED-B673-128117166120}" type="presParOf" srcId="{ED76C027-427F-4061-88BC-C59FDB092B33}" destId="{23F9C27F-A71B-405E-8E7C-C12AED4D507F}" srcOrd="8" destOrd="0" presId="urn:microsoft.com/office/officeart/2005/8/layout/gear1"/>
    <dgm:cxn modelId="{BEDF01A2-75ED-4870-9F18-5E6807E6CE88}" type="presParOf" srcId="{ED76C027-427F-4061-88BC-C59FDB092B33}" destId="{62F48DA1-66BC-4770-9AA7-0BCC618200AD}" srcOrd="9" destOrd="0" presId="urn:microsoft.com/office/officeart/2005/8/layout/gear1"/>
    <dgm:cxn modelId="{9B384600-346D-49ED-8101-A8D69EEB4D70}" type="presParOf" srcId="{ED76C027-427F-4061-88BC-C59FDB092B33}" destId="{3AB78B27-5FC0-46FB-A6E9-46F67BAED675}" srcOrd="10" destOrd="0" presId="urn:microsoft.com/office/officeart/2005/8/layout/gear1"/>
    <dgm:cxn modelId="{3E441EA0-06F5-48B9-A1FB-8F797632D375}" type="presParOf" srcId="{ED76C027-427F-4061-88BC-C59FDB092B33}" destId="{E29F0D48-ADF4-482A-8422-E64384FDC9AF}" srcOrd="11" destOrd="0" presId="urn:microsoft.com/office/officeart/2005/8/layout/gear1"/>
    <dgm:cxn modelId="{4F32EAC9-AFFA-4712-AF85-DEDF6819DC0C}" type="presParOf" srcId="{ED76C027-427F-4061-88BC-C59FDB092B33}" destId="{479C2FCF-AAD5-4E89-8DEA-A2A2654FAD5D}" srcOrd="12" destOrd="0" presId="urn:microsoft.com/office/officeart/2005/8/layout/gear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C8821-A061-4689-9348-D8D85233E629}">
      <dsp:nvSpPr>
        <dsp:cNvPr id="0" name=""/>
        <dsp:cNvSpPr/>
      </dsp:nvSpPr>
      <dsp:spPr>
        <a:xfrm rot="21308121">
          <a:off x="376138" y="694458"/>
          <a:ext cx="2986219" cy="2769485"/>
        </a:xfrm>
        <a:prstGeom prst="gear9">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baseline="0" dirty="0">
              <a:solidFill>
                <a:schemeClr val="bg1"/>
              </a:solidFill>
            </a:rPr>
            <a:t>Public Forum</a:t>
          </a:r>
        </a:p>
      </dsp:txBody>
      <dsp:txXfrm>
        <a:off x="958248" y="1343284"/>
        <a:ext cx="1817891" cy="1423572"/>
      </dsp:txXfrm>
    </dsp:sp>
    <dsp:sp modelId="{4B0E2242-0771-4ED6-B91E-6A79DA8D96A1}">
      <dsp:nvSpPr>
        <dsp:cNvPr id="0" name=""/>
        <dsp:cNvSpPr/>
      </dsp:nvSpPr>
      <dsp:spPr>
        <a:xfrm>
          <a:off x="1586702" y="2958110"/>
          <a:ext cx="2497905" cy="2177174"/>
        </a:xfrm>
        <a:prstGeom prst="gear6">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baseline="0" dirty="0">
              <a:solidFill>
                <a:srgbClr val="FF0000"/>
              </a:solidFill>
            </a:rPr>
            <a:t>Research</a:t>
          </a:r>
        </a:p>
      </dsp:txBody>
      <dsp:txXfrm>
        <a:off x="2181434" y="3509533"/>
        <a:ext cx="1308441" cy="1074328"/>
      </dsp:txXfrm>
    </dsp:sp>
    <dsp:sp modelId="{3AB78B27-5FC0-46FB-A6E9-46F67BAED675}">
      <dsp:nvSpPr>
        <dsp:cNvPr id="0" name=""/>
        <dsp:cNvSpPr/>
      </dsp:nvSpPr>
      <dsp:spPr>
        <a:xfrm rot="8955123" flipV="1">
          <a:off x="-561092" y="765653"/>
          <a:ext cx="2741674" cy="2891288"/>
        </a:xfrm>
        <a:prstGeom prst="circularArrow">
          <a:avLst>
            <a:gd name="adj1" fmla="val 4878"/>
            <a:gd name="adj2" fmla="val 312630"/>
            <a:gd name="adj3" fmla="val 3209601"/>
            <a:gd name="adj4" fmla="val 15132604"/>
            <a:gd name="adj5" fmla="val 5691"/>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E29F0D48-ADF4-482A-8422-E64384FDC9AF}">
      <dsp:nvSpPr>
        <dsp:cNvPr id="0" name=""/>
        <dsp:cNvSpPr/>
      </dsp:nvSpPr>
      <dsp:spPr>
        <a:xfrm rot="16825528">
          <a:off x="1015026" y="2711187"/>
          <a:ext cx="2645516" cy="2645516"/>
        </a:xfrm>
        <a:prstGeom prst="leftCircularArrow">
          <a:avLst>
            <a:gd name="adj1" fmla="val 6452"/>
            <a:gd name="adj2" fmla="val 429999"/>
            <a:gd name="adj3" fmla="val 10489124"/>
            <a:gd name="adj4" fmla="val 14837806"/>
            <a:gd name="adj5" fmla="val 7527"/>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C8821-A061-4689-9348-D8D85233E629}">
      <dsp:nvSpPr>
        <dsp:cNvPr id="0" name=""/>
        <dsp:cNvSpPr/>
      </dsp:nvSpPr>
      <dsp:spPr>
        <a:xfrm>
          <a:off x="3467169" y="1828800"/>
          <a:ext cx="2235200" cy="2235200"/>
        </a:xfrm>
        <a:prstGeom prst="gear9">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baseline="0" dirty="0">
              <a:solidFill>
                <a:srgbClr val="FF0000"/>
              </a:solidFill>
            </a:rPr>
            <a:t>Communities, town departments</a:t>
          </a:r>
        </a:p>
      </dsp:txBody>
      <dsp:txXfrm>
        <a:off x="3916544" y="2352385"/>
        <a:ext cx="1336450" cy="1148939"/>
      </dsp:txXfrm>
    </dsp:sp>
    <dsp:sp modelId="{4B0E2242-0771-4ED6-B91E-6A79DA8D96A1}">
      <dsp:nvSpPr>
        <dsp:cNvPr id="0" name=""/>
        <dsp:cNvSpPr/>
      </dsp:nvSpPr>
      <dsp:spPr>
        <a:xfrm>
          <a:off x="2166680" y="1300480"/>
          <a:ext cx="1625600" cy="1625600"/>
        </a:xfrm>
        <a:prstGeom prst="gear6">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baseline="0" dirty="0">
              <a:solidFill>
                <a:srgbClr val="FF0000"/>
              </a:solidFill>
            </a:rPr>
            <a:t>Agency partners </a:t>
          </a:r>
        </a:p>
      </dsp:txBody>
      <dsp:txXfrm>
        <a:off x="2575930" y="1712203"/>
        <a:ext cx="807100" cy="802154"/>
      </dsp:txXfrm>
    </dsp:sp>
    <dsp:sp modelId="{2B2BAB57-2CAE-43F7-B1C8-677F8A70CF3B}">
      <dsp:nvSpPr>
        <dsp:cNvPr id="0" name=""/>
        <dsp:cNvSpPr/>
      </dsp:nvSpPr>
      <dsp:spPr>
        <a:xfrm rot="20700000">
          <a:off x="3303190" y="190705"/>
          <a:ext cx="1592756" cy="1592756"/>
        </a:xfrm>
        <a:prstGeom prst="gear6">
          <a:avLst/>
        </a:prstGeom>
        <a:solidFill>
          <a:srgbClr val="EA062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baseline="0" dirty="0">
              <a:solidFill>
                <a:schemeClr val="bg1"/>
              </a:solidFill>
            </a:rPr>
            <a:t>Existing Committees</a:t>
          </a:r>
        </a:p>
      </dsp:txBody>
      <dsp:txXfrm rot="-20700000">
        <a:off x="3652528" y="540043"/>
        <a:ext cx="894080" cy="894080"/>
      </dsp:txXfrm>
    </dsp:sp>
    <dsp:sp modelId="{3AB78B27-5FC0-46FB-A6E9-46F67BAED675}">
      <dsp:nvSpPr>
        <dsp:cNvPr id="0" name=""/>
        <dsp:cNvSpPr/>
      </dsp:nvSpPr>
      <dsp:spPr>
        <a:xfrm rot="3541309">
          <a:off x="3163879" y="1451493"/>
          <a:ext cx="3121040" cy="2942710"/>
        </a:xfrm>
        <a:prstGeom prst="circularArrow">
          <a:avLst>
            <a:gd name="adj1" fmla="val 4687"/>
            <a:gd name="adj2" fmla="val 299029"/>
            <a:gd name="adj3" fmla="val 2513083"/>
            <a:gd name="adj4" fmla="val 1586793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9F0D48-ADF4-482A-8422-E64384FDC9AF}">
      <dsp:nvSpPr>
        <dsp:cNvPr id="0" name=""/>
        <dsp:cNvSpPr/>
      </dsp:nvSpPr>
      <dsp:spPr>
        <a:xfrm>
          <a:off x="1878802" y="941355"/>
          <a:ext cx="2078736" cy="20787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9C2FCF-AAD5-4E89-8DEA-A2A2654FAD5D}">
      <dsp:nvSpPr>
        <dsp:cNvPr id="0" name=""/>
        <dsp:cNvSpPr/>
      </dsp:nvSpPr>
      <dsp:spPr>
        <a:xfrm>
          <a:off x="2708786" y="-169332"/>
          <a:ext cx="2241296" cy="224129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2A943D-B95C-4CAD-BA47-4FA83A5236FB}" type="datetimeFigureOut">
              <a:rPr lang="en-US" smtClean="0"/>
              <a:t>4/16/2017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04D0B3-B564-4B7B-967F-B31D02C9CDCF}" type="slidenum">
              <a:rPr lang="en-US" smtClean="0"/>
              <a:t>‹#›</a:t>
            </a:fld>
            <a:endParaRPr lang="en-US"/>
          </a:p>
        </p:txBody>
      </p:sp>
    </p:spTree>
    <p:extLst>
      <p:ext uri="{BB962C8B-B14F-4D97-AF65-F5344CB8AC3E}">
        <p14:creationId xmlns:p14="http://schemas.microsoft.com/office/powerpoint/2010/main" val="3772682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ayworkplay.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749013-3925-4B29-8BF4-A1387C309DD0}" type="slidenum">
              <a:rPr lang="en-US" smtClean="0">
                <a:solidFill>
                  <a:prstClr val="black"/>
                </a:solidFill>
              </a:rPr>
              <a:pPr/>
              <a:t>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Presented by the Endowment for Health 9/17/15</a:t>
            </a:r>
          </a:p>
        </p:txBody>
      </p:sp>
      <p:sp>
        <p:nvSpPr>
          <p:cNvPr id="6" name="Header Placeholder 5"/>
          <p:cNvSpPr>
            <a:spLocks noGrp="1"/>
          </p:cNvSpPr>
          <p:nvPr>
            <p:ph type="hdr" sz="quarter" idx="12"/>
          </p:nvPr>
        </p:nvSpPr>
        <p:spPr/>
        <p:txBody>
          <a:bodyPr/>
          <a:lstStyle/>
          <a:p>
            <a:r>
              <a:rPr lang="en-US">
                <a:solidFill>
                  <a:prstClr val="black"/>
                </a:solidFill>
              </a:rPr>
              <a:t>Collective Approach to Address an Aging NH</a:t>
            </a:r>
          </a:p>
        </p:txBody>
      </p:sp>
    </p:spTree>
    <p:extLst>
      <p:ext uri="{BB962C8B-B14F-4D97-AF65-F5344CB8AC3E}">
        <p14:creationId xmlns:p14="http://schemas.microsoft.com/office/powerpoint/2010/main" val="933268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4403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33B4601-42F5-49D3-95C1-F7F19515CA14}" type="slidenum">
              <a:rPr lang="en-US" altLang="en-US"/>
              <a:pPr eaLnBrk="1" hangingPunct="1"/>
              <a:t>19</a:t>
            </a:fld>
            <a:endParaRPr lang="en-US" altLang="en-US"/>
          </a:p>
        </p:txBody>
      </p:sp>
    </p:spTree>
    <p:extLst>
      <p:ext uri="{BB962C8B-B14F-4D97-AF65-F5344CB8AC3E}">
        <p14:creationId xmlns:p14="http://schemas.microsoft.com/office/powerpoint/2010/main" val="333540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4506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D4F3D3-0A22-4765-9630-BD73257A0053}" type="slidenum">
              <a:rPr lang="en-US" altLang="en-US"/>
              <a:pPr eaLnBrk="1" hangingPunct="1"/>
              <a:t>20</a:t>
            </a:fld>
            <a:endParaRPr lang="en-US" altLang="en-US"/>
          </a:p>
        </p:txBody>
      </p:sp>
    </p:spTree>
    <p:extLst>
      <p:ext uri="{BB962C8B-B14F-4D97-AF65-F5344CB8AC3E}">
        <p14:creationId xmlns:p14="http://schemas.microsoft.com/office/powerpoint/2010/main" val="409573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4608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E16F8D-1F52-445F-9663-A448F7BA5262}" type="slidenum">
              <a:rPr lang="en-US" altLang="en-US"/>
              <a:pPr eaLnBrk="1" hangingPunct="1"/>
              <a:t>21</a:t>
            </a:fld>
            <a:endParaRPr lang="en-US" altLang="en-US"/>
          </a:p>
        </p:txBody>
      </p:sp>
    </p:spTree>
    <p:extLst>
      <p:ext uri="{BB962C8B-B14F-4D97-AF65-F5344CB8AC3E}">
        <p14:creationId xmlns:p14="http://schemas.microsoft.com/office/powerpoint/2010/main" val="2599954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4710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4ABF33E-8D76-40EA-BEDD-D91DF1078085}" type="slidenum">
              <a:rPr lang="en-US" altLang="en-US"/>
              <a:pPr eaLnBrk="1" hangingPunct="1"/>
              <a:t>22</a:t>
            </a:fld>
            <a:endParaRPr lang="en-US" altLang="en-US"/>
          </a:p>
        </p:txBody>
      </p:sp>
    </p:spTree>
    <p:extLst>
      <p:ext uri="{BB962C8B-B14F-4D97-AF65-F5344CB8AC3E}">
        <p14:creationId xmlns:p14="http://schemas.microsoft.com/office/powerpoint/2010/main" val="903210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4813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1067AF-AC06-4E5B-AEA0-AA165E466BAB}" type="slidenum">
              <a:rPr lang="en-US" altLang="en-US"/>
              <a:pPr eaLnBrk="1" hangingPunct="1"/>
              <a:t>23</a:t>
            </a:fld>
            <a:endParaRPr lang="en-US" altLang="en-US"/>
          </a:p>
        </p:txBody>
      </p:sp>
    </p:spTree>
    <p:extLst>
      <p:ext uri="{BB962C8B-B14F-4D97-AF65-F5344CB8AC3E}">
        <p14:creationId xmlns:p14="http://schemas.microsoft.com/office/powerpoint/2010/main" val="799631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pPr eaLnBrk="1" hangingPunct="1">
              <a:spcAft>
                <a:spcPts val="600"/>
              </a:spcAft>
              <a:buFontTx/>
              <a:buAutoNum type="arabicPeriod"/>
            </a:pPr>
            <a:r>
              <a:rPr lang="en-US" altLang="en-US" b="1">
                <a:latin typeface="Arial" panose="020B0604020202020204" pitchFamily="34" charset="0"/>
              </a:rPr>
              <a:t>Create stakeholder team from interested communities and agencies </a:t>
            </a:r>
          </a:p>
          <a:p>
            <a:pPr eaLnBrk="1" hangingPunct="1">
              <a:spcAft>
                <a:spcPts val="600"/>
              </a:spcAft>
              <a:buFontTx/>
              <a:buAutoNum type="arabicPeriod"/>
            </a:pPr>
            <a:r>
              <a:rPr lang="en-US" altLang="en-US">
                <a:latin typeface="Arial" panose="020B0604020202020204" pitchFamily="34" charset="0"/>
              </a:rPr>
              <a:t>Work with Manchester’s Health Department to form a Resident Advisory Committee (dove-tailed with MRACOA)</a:t>
            </a:r>
          </a:p>
          <a:p>
            <a:pPr eaLnBrk="1" hangingPunct="1">
              <a:spcAft>
                <a:spcPts val="600"/>
              </a:spcAft>
              <a:buFontTx/>
              <a:buAutoNum type="arabicPeriod"/>
            </a:pPr>
            <a:r>
              <a:rPr lang="en-US" altLang="en-US">
                <a:latin typeface="Arial" panose="020B0604020202020204" pitchFamily="34" charset="0"/>
              </a:rPr>
              <a:t>Research case studies in New Hampshire, Massachusetts, Maine, and Vermont </a:t>
            </a:r>
          </a:p>
          <a:p>
            <a:pPr eaLnBrk="1" hangingPunct="1">
              <a:spcAft>
                <a:spcPts val="600"/>
              </a:spcAft>
              <a:buFontTx/>
              <a:buAutoNum type="arabicPeriod"/>
            </a:pPr>
            <a:r>
              <a:rPr lang="en-US" altLang="en-US" b="1">
                <a:latin typeface="Arial" panose="020B0604020202020204" pitchFamily="34" charset="0"/>
              </a:rPr>
              <a:t>Complete Community Assessments incl. local land use regulatory allowances and road blocks for all of our communities</a:t>
            </a:r>
          </a:p>
          <a:p>
            <a:pPr eaLnBrk="1" hangingPunct="1">
              <a:spcAft>
                <a:spcPts val="600"/>
              </a:spcAft>
              <a:buFontTx/>
              <a:buAutoNum type="arabicPeriod"/>
            </a:pPr>
            <a:r>
              <a:rPr lang="en-US" altLang="en-US" b="1">
                <a:latin typeface="Arial" panose="020B0604020202020204" pitchFamily="34" charset="0"/>
              </a:rPr>
              <a:t>Survey SNHPC’s community residents</a:t>
            </a:r>
          </a:p>
          <a:p>
            <a:pPr eaLnBrk="1" hangingPunct="1">
              <a:spcAft>
                <a:spcPts val="600"/>
              </a:spcAft>
              <a:buFontTx/>
              <a:buAutoNum type="arabicPeriod"/>
            </a:pPr>
            <a:r>
              <a:rPr lang="en-US" altLang="en-US">
                <a:latin typeface="Arial" panose="020B0604020202020204" pitchFamily="34" charset="0"/>
              </a:rPr>
              <a:t>Organize an Age-Friendly Public Forum </a:t>
            </a:r>
          </a:p>
          <a:p>
            <a:pPr eaLnBrk="1" hangingPunct="1"/>
            <a:endParaRPr lang="en-US" altLang="en-US" b="1">
              <a:latin typeface="Arial" panose="020B0604020202020204" pitchFamily="34" charset="0"/>
            </a:endParaRPr>
          </a:p>
        </p:txBody>
      </p:sp>
      <p:sp>
        <p:nvSpPr>
          <p:cNvPr id="4915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6A3B9F-1075-430A-8CA3-ECF5AF679958}" type="slidenum">
              <a:rPr lang="en-US" altLang="en-US"/>
              <a:pPr eaLnBrk="1" hangingPunct="1"/>
              <a:t>24</a:t>
            </a:fld>
            <a:endParaRPr lang="en-US" altLang="en-US"/>
          </a:p>
        </p:txBody>
      </p:sp>
    </p:spTree>
    <p:extLst>
      <p:ext uri="{BB962C8B-B14F-4D97-AF65-F5344CB8AC3E}">
        <p14:creationId xmlns:p14="http://schemas.microsoft.com/office/powerpoint/2010/main" val="1686467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AARP and SNHPC with input from Manchester Reg’l Area Committee on Aging</a:t>
            </a:r>
          </a:p>
        </p:txBody>
      </p:sp>
      <p:sp>
        <p:nvSpPr>
          <p:cNvPr id="5018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AAB6294-02E6-48E5-9C5B-5BA9AE2C35EC}" type="slidenum">
              <a:rPr lang="en-US" altLang="en-US"/>
              <a:pPr eaLnBrk="1" hangingPunct="1"/>
              <a:t>25</a:t>
            </a:fld>
            <a:endParaRPr lang="en-US" altLang="en-US"/>
          </a:p>
        </p:txBody>
      </p:sp>
    </p:spTree>
    <p:extLst>
      <p:ext uri="{BB962C8B-B14F-4D97-AF65-F5344CB8AC3E}">
        <p14:creationId xmlns:p14="http://schemas.microsoft.com/office/powerpoint/2010/main" val="611248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AARP multiple venues from email blasts to going to their Movies for Adults event and being the preshow infomercial, handing out postcard with survey monkey site and project background, and SNHPC with input from Manchester Reg’l Area Committee on Aging,NH Planners Association</a:t>
            </a:r>
          </a:p>
          <a:p>
            <a:pPr eaLnBrk="1" hangingPunct="1"/>
            <a:endParaRPr lang="en-US" altLang="en-US">
              <a:latin typeface="Arial" panose="020B0604020202020204" pitchFamily="34" charset="0"/>
            </a:endParaRPr>
          </a:p>
        </p:txBody>
      </p:sp>
      <p:sp>
        <p:nvSpPr>
          <p:cNvPr id="5120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FE1162-4E6D-4AE6-8DBE-4C18847A5386}" type="slidenum">
              <a:rPr lang="en-US" altLang="en-US"/>
              <a:pPr eaLnBrk="1" hangingPunct="1"/>
              <a:t>26</a:t>
            </a:fld>
            <a:endParaRPr lang="en-US" altLang="en-US"/>
          </a:p>
        </p:txBody>
      </p:sp>
    </p:spTree>
    <p:extLst>
      <p:ext uri="{BB962C8B-B14F-4D97-AF65-F5344CB8AC3E}">
        <p14:creationId xmlns:p14="http://schemas.microsoft.com/office/powerpoint/2010/main" val="2134481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p:txBody>
          <a:bodyPr/>
          <a:lstStyle/>
          <a:p>
            <a:pPr marL="457200" indent="-457200">
              <a:spcAft>
                <a:spcPts val="600"/>
              </a:spcAft>
              <a:buFont typeface="Arial" pitchFamily="34" charset="0"/>
              <a:buChar char="•"/>
              <a:defRPr/>
            </a:pPr>
            <a:r>
              <a:rPr lang="en-US" altLang="en-US" dirty="0"/>
              <a:t>Business Associations – </a:t>
            </a:r>
            <a:r>
              <a:rPr lang="en-US" altLang="en-US" dirty="0" err="1">
                <a:hlinkClick r:id="rId3"/>
              </a:rPr>
              <a:t>StayWorkPlay</a:t>
            </a:r>
            <a:r>
              <a:rPr lang="en-US" altLang="en-US" dirty="0"/>
              <a:t>, twitter account and connection to our resident survey</a:t>
            </a:r>
          </a:p>
          <a:p>
            <a:pPr marL="457200" indent="-457200">
              <a:spcAft>
                <a:spcPts val="600"/>
              </a:spcAft>
              <a:buFont typeface="Arial" pitchFamily="34" charset="0"/>
              <a:buChar char="•"/>
              <a:defRPr/>
            </a:pPr>
            <a:r>
              <a:rPr lang="en-US" altLang="en-US" dirty="0"/>
              <a:t>Colleges – SNHU</a:t>
            </a:r>
          </a:p>
          <a:p>
            <a:pPr>
              <a:spcAft>
                <a:spcPts val="600"/>
              </a:spcAft>
              <a:defRPr/>
            </a:pPr>
            <a:r>
              <a:rPr lang="en-US" altLang="en-US" dirty="0"/>
              <a:t>(business survey)</a:t>
            </a:r>
          </a:p>
          <a:p>
            <a:pPr eaLnBrk="1" hangingPunct="1">
              <a:defRPr/>
            </a:pPr>
            <a:endParaRPr lang="en-US" altLang="en-US" dirty="0">
              <a:latin typeface="Arial" pitchFamily="34" charset="0"/>
            </a:endParaRPr>
          </a:p>
        </p:txBody>
      </p:sp>
      <p:sp>
        <p:nvSpPr>
          <p:cNvPr id="5222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9BF6486-4643-4A40-B45F-F40B61317357}" type="slidenum">
              <a:rPr lang="en-US" altLang="en-US"/>
              <a:pPr eaLnBrk="1" hangingPunct="1"/>
              <a:t>27</a:t>
            </a:fld>
            <a:endParaRPr lang="en-US" altLang="en-US"/>
          </a:p>
        </p:txBody>
      </p:sp>
    </p:spTree>
    <p:extLst>
      <p:ext uri="{BB962C8B-B14F-4D97-AF65-F5344CB8AC3E}">
        <p14:creationId xmlns:p14="http://schemas.microsoft.com/office/powerpoint/2010/main" val="326347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r>
              <a:rPr lang="en-US" altLang="en-US">
                <a:latin typeface="Arial" panose="020B0604020202020204" pitchFamily="34" charset="0"/>
              </a:rPr>
              <a:t>QR code</a:t>
            </a:r>
          </a:p>
        </p:txBody>
      </p:sp>
      <p:sp>
        <p:nvSpPr>
          <p:cNvPr id="5325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EFD3C1-B9ED-4074-BC70-62E3A6AE1600}" type="slidenum">
              <a:rPr lang="en-US" altLang="en-US"/>
              <a:pPr eaLnBrk="1" hangingPunct="1"/>
              <a:t>28</a:t>
            </a:fld>
            <a:endParaRPr lang="en-US" altLang="en-US"/>
          </a:p>
        </p:txBody>
      </p:sp>
    </p:spTree>
    <p:extLst>
      <p:ext uri="{BB962C8B-B14F-4D97-AF65-F5344CB8AC3E}">
        <p14:creationId xmlns:p14="http://schemas.microsoft.com/office/powerpoint/2010/main" val="19613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6858000" cy="457200"/>
          </a:xfrm>
          <a:prstGeom prst="rect">
            <a:avLst/>
          </a:prstGeom>
        </p:spPr>
        <p:txBody>
          <a:bodyPr/>
          <a:lstStyle/>
          <a:p>
            <a:r>
              <a:rPr lang="en-US">
                <a:solidFill>
                  <a:prstClr val="black"/>
                </a:solidFill>
              </a:rPr>
              <a:t>Creating a Collective Approach to Address an Aging NH</a:t>
            </a:r>
          </a:p>
        </p:txBody>
      </p:sp>
      <p:sp>
        <p:nvSpPr>
          <p:cNvPr id="5" name="Footer Placeholder 4"/>
          <p:cNvSpPr>
            <a:spLocks noGrp="1"/>
          </p:cNvSpPr>
          <p:nvPr>
            <p:ph type="ftr" sz="quarter" idx="11"/>
          </p:nvPr>
        </p:nvSpPr>
        <p:spPr/>
        <p:txBody>
          <a:bodyPr/>
          <a:lstStyle/>
          <a:p>
            <a:r>
              <a:rPr lang="en-US">
                <a:solidFill>
                  <a:prstClr val="black"/>
                </a:solidFill>
              </a:rPr>
              <a:t>September 24, 2015</a:t>
            </a:r>
          </a:p>
        </p:txBody>
      </p:sp>
      <p:sp>
        <p:nvSpPr>
          <p:cNvPr id="6" name="Slide Number Placeholder 5"/>
          <p:cNvSpPr>
            <a:spLocks noGrp="1"/>
          </p:cNvSpPr>
          <p:nvPr>
            <p:ph type="sldNum" sz="quarter" idx="12"/>
          </p:nvPr>
        </p:nvSpPr>
        <p:spPr/>
        <p:txBody>
          <a:bodyPr/>
          <a:lstStyle/>
          <a:p>
            <a:fld id="{67749013-3925-4B29-8BF4-A1387C309DD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9562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o</a:t>
            </a:r>
          </a:p>
        </p:txBody>
      </p:sp>
      <p:sp>
        <p:nvSpPr>
          <p:cNvPr id="5427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9252F8-D4E9-468A-AFD1-191AE4217F0A}" type="slidenum">
              <a:rPr lang="en-US" altLang="en-US"/>
              <a:pPr eaLnBrk="1" hangingPunct="1"/>
              <a:t>29</a:t>
            </a:fld>
            <a:endParaRPr lang="en-US" altLang="en-US"/>
          </a:p>
        </p:txBody>
      </p:sp>
    </p:spTree>
    <p:extLst>
      <p:ext uri="{BB962C8B-B14F-4D97-AF65-F5344CB8AC3E}">
        <p14:creationId xmlns:p14="http://schemas.microsoft.com/office/powerpoint/2010/main" val="862415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pPr eaLnBrk="1" hangingPunct="1"/>
            <a:endParaRPr lang="en-US" altLang="en-US" b="1">
              <a:latin typeface="Arial" panose="020B0604020202020204" pitchFamily="34" charset="0"/>
            </a:endParaRPr>
          </a:p>
        </p:txBody>
      </p:sp>
      <p:sp>
        <p:nvSpPr>
          <p:cNvPr id="5530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1698CC3-8775-45AE-81C0-3ED5133E5CDB}" type="slidenum">
              <a:rPr lang="en-US" altLang="en-US"/>
              <a:pPr eaLnBrk="1" hangingPunct="1"/>
              <a:t>30</a:t>
            </a:fld>
            <a:endParaRPr lang="en-US" altLang="en-US"/>
          </a:p>
        </p:txBody>
      </p:sp>
    </p:spTree>
    <p:extLst>
      <p:ext uri="{BB962C8B-B14F-4D97-AF65-F5344CB8AC3E}">
        <p14:creationId xmlns:p14="http://schemas.microsoft.com/office/powerpoint/2010/main" val="1749973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“This sounds like a great event to have to maybe coax residents into voicing their ideas and concerns.  I like that it is involving the migration of young adults as well.  I do feel this is a problem and it would be great to get some younger perspectives and possibly innovative ideas.” Chester resident  From Dave Pierce of Goffstown, Planning Board and Commissioner, “I distributed invite letters to: each town dept (+ planning, zoning, code), SAU, 2 senior housing groups, 5 churches, 2 athletic groups, Main St, 2 youth groups, and 2 medical providers.”</a:t>
            </a:r>
          </a:p>
          <a:p>
            <a:pPr eaLnBrk="1" hangingPunct="1"/>
            <a:endParaRPr lang="en-US" altLang="en-US">
              <a:latin typeface="Arial" panose="020B0604020202020204" pitchFamily="34" charset="0"/>
            </a:endParaRPr>
          </a:p>
          <a:p>
            <a:pPr eaLnBrk="1" hangingPunct="1"/>
            <a:endParaRPr lang="en-US" altLang="en-US" b="1">
              <a:latin typeface="Arial" panose="020B0604020202020204" pitchFamily="34" charset="0"/>
            </a:endParaRPr>
          </a:p>
        </p:txBody>
      </p:sp>
      <p:sp>
        <p:nvSpPr>
          <p:cNvPr id="5632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31794C-206F-4B4A-8A46-D0B4B64E2B08}" type="slidenum">
              <a:rPr lang="en-US" altLang="en-US"/>
              <a:pPr eaLnBrk="1" hangingPunct="1"/>
              <a:t>31</a:t>
            </a:fld>
            <a:endParaRPr lang="en-US" altLang="en-US"/>
          </a:p>
        </p:txBody>
      </p:sp>
    </p:spTree>
    <p:extLst>
      <p:ext uri="{BB962C8B-B14F-4D97-AF65-F5344CB8AC3E}">
        <p14:creationId xmlns:p14="http://schemas.microsoft.com/office/powerpoint/2010/main" val="1974826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pPr lvl="1" indent="-457200">
              <a:spcAft>
                <a:spcPts val="600"/>
              </a:spcAft>
              <a:buFont typeface="Wingdings" panose="05000000000000000000" pitchFamily="2" charset="2"/>
              <a:buChar char="q"/>
            </a:pPr>
            <a:r>
              <a:rPr lang="en-US" altLang="en-US" sz="2600">
                <a:latin typeface="Arial" panose="020B0604020202020204" pitchFamily="34" charset="0"/>
              </a:rPr>
              <a:t>Housing, (Trends, Needs, Diversity,  and Zoning)</a:t>
            </a:r>
          </a:p>
          <a:p>
            <a:pPr lvl="1" indent="-457200">
              <a:spcAft>
                <a:spcPts val="600"/>
              </a:spcAft>
              <a:buFont typeface="Wingdings" panose="05000000000000000000" pitchFamily="2" charset="2"/>
              <a:buChar char="q"/>
            </a:pPr>
            <a:r>
              <a:rPr lang="en-US" altLang="en-US" sz="2600">
                <a:latin typeface="Arial" panose="020B0604020202020204" pitchFamily="34" charset="0"/>
              </a:rPr>
              <a:t>Transportation, Accessibility, &amp; Connections</a:t>
            </a:r>
          </a:p>
          <a:p>
            <a:pPr lvl="1" indent="-457200">
              <a:spcAft>
                <a:spcPts val="600"/>
              </a:spcAft>
              <a:buFont typeface="Wingdings" panose="05000000000000000000" pitchFamily="2" charset="2"/>
              <a:buChar char="q"/>
            </a:pPr>
            <a:r>
              <a:rPr lang="en-US" altLang="en-US" sz="2600">
                <a:latin typeface="Arial" panose="020B0604020202020204" pitchFamily="34" charset="0"/>
              </a:rPr>
              <a:t>Recreation &amp; Engagement</a:t>
            </a:r>
          </a:p>
          <a:p>
            <a:pPr lvl="1" indent="-457200">
              <a:spcAft>
                <a:spcPts val="600"/>
              </a:spcAft>
              <a:buFont typeface="Wingdings" panose="05000000000000000000" pitchFamily="2" charset="2"/>
              <a:buChar char="q"/>
            </a:pPr>
            <a:r>
              <a:rPr lang="en-US" altLang="en-US" sz="2600">
                <a:latin typeface="Arial" panose="020B0604020202020204" pitchFamily="34" charset="0"/>
              </a:rPr>
              <a:t>Age-Friendly Businesses/Economic Development</a:t>
            </a:r>
          </a:p>
          <a:p>
            <a:r>
              <a:rPr lang="en-US" altLang="en-US">
                <a:latin typeface="Arial" panose="020B0604020202020204" pitchFamily="34" charset="0"/>
              </a:rPr>
              <a:t>the purpose of the age-friendly assessment is to raise the awareness and examine assets, opportunities, and roadblocks on many aspects of quality of life issues for </a:t>
            </a:r>
            <a:r>
              <a:rPr lang="en-US" altLang="en-US" i="1">
                <a:latin typeface="Arial" panose="020B0604020202020204" pitchFamily="34" charset="0"/>
              </a:rPr>
              <a:t>both seniors</a:t>
            </a:r>
            <a:r>
              <a:rPr lang="en-US" altLang="en-US">
                <a:latin typeface="Arial" panose="020B0604020202020204" pitchFamily="34" charset="0"/>
              </a:rPr>
              <a:t> </a:t>
            </a:r>
            <a:r>
              <a:rPr lang="en-US" altLang="en-US" i="1">
                <a:latin typeface="Arial" panose="020B0604020202020204" pitchFamily="34" charset="0"/>
              </a:rPr>
              <a:t>and young adults</a:t>
            </a:r>
            <a:r>
              <a:rPr lang="en-US" altLang="en-US">
                <a:latin typeface="Arial" panose="020B0604020202020204" pitchFamily="34" charset="0"/>
              </a:rPr>
              <a:t>. We want to know how the community is dealing with the growing aging population, but also if they are recognizing the out migration of young adults, and if so if anything is being done about it.  </a:t>
            </a:r>
          </a:p>
          <a:p>
            <a:r>
              <a:rPr lang="en-US" altLang="en-US">
                <a:latin typeface="Arial" panose="020B0604020202020204" pitchFamily="34" charset="0"/>
              </a:rPr>
              <a:t>We hope that invitees include representatives from town departments including the local library, land-use boards, school offices, senior organizations, youth groups, churches, health providers, civic organizations, and recreational organizations.</a:t>
            </a:r>
          </a:p>
          <a:p>
            <a:endParaRPr lang="en-US" altLang="en-US">
              <a:latin typeface="Arial" panose="020B0604020202020204" pitchFamily="34" charset="0"/>
            </a:endParaRPr>
          </a:p>
          <a:p>
            <a:pPr eaLnBrk="1" hangingPunct="1"/>
            <a:r>
              <a:rPr lang="en-US" altLang="en-US">
                <a:latin typeface="Arial" panose="020B0604020202020204" pitchFamily="34" charset="0"/>
              </a:rPr>
              <a:t>	“Auburn’s single biggest issue is lack of affordable housing for seniors and millennials.” –Bill Herman</a:t>
            </a:r>
          </a:p>
          <a:p>
            <a:pPr eaLnBrk="1" hangingPunct="1"/>
            <a:r>
              <a:rPr lang="en-US" altLang="en-US">
                <a:latin typeface="Arial" panose="020B0604020202020204" pitchFamily="34" charset="0"/>
              </a:rPr>
              <a:t>	Land is too expensive, so builders end up building bigger homes on it to make up their investment</a:t>
            </a:r>
          </a:p>
          <a:p>
            <a:endParaRPr lang="en-US" altLang="en-US">
              <a:latin typeface="Arial" panose="020B0604020202020204" pitchFamily="34" charset="0"/>
            </a:endParaRPr>
          </a:p>
          <a:p>
            <a:pPr lvl="1" indent="-457200">
              <a:spcAft>
                <a:spcPts val="600"/>
              </a:spcAft>
              <a:buFont typeface="Wingdings" panose="05000000000000000000" pitchFamily="2" charset="2"/>
              <a:buChar char="q"/>
            </a:pPr>
            <a:endParaRPr lang="en-US" altLang="en-US" sz="2600">
              <a:latin typeface="Arial" panose="020B0604020202020204" pitchFamily="34" charset="0"/>
            </a:endParaRPr>
          </a:p>
        </p:txBody>
      </p:sp>
      <p:sp>
        <p:nvSpPr>
          <p:cNvPr id="5734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A707C7-99CD-4CFA-A55E-E5AF6106E669}" type="slidenum">
              <a:rPr lang="en-US" altLang="en-US"/>
              <a:pPr eaLnBrk="1" hangingPunct="1"/>
              <a:t>32</a:t>
            </a:fld>
            <a:endParaRPr lang="en-US" altLang="en-US"/>
          </a:p>
        </p:txBody>
      </p:sp>
    </p:spTree>
    <p:extLst>
      <p:ext uri="{BB962C8B-B14F-4D97-AF65-F5344CB8AC3E}">
        <p14:creationId xmlns:p14="http://schemas.microsoft.com/office/powerpoint/2010/main" val="1055543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o</a:t>
            </a:r>
          </a:p>
        </p:txBody>
      </p:sp>
      <p:sp>
        <p:nvSpPr>
          <p:cNvPr id="5837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05EBBA-CC27-4AB0-9B28-5901CBBAAAE9}" type="slidenum">
              <a:rPr lang="en-US" altLang="en-US"/>
              <a:pPr eaLnBrk="1" hangingPunct="1"/>
              <a:t>33</a:t>
            </a:fld>
            <a:endParaRPr lang="en-US" altLang="en-US"/>
          </a:p>
        </p:txBody>
      </p:sp>
    </p:spTree>
    <p:extLst>
      <p:ext uri="{BB962C8B-B14F-4D97-AF65-F5344CB8AC3E}">
        <p14:creationId xmlns:p14="http://schemas.microsoft.com/office/powerpoint/2010/main" val="1055728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pPr eaLnBrk="1" hangingPunct="1">
              <a:spcAft>
                <a:spcPts val="1200"/>
              </a:spcAft>
              <a:buFontTx/>
              <a:buAutoNum type="arabicPeriod"/>
            </a:pPr>
            <a:r>
              <a:rPr lang="en-US" altLang="en-US">
                <a:latin typeface="Arial" panose="020B0604020202020204" pitchFamily="34" charset="0"/>
              </a:rPr>
              <a:t>AARP and SNHPC with input from Manchester Reg’l Area Committee on Aging, Background info (age, where do you live, etc.)</a:t>
            </a:r>
          </a:p>
          <a:p>
            <a:pPr eaLnBrk="1" hangingPunct="1">
              <a:spcAft>
                <a:spcPts val="1200"/>
              </a:spcAft>
              <a:buFontTx/>
              <a:buAutoNum type="arabicPeriod"/>
            </a:pPr>
            <a:r>
              <a:rPr lang="en-US" altLang="en-US">
                <a:latin typeface="Arial" panose="020B0604020202020204" pitchFamily="34" charset="0"/>
              </a:rPr>
              <a:t>Thoughts on aging in their community</a:t>
            </a:r>
          </a:p>
          <a:p>
            <a:pPr eaLnBrk="1" hangingPunct="1">
              <a:spcAft>
                <a:spcPts val="1200"/>
              </a:spcAft>
              <a:buFontTx/>
              <a:buAutoNum type="arabicPeriod"/>
            </a:pPr>
            <a:r>
              <a:rPr lang="en-US" altLang="en-US">
                <a:latin typeface="Arial" panose="020B0604020202020204" pitchFamily="34" charset="0"/>
              </a:rPr>
              <a:t>Transportation</a:t>
            </a:r>
          </a:p>
          <a:p>
            <a:pPr eaLnBrk="1" hangingPunct="1">
              <a:spcAft>
                <a:spcPts val="1200"/>
              </a:spcAft>
              <a:buFontTx/>
              <a:buAutoNum type="arabicPeriod"/>
            </a:pPr>
            <a:r>
              <a:rPr lang="en-US" altLang="en-US">
                <a:latin typeface="Arial" panose="020B0604020202020204" pitchFamily="34" charset="0"/>
              </a:rPr>
              <a:t>Housing</a:t>
            </a:r>
          </a:p>
          <a:p>
            <a:pPr eaLnBrk="1" hangingPunct="1">
              <a:spcAft>
                <a:spcPts val="1200"/>
              </a:spcAft>
              <a:buFontTx/>
              <a:buAutoNum type="arabicPeriod"/>
            </a:pPr>
            <a:r>
              <a:rPr lang="en-US" altLang="en-US">
                <a:latin typeface="Arial" panose="020B0604020202020204" pitchFamily="34" charset="0"/>
              </a:rPr>
              <a:t>Recreation &amp; engagement</a:t>
            </a:r>
          </a:p>
          <a:p>
            <a:pPr eaLnBrk="1" hangingPunct="1">
              <a:spcAft>
                <a:spcPts val="1200"/>
              </a:spcAft>
              <a:buFontTx/>
              <a:buAutoNum type="arabicPeriod"/>
            </a:pPr>
            <a:r>
              <a:rPr lang="en-US" altLang="en-US">
                <a:latin typeface="Arial" panose="020B0604020202020204" pitchFamily="34" charset="0"/>
              </a:rPr>
              <a:t>Accessibility and communication</a:t>
            </a:r>
          </a:p>
          <a:p>
            <a:pPr eaLnBrk="1" hangingPunct="1"/>
            <a:endParaRPr lang="en-US" altLang="en-US">
              <a:latin typeface="Arial" panose="020B0604020202020204" pitchFamily="34" charset="0"/>
            </a:endParaRPr>
          </a:p>
        </p:txBody>
      </p:sp>
      <p:sp>
        <p:nvSpPr>
          <p:cNvPr id="5939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CB5E5B-3DD8-41A8-A22B-FB3F00A6A0CA}" type="slidenum">
              <a:rPr lang="en-US" altLang="en-US"/>
              <a:pPr eaLnBrk="1" hangingPunct="1"/>
              <a:t>34</a:t>
            </a:fld>
            <a:endParaRPr lang="en-US" altLang="en-US"/>
          </a:p>
        </p:txBody>
      </p:sp>
    </p:spTree>
    <p:extLst>
      <p:ext uri="{BB962C8B-B14F-4D97-AF65-F5344CB8AC3E}">
        <p14:creationId xmlns:p14="http://schemas.microsoft.com/office/powerpoint/2010/main" val="1277974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pPr fontAlgn="t"/>
            <a:r>
              <a:rPr lang="en-US" altLang="en-US">
                <a:latin typeface="Arial" panose="020B0604020202020204" pitchFamily="34" charset="0"/>
              </a:rPr>
              <a:t>15-25      </a:t>
            </a:r>
            <a:r>
              <a:rPr lang="en-US" altLang="en-US" b="1">
                <a:latin typeface="Arial" panose="020B0604020202020204" pitchFamily="34" charset="0"/>
              </a:rPr>
              <a:t>6%  </a:t>
            </a:r>
            <a:r>
              <a:rPr lang="en-US" altLang="en-US">
                <a:latin typeface="Arial" panose="020B0604020202020204" pitchFamily="34" charset="0"/>
              </a:rPr>
              <a:t>35</a:t>
            </a:r>
          </a:p>
          <a:p>
            <a:pPr fontAlgn="t"/>
            <a:r>
              <a:rPr lang="en-US" altLang="en-US">
                <a:latin typeface="Arial" panose="020B0604020202020204" pitchFamily="34" charset="0"/>
              </a:rPr>
              <a:t>25-35    </a:t>
            </a:r>
            <a:r>
              <a:rPr lang="en-US" altLang="en-US" b="1">
                <a:latin typeface="Arial" panose="020B0604020202020204" pitchFamily="34" charset="0"/>
              </a:rPr>
              <a:t>14%  </a:t>
            </a:r>
            <a:r>
              <a:rPr lang="en-US" altLang="en-US">
                <a:latin typeface="Arial" panose="020B0604020202020204" pitchFamily="34" charset="0"/>
              </a:rPr>
              <a:t>91</a:t>
            </a:r>
          </a:p>
          <a:p>
            <a:pPr fontAlgn="t"/>
            <a:r>
              <a:rPr lang="en-US" altLang="en-US">
                <a:latin typeface="Arial" panose="020B0604020202020204" pitchFamily="34" charset="0"/>
              </a:rPr>
              <a:t>36-50    </a:t>
            </a:r>
            <a:r>
              <a:rPr lang="en-US" altLang="en-US" b="1">
                <a:latin typeface="Arial" panose="020B0604020202020204" pitchFamily="34" charset="0"/>
              </a:rPr>
              <a:t>19%  </a:t>
            </a:r>
            <a:r>
              <a:rPr lang="en-US" altLang="en-US">
                <a:latin typeface="Arial" panose="020B0604020202020204" pitchFamily="34" charset="0"/>
              </a:rPr>
              <a:t>122</a:t>
            </a:r>
          </a:p>
          <a:p>
            <a:pPr fontAlgn="t"/>
            <a:r>
              <a:rPr lang="en-US" altLang="en-US">
                <a:latin typeface="Arial" panose="020B0604020202020204" pitchFamily="34" charset="0"/>
              </a:rPr>
              <a:t>51-65    </a:t>
            </a:r>
            <a:r>
              <a:rPr lang="en-US" altLang="en-US" b="1">
                <a:latin typeface="Arial" panose="020B0604020202020204" pitchFamily="34" charset="0"/>
              </a:rPr>
              <a:t>34%  </a:t>
            </a:r>
            <a:r>
              <a:rPr lang="en-US" altLang="en-US">
                <a:latin typeface="Arial" panose="020B0604020202020204" pitchFamily="34" charset="0"/>
              </a:rPr>
              <a:t>216</a:t>
            </a:r>
          </a:p>
          <a:p>
            <a:pPr fontAlgn="t"/>
            <a:r>
              <a:rPr lang="en-US" altLang="en-US">
                <a:latin typeface="Arial" panose="020B0604020202020204" pitchFamily="34" charset="0"/>
              </a:rPr>
              <a:t>66-80    </a:t>
            </a:r>
            <a:r>
              <a:rPr lang="en-US" altLang="en-US" b="1">
                <a:latin typeface="Arial" panose="020B0604020202020204" pitchFamily="34" charset="0"/>
              </a:rPr>
              <a:t>24%  </a:t>
            </a:r>
            <a:r>
              <a:rPr lang="en-US" altLang="en-US">
                <a:latin typeface="Arial" panose="020B0604020202020204" pitchFamily="34" charset="0"/>
              </a:rPr>
              <a:t>154</a:t>
            </a:r>
          </a:p>
          <a:p>
            <a:pPr fontAlgn="t"/>
            <a:r>
              <a:rPr lang="en-US" altLang="en-US">
                <a:latin typeface="Arial" panose="020B0604020202020204" pitchFamily="34" charset="0"/>
              </a:rPr>
              <a:t>80+        </a:t>
            </a:r>
            <a:r>
              <a:rPr lang="en-US" altLang="en-US" b="1">
                <a:latin typeface="Arial" panose="020B0604020202020204" pitchFamily="34" charset="0"/>
              </a:rPr>
              <a:t>2%    </a:t>
            </a:r>
            <a:r>
              <a:rPr lang="en-US" altLang="en-US">
                <a:latin typeface="Arial" panose="020B0604020202020204" pitchFamily="34" charset="0"/>
              </a:rPr>
              <a:t>14</a:t>
            </a:r>
          </a:p>
          <a:p>
            <a:r>
              <a:rPr lang="en-US" altLang="en-US">
                <a:latin typeface="Arial" panose="020B0604020202020204" pitchFamily="34" charset="0"/>
              </a:rPr>
              <a:t>Total 526</a:t>
            </a:r>
          </a:p>
          <a:p>
            <a:r>
              <a:rPr lang="en-US" altLang="en-US">
                <a:latin typeface="Arial" panose="020B0604020202020204" pitchFamily="34" charset="0"/>
              </a:rPr>
              <a:t>Employed 52%</a:t>
            </a:r>
          </a:p>
          <a:p>
            <a:r>
              <a:rPr lang="en-US" altLang="en-US">
                <a:latin typeface="Arial" panose="020B0604020202020204" pitchFamily="34" charset="0"/>
              </a:rPr>
              <a:t>Employed pt 13%</a:t>
            </a:r>
          </a:p>
          <a:p>
            <a:r>
              <a:rPr lang="en-US" altLang="en-US">
                <a:latin typeface="Arial" panose="020B0604020202020204" pitchFamily="34" charset="0"/>
              </a:rPr>
              <a:t>Veterans 3%</a:t>
            </a:r>
          </a:p>
          <a:p>
            <a:r>
              <a:rPr lang="en-US" altLang="en-US">
                <a:latin typeface="Arial" panose="020B0604020202020204" pitchFamily="34" charset="0"/>
              </a:rPr>
              <a:t>Unemployed 3%</a:t>
            </a:r>
          </a:p>
          <a:p>
            <a:r>
              <a:rPr lang="en-US" altLang="en-US">
                <a:latin typeface="Arial" panose="020B0604020202020204" pitchFamily="34" charset="0"/>
              </a:rPr>
              <a:t>Student 4%</a:t>
            </a:r>
          </a:p>
          <a:p>
            <a:r>
              <a:rPr lang="en-US" altLang="en-US">
                <a:latin typeface="Arial" panose="020B0604020202020204" pitchFamily="34" charset="0"/>
              </a:rPr>
              <a:t>Retired 25%</a:t>
            </a:r>
          </a:p>
          <a:p>
            <a:r>
              <a:rPr lang="en-US" altLang="en-US">
                <a:latin typeface="Arial" panose="020B0604020202020204" pitchFamily="34" charset="0"/>
              </a:rPr>
              <a:t>Other category – stay at home moms 10%</a:t>
            </a:r>
          </a:p>
          <a:p>
            <a:endParaRPr lang="en-US" altLang="en-US">
              <a:latin typeface="Arial" panose="020B0604020202020204" pitchFamily="34" charset="0"/>
            </a:endParaRPr>
          </a:p>
        </p:txBody>
      </p:sp>
      <p:sp>
        <p:nvSpPr>
          <p:cNvPr id="6042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2CDE3E-77BA-4295-900E-6B033C7D8CE3}" type="slidenum">
              <a:rPr lang="en-US" altLang="en-US"/>
              <a:pPr eaLnBrk="1" hangingPunct="1"/>
              <a:t>35</a:t>
            </a:fld>
            <a:endParaRPr lang="en-US" altLang="en-US"/>
          </a:p>
        </p:txBody>
      </p:sp>
    </p:spTree>
    <p:extLst>
      <p:ext uri="{BB962C8B-B14F-4D97-AF65-F5344CB8AC3E}">
        <p14:creationId xmlns:p14="http://schemas.microsoft.com/office/powerpoint/2010/main" val="10162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US" altLang="en-US">
                <a:latin typeface="Arial" panose="020B0604020202020204" pitchFamily="34" charset="0"/>
              </a:rPr>
              <a:t>Manchester (136), Derry (60), Bedford (59)</a:t>
            </a:r>
          </a:p>
          <a:p>
            <a:r>
              <a:rPr lang="en-US" altLang="en-US">
                <a:latin typeface="Arial" panose="020B0604020202020204" pitchFamily="34" charset="0"/>
              </a:rPr>
              <a:t>Chester (47), Goffstown (35), Auburn (34), Hooksett (35), Windham (52)</a:t>
            </a:r>
          </a:p>
          <a:p>
            <a:r>
              <a:rPr lang="en-US" altLang="en-US">
                <a:latin typeface="Arial" panose="020B0604020202020204" pitchFamily="34" charset="0"/>
              </a:rPr>
              <a:t>Londonderry (24), Deerfield (27), Candia (16), New Boston (26), Weare (13), Francestown (4), Concord (8)</a:t>
            </a:r>
          </a:p>
          <a:p>
            <a:r>
              <a:rPr lang="en-US" altLang="en-US">
                <a:latin typeface="Arial" panose="020B0604020202020204" pitchFamily="34" charset="0"/>
              </a:rPr>
              <a:t>Fremont (4), Nashua(4), Dover (2), Hudson,(2), Salem(2), Sandown (2)</a:t>
            </a:r>
          </a:p>
          <a:p>
            <a:r>
              <a:rPr lang="en-US" altLang="en-US">
                <a:latin typeface="Arial" panose="020B0604020202020204" pitchFamily="34" charset="0"/>
              </a:rPr>
              <a:t>Other (50)</a:t>
            </a:r>
          </a:p>
          <a:p>
            <a:r>
              <a:rPr lang="en-US" altLang="en-US">
                <a:latin typeface="Arial" panose="020B0604020202020204" pitchFamily="34" charset="0"/>
              </a:rPr>
              <a:t>Atkinson, Amherst, Bow, Concord, Dunbarton, </a:t>
            </a:r>
            <a:r>
              <a:rPr lang="en-US" altLang="en-US" b="1">
                <a:latin typeface="Arial" panose="020B0604020202020204" pitchFamily="34" charset="0"/>
              </a:rPr>
              <a:t>Fremont</a:t>
            </a:r>
            <a:r>
              <a:rPr lang="en-US" altLang="en-US">
                <a:latin typeface="Arial" panose="020B0604020202020204" pitchFamily="34" charset="0"/>
              </a:rPr>
              <a:t>, Hampton, Hampstead, Hopkinton, </a:t>
            </a:r>
            <a:r>
              <a:rPr lang="en-US" altLang="en-US" b="1">
                <a:latin typeface="Arial" panose="020B0604020202020204" pitchFamily="34" charset="0"/>
              </a:rPr>
              <a:t>Hudson</a:t>
            </a:r>
            <a:r>
              <a:rPr lang="en-US" altLang="en-US">
                <a:latin typeface="Arial" panose="020B0604020202020204" pitchFamily="34" charset="0"/>
              </a:rPr>
              <a:t>, Keene, Salem, Merrimack(4)</a:t>
            </a:r>
          </a:p>
          <a:p>
            <a:r>
              <a:rPr lang="en-US" altLang="en-US">
                <a:latin typeface="Arial" panose="020B0604020202020204" pitchFamily="34" charset="0"/>
              </a:rPr>
              <a:t>Milford, Milton, Nottingham, Penacook, Portsmouth, Rochester, Salem, Sandown, </a:t>
            </a:r>
            <a:r>
              <a:rPr lang="en-US" altLang="en-US" b="1">
                <a:latin typeface="Arial" panose="020B0604020202020204" pitchFamily="34" charset="0"/>
              </a:rPr>
              <a:t>Sanbornton</a:t>
            </a:r>
            <a:r>
              <a:rPr lang="en-US" altLang="en-US">
                <a:latin typeface="Arial" panose="020B0604020202020204" pitchFamily="34" charset="0"/>
              </a:rPr>
              <a:t>, </a:t>
            </a:r>
            <a:r>
              <a:rPr lang="en-US" altLang="en-US" b="1">
                <a:latin typeface="Arial" panose="020B0604020202020204" pitchFamily="34" charset="0"/>
              </a:rPr>
              <a:t>Temple</a:t>
            </a:r>
            <a:r>
              <a:rPr lang="en-US" altLang="en-US">
                <a:latin typeface="Arial" panose="020B0604020202020204" pitchFamily="34" charset="0"/>
              </a:rPr>
              <a:t>, Wilton, Wolfeboro NH</a:t>
            </a:r>
          </a:p>
          <a:p>
            <a:endParaRPr lang="en-US" altLang="en-US">
              <a:latin typeface="Arial" panose="020B0604020202020204" pitchFamily="34" charset="0"/>
            </a:endParaRPr>
          </a:p>
        </p:txBody>
      </p:sp>
      <p:sp>
        <p:nvSpPr>
          <p:cNvPr id="6144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8B6E4C6-68FA-4817-B5EB-613A8C112038}" type="slidenum">
              <a:rPr lang="en-US" altLang="en-US"/>
              <a:pPr eaLnBrk="1" hangingPunct="1"/>
              <a:t>36</a:t>
            </a:fld>
            <a:endParaRPr lang="en-US" altLang="en-US"/>
          </a:p>
        </p:txBody>
      </p:sp>
    </p:spTree>
    <p:extLst>
      <p:ext uri="{BB962C8B-B14F-4D97-AF65-F5344CB8AC3E}">
        <p14:creationId xmlns:p14="http://schemas.microsoft.com/office/powerpoint/2010/main" val="4040289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Finding jobs nearby, Having Transportation Options, Housing options, family nearby, accessible services, medical service nearby, recreation and social engagement, Other Comments: no options, need for more bus stops and later routes, need more options than CART, unsure since it’s not on my radar</a:t>
            </a:r>
          </a:p>
        </p:txBody>
      </p:sp>
      <p:sp>
        <p:nvSpPr>
          <p:cNvPr id="6246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217EBC-B10D-48C4-BD9B-DF10D3696D09}" type="slidenum">
              <a:rPr lang="en-US" altLang="en-US"/>
              <a:pPr eaLnBrk="1" hangingPunct="1"/>
              <a:t>37</a:t>
            </a:fld>
            <a:endParaRPr lang="en-US" altLang="en-US"/>
          </a:p>
        </p:txBody>
      </p:sp>
    </p:spTree>
    <p:extLst>
      <p:ext uri="{BB962C8B-B14F-4D97-AF65-F5344CB8AC3E}">
        <p14:creationId xmlns:p14="http://schemas.microsoft.com/office/powerpoint/2010/main" val="4134223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Comments incl.More transportation options, accessible services, and housing options; Better public transportation;  Access to transportation and medical services; the lack of transportation and services that causes many to leave Deerfield and move into assisted living options in Concord, Manchester and surrounding areas.  Having access to needed care when that time comes.  Mobility,  Making sure I have easily accessible employment opportunities.;  Better public transportation, Walkable streets; More bike access, Walkability - sidewalks (that are plowed during the winter), train/frequent bus or other public transit options to get around town/NH/into Boston;  walkablity access to good housing that does not cost a fourtune; on-call transportation options</a:t>
            </a:r>
          </a:p>
        </p:txBody>
      </p:sp>
      <p:sp>
        <p:nvSpPr>
          <p:cNvPr id="6349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E435FE7-4E3E-4DDC-A1BB-9EDB3B4AA56B}" type="slidenum">
              <a:rPr lang="en-US" altLang="en-US"/>
              <a:pPr eaLnBrk="1" hangingPunct="1"/>
              <a:t>38</a:t>
            </a:fld>
            <a:endParaRPr lang="en-US" altLang="en-US"/>
          </a:p>
        </p:txBody>
      </p:sp>
    </p:spTree>
    <p:extLst>
      <p:ext uri="{BB962C8B-B14F-4D97-AF65-F5344CB8AC3E}">
        <p14:creationId xmlns:p14="http://schemas.microsoft.com/office/powerpoint/2010/main" val="327609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Outreach</a:t>
            </a:r>
            <a:r>
              <a:rPr lang="en-US" baseline="0" dirty="0"/>
              <a:t> and engagement- growing numbers/stats; who is at the table- talking with orgs not yet involved and want to align work; we are presenting at about the work you do at conferences and have tables at events </a:t>
            </a:r>
          </a:p>
          <a:p>
            <a:r>
              <a:rPr lang="en-US" baseline="0" dirty="0"/>
              <a:t>Survey this summer</a:t>
            </a:r>
          </a:p>
          <a:p>
            <a:endParaRPr lang="en-US" dirty="0"/>
          </a:p>
          <a:p>
            <a:endParaRPr lang="en-US" dirty="0"/>
          </a:p>
        </p:txBody>
      </p:sp>
      <p:sp>
        <p:nvSpPr>
          <p:cNvPr id="4" name="Slide Number Placeholder 3"/>
          <p:cNvSpPr>
            <a:spLocks noGrp="1"/>
          </p:cNvSpPr>
          <p:nvPr>
            <p:ph type="sldNum" sz="quarter" idx="10"/>
          </p:nvPr>
        </p:nvSpPr>
        <p:spPr/>
        <p:txBody>
          <a:bodyPr/>
          <a:lstStyle/>
          <a:p>
            <a:fld id="{D804D0B3-B564-4B7B-967F-B31D02C9CDCF}" type="slidenum">
              <a:rPr lang="en-US" smtClean="0"/>
              <a:t>3</a:t>
            </a:fld>
            <a:endParaRPr lang="en-US"/>
          </a:p>
        </p:txBody>
      </p:sp>
    </p:spTree>
    <p:extLst>
      <p:ext uri="{BB962C8B-B14F-4D97-AF65-F5344CB8AC3E}">
        <p14:creationId xmlns:p14="http://schemas.microsoft.com/office/powerpoint/2010/main" val="1301691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Yes – 23%</a:t>
            </a:r>
          </a:p>
          <a:p>
            <a:pPr eaLnBrk="1" hangingPunct="1"/>
            <a:r>
              <a:rPr lang="en-US" altLang="en-US">
                <a:latin typeface="Arial" panose="020B0604020202020204" pitchFamily="34" charset="0"/>
              </a:rPr>
              <a:t>No – 46%</a:t>
            </a:r>
          </a:p>
          <a:p>
            <a:pPr eaLnBrk="1" hangingPunct="1"/>
            <a:r>
              <a:rPr lang="en-US" altLang="en-US">
                <a:latin typeface="Arial" panose="020B0604020202020204" pitchFamily="34" charset="0"/>
              </a:rPr>
              <a:t>Not sure – 31%</a:t>
            </a:r>
          </a:p>
        </p:txBody>
      </p:sp>
      <p:sp>
        <p:nvSpPr>
          <p:cNvPr id="6451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963229-EA1B-4014-89B1-707D3D62DF3C}" type="slidenum">
              <a:rPr lang="en-US" altLang="en-US"/>
              <a:pPr eaLnBrk="1" hangingPunct="1"/>
              <a:t>39</a:t>
            </a:fld>
            <a:endParaRPr lang="en-US" altLang="en-US"/>
          </a:p>
        </p:txBody>
      </p:sp>
    </p:spTree>
    <p:extLst>
      <p:ext uri="{BB962C8B-B14F-4D97-AF65-F5344CB8AC3E}">
        <p14:creationId xmlns:p14="http://schemas.microsoft.com/office/powerpoint/2010/main" val="2396841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Worst the older you get past 60, Distance from everything, requires ability to drive, walking the roads is not the safest undertaking. Good support from community and friends when in need. Access to woods and nearby lakes a plus. Church, community events bring old friends together.no services, no drug store, no decent grocery store, now walking that isn’t dangerous, transportation services</a:t>
            </a:r>
          </a:p>
          <a:p>
            <a:pPr eaLnBrk="1" hangingPunct="1"/>
            <a:endParaRPr lang="en-US" altLang="en-US">
              <a:latin typeface="Arial" panose="020B0604020202020204" pitchFamily="34" charset="0"/>
            </a:endParaRPr>
          </a:p>
          <a:p>
            <a:pPr fontAlgn="t"/>
            <a:r>
              <a:rPr lang="en-US" altLang="en-US">
                <a:latin typeface="Arial" panose="020B0604020202020204" pitchFamily="34" charset="0"/>
              </a:rPr>
              <a:t>Steps at outdoor entry:</a:t>
            </a:r>
            <a:r>
              <a:rPr lang="en-US" altLang="en-US" b="1">
                <a:latin typeface="Arial" panose="020B0604020202020204" pitchFamily="34" charset="0"/>
              </a:rPr>
              <a:t>20.90%, </a:t>
            </a:r>
            <a:r>
              <a:rPr lang="en-US" altLang="en-US">
                <a:latin typeface="Arial" panose="020B0604020202020204" pitchFamily="34" charset="0"/>
              </a:rPr>
              <a:t>125</a:t>
            </a:r>
          </a:p>
          <a:p>
            <a:pPr fontAlgn="t"/>
            <a:r>
              <a:rPr lang="en-US" altLang="en-US">
                <a:latin typeface="Arial" panose="020B0604020202020204" pitchFamily="34" charset="0"/>
              </a:rPr>
              <a:t>Single level: </a:t>
            </a:r>
            <a:r>
              <a:rPr lang="en-US" altLang="en-US" b="1">
                <a:latin typeface="Arial" panose="020B0604020202020204" pitchFamily="34" charset="0"/>
              </a:rPr>
              <a:t>8.03%, </a:t>
            </a:r>
            <a:r>
              <a:rPr lang="en-US" altLang="en-US">
                <a:latin typeface="Arial" panose="020B0604020202020204" pitchFamily="34" charset="0"/>
              </a:rPr>
              <a:t>48</a:t>
            </a:r>
          </a:p>
          <a:p>
            <a:pPr fontAlgn="t"/>
            <a:r>
              <a:rPr lang="en-US" altLang="en-US">
                <a:latin typeface="Arial" panose="020B0604020202020204" pitchFamily="34" charset="0"/>
              </a:rPr>
              <a:t>Two-levels with stairs to upper floor:</a:t>
            </a:r>
            <a:r>
              <a:rPr lang="en-US" altLang="en-US" b="1">
                <a:latin typeface="Arial" panose="020B0604020202020204" pitchFamily="34" charset="0"/>
              </a:rPr>
              <a:t>24.58%, </a:t>
            </a:r>
            <a:r>
              <a:rPr lang="en-US" altLang="en-US">
                <a:latin typeface="Arial" panose="020B0604020202020204" pitchFamily="34" charset="0"/>
              </a:rPr>
              <a:t>147</a:t>
            </a:r>
          </a:p>
          <a:p>
            <a:pPr fontAlgn="t"/>
            <a:r>
              <a:rPr lang="en-US" altLang="en-US">
                <a:latin typeface="Arial" panose="020B0604020202020204" pitchFamily="34" charset="0"/>
              </a:rPr>
              <a:t>Multiple levels including basement with multiple stair cases:</a:t>
            </a:r>
            <a:r>
              <a:rPr lang="en-US" altLang="en-US" b="1">
                <a:latin typeface="Arial" panose="020B0604020202020204" pitchFamily="34" charset="0"/>
              </a:rPr>
              <a:t>45.15%, </a:t>
            </a:r>
            <a:r>
              <a:rPr lang="en-US" altLang="en-US">
                <a:latin typeface="Arial" panose="020B0604020202020204" pitchFamily="34" charset="0"/>
              </a:rPr>
              <a:t>270</a:t>
            </a:r>
          </a:p>
          <a:p>
            <a:pPr fontAlgn="t"/>
            <a:r>
              <a:rPr lang="en-US" altLang="en-US">
                <a:latin typeface="Arial" panose="020B0604020202020204" pitchFamily="34" charset="0"/>
              </a:rPr>
              <a:t>Elevator: </a:t>
            </a:r>
            <a:r>
              <a:rPr lang="en-US" altLang="en-US" b="1">
                <a:latin typeface="Arial" panose="020B0604020202020204" pitchFamily="34" charset="0"/>
              </a:rPr>
              <a:t>1.34%, </a:t>
            </a:r>
            <a:r>
              <a:rPr lang="en-US" altLang="en-US">
                <a:latin typeface="Arial" panose="020B0604020202020204" pitchFamily="34" charset="0"/>
              </a:rPr>
              <a:t>8</a:t>
            </a:r>
          </a:p>
          <a:p>
            <a:r>
              <a:rPr lang="en-US" altLang="en-US">
                <a:latin typeface="Arial" panose="020B0604020202020204" pitchFamily="34" charset="0"/>
              </a:rPr>
              <a:t>Total598</a:t>
            </a:r>
          </a:p>
        </p:txBody>
      </p:sp>
      <p:sp>
        <p:nvSpPr>
          <p:cNvPr id="6554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8C78DF9-81BD-49A9-A793-0D7720D9A333}" type="slidenum">
              <a:rPr lang="en-US" altLang="en-US"/>
              <a:pPr eaLnBrk="1" hangingPunct="1"/>
              <a:t>40</a:t>
            </a:fld>
            <a:endParaRPr lang="en-US" altLang="en-US"/>
          </a:p>
        </p:txBody>
      </p:sp>
    </p:spTree>
    <p:extLst>
      <p:ext uri="{BB962C8B-B14F-4D97-AF65-F5344CB8AC3E}">
        <p14:creationId xmlns:p14="http://schemas.microsoft.com/office/powerpoint/2010/main" val="2808838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Walk unassisted 93 %</a:t>
            </a:r>
          </a:p>
          <a:p>
            <a:pPr eaLnBrk="1" hangingPunct="1"/>
            <a:r>
              <a:rPr lang="en-US" altLang="en-US">
                <a:latin typeface="Arial" panose="020B0604020202020204" pitchFamily="34" charset="0"/>
              </a:rPr>
              <a:t>Cane – wheelchair 7 %</a:t>
            </a:r>
          </a:p>
          <a:p>
            <a:pPr eaLnBrk="1" hangingPunct="1"/>
            <a:r>
              <a:rPr lang="en-US" altLang="en-US">
                <a:latin typeface="Arial" panose="020B0604020202020204" pitchFamily="34" charset="0"/>
              </a:rPr>
              <a:t>How do you usuallly travel, 96% have their own vehicle</a:t>
            </a:r>
          </a:p>
          <a:p>
            <a:pPr eaLnBrk="1" hangingPunct="1"/>
            <a:r>
              <a:rPr lang="en-US" altLang="en-US">
                <a:latin typeface="Arial" panose="020B0604020202020204" pitchFamily="34" charset="0"/>
              </a:rPr>
              <a:t>8 % have their friends or family drive them</a:t>
            </a:r>
          </a:p>
          <a:p>
            <a:pPr eaLnBrk="1" hangingPunct="1"/>
            <a:r>
              <a:rPr lang="en-US" altLang="en-US">
                <a:latin typeface="Arial" panose="020B0604020202020204" pitchFamily="34" charset="0"/>
              </a:rPr>
              <a:t>26% walk</a:t>
            </a:r>
          </a:p>
          <a:p>
            <a:pPr eaLnBrk="1" hangingPunct="1"/>
            <a:r>
              <a:rPr lang="en-US" altLang="en-US">
                <a:latin typeface="Arial" panose="020B0604020202020204" pitchFamily="34" charset="0"/>
              </a:rPr>
              <a:t>Less than 1 % use volunteer driver program</a:t>
            </a:r>
          </a:p>
          <a:p>
            <a:pPr eaLnBrk="1" hangingPunct="1"/>
            <a:r>
              <a:rPr lang="en-US" altLang="en-US">
                <a:latin typeface="Arial" panose="020B0604020202020204" pitchFamily="34" charset="0"/>
              </a:rPr>
              <a:t>Under 2 % use public transportation</a:t>
            </a:r>
          </a:p>
          <a:p>
            <a:pPr eaLnBrk="1" hangingPunct="1"/>
            <a:endParaRPr lang="en-US" altLang="en-US">
              <a:latin typeface="Arial" panose="020B0604020202020204" pitchFamily="34" charset="0"/>
            </a:endParaRPr>
          </a:p>
        </p:txBody>
      </p:sp>
      <p:sp>
        <p:nvSpPr>
          <p:cNvPr id="6656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BEF2AD-ED5A-4E38-8604-9F78C1216927}" type="slidenum">
              <a:rPr lang="en-US" altLang="en-US"/>
              <a:pPr eaLnBrk="1" hangingPunct="1"/>
              <a:t>41</a:t>
            </a:fld>
            <a:endParaRPr lang="en-US" altLang="en-US"/>
          </a:p>
        </p:txBody>
      </p:sp>
    </p:spTree>
    <p:extLst>
      <p:ext uri="{BB962C8B-B14F-4D97-AF65-F5344CB8AC3E}">
        <p14:creationId xmlns:p14="http://schemas.microsoft.com/office/powerpoint/2010/main" val="532738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Other comments included: Worst the older you get past 60, Distance from everything, requires ability to drive, walking the roads is not the safest undertaking. Good support from community and friends when in need. Access to woods and nearby lakes a plus. Church, community events bring old friends together.no services, no drug store, no decent grocery store, now walking that isn’t dangerous, transportation services</a:t>
            </a:r>
          </a:p>
        </p:txBody>
      </p:sp>
      <p:sp>
        <p:nvSpPr>
          <p:cNvPr id="6758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3A9B91A-7066-42B3-A8F6-56ED2D2A00D3}" type="slidenum">
              <a:rPr lang="en-US" altLang="en-US"/>
              <a:pPr eaLnBrk="1" hangingPunct="1"/>
              <a:t>42</a:t>
            </a:fld>
            <a:endParaRPr lang="en-US" altLang="en-US"/>
          </a:p>
        </p:txBody>
      </p:sp>
    </p:spTree>
    <p:extLst>
      <p:ext uri="{BB962C8B-B14F-4D97-AF65-F5344CB8AC3E}">
        <p14:creationId xmlns:p14="http://schemas.microsoft.com/office/powerpoint/2010/main" val="2121624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6861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2B4309-7697-47E9-9AFE-758BDF2EDA61}" type="slidenum">
              <a:rPr lang="en-US" altLang="en-US"/>
              <a:pPr eaLnBrk="1" hangingPunct="1"/>
              <a:t>43</a:t>
            </a:fld>
            <a:endParaRPr lang="en-US" altLang="en-US"/>
          </a:p>
        </p:txBody>
      </p:sp>
    </p:spTree>
    <p:extLst>
      <p:ext uri="{BB962C8B-B14F-4D97-AF65-F5344CB8AC3E}">
        <p14:creationId xmlns:p14="http://schemas.microsoft.com/office/powerpoint/2010/main" val="3667491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6963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DECED3-FB15-419E-9DB7-C265A4CD36BA}" type="slidenum">
              <a:rPr lang="en-US" altLang="en-US"/>
              <a:pPr eaLnBrk="1" hangingPunct="1"/>
              <a:t>44</a:t>
            </a:fld>
            <a:endParaRPr lang="en-US" altLang="en-US"/>
          </a:p>
        </p:txBody>
      </p:sp>
    </p:spTree>
    <p:extLst>
      <p:ext uri="{BB962C8B-B14F-4D97-AF65-F5344CB8AC3E}">
        <p14:creationId xmlns:p14="http://schemas.microsoft.com/office/powerpoint/2010/main" val="3515568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7066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E9DB89-9380-4A30-B856-AB9B49514FC3}" type="slidenum">
              <a:rPr lang="en-US" altLang="en-US"/>
              <a:pPr eaLnBrk="1" hangingPunct="1"/>
              <a:t>45</a:t>
            </a:fld>
            <a:endParaRPr lang="en-US" altLang="en-US"/>
          </a:p>
        </p:txBody>
      </p:sp>
    </p:spTree>
    <p:extLst>
      <p:ext uri="{BB962C8B-B14F-4D97-AF65-F5344CB8AC3E}">
        <p14:creationId xmlns:p14="http://schemas.microsoft.com/office/powerpoint/2010/main" val="2157104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o</a:t>
            </a:r>
          </a:p>
        </p:txBody>
      </p:sp>
      <p:sp>
        <p:nvSpPr>
          <p:cNvPr id="7168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F08634-99D6-4530-9660-4B97D2823517}" type="slidenum">
              <a:rPr lang="en-US" altLang="en-US"/>
              <a:pPr eaLnBrk="1" hangingPunct="1"/>
              <a:t>46</a:t>
            </a:fld>
            <a:endParaRPr lang="en-US" altLang="en-US"/>
          </a:p>
        </p:txBody>
      </p:sp>
    </p:spTree>
    <p:extLst>
      <p:ext uri="{BB962C8B-B14F-4D97-AF65-F5344CB8AC3E}">
        <p14:creationId xmlns:p14="http://schemas.microsoft.com/office/powerpoint/2010/main" val="2108040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7270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4F930A2-CAC9-4D52-849D-E1DDCF6C1DC1}" type="slidenum">
              <a:rPr lang="en-US" altLang="en-US"/>
              <a:pPr eaLnBrk="1" hangingPunct="1"/>
              <a:t>47</a:t>
            </a:fld>
            <a:endParaRPr lang="en-US" altLang="en-US"/>
          </a:p>
        </p:txBody>
      </p:sp>
    </p:spTree>
    <p:extLst>
      <p:ext uri="{BB962C8B-B14F-4D97-AF65-F5344CB8AC3E}">
        <p14:creationId xmlns:p14="http://schemas.microsoft.com/office/powerpoint/2010/main" val="3567839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7373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D03A511-54A0-4E87-874F-E80086673C1C}" type="slidenum">
              <a:rPr lang="en-US" altLang="en-US"/>
              <a:pPr eaLnBrk="1" hangingPunct="1"/>
              <a:t>48</a:t>
            </a:fld>
            <a:endParaRPr lang="en-US" altLang="en-US"/>
          </a:p>
        </p:txBody>
      </p:sp>
    </p:spTree>
    <p:extLst>
      <p:ext uri="{BB962C8B-B14F-4D97-AF65-F5344CB8AC3E}">
        <p14:creationId xmlns:p14="http://schemas.microsoft.com/office/powerpoint/2010/main" val="423266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Workgroups- how to engage</a:t>
            </a:r>
          </a:p>
          <a:p>
            <a:pPr lvl="1"/>
            <a:r>
              <a:rPr lang="en-US" dirty="0"/>
              <a:t>Groups moving at different paces- all developing strategies</a:t>
            </a:r>
            <a:r>
              <a:rPr lang="en-US" baseline="0" dirty="0"/>
              <a:t> for implement</a:t>
            </a:r>
          </a:p>
          <a:p>
            <a:pPr lvl="1"/>
            <a:r>
              <a:rPr lang="en-US" dirty="0"/>
              <a:t>Endowment for Health Annual Meeting- thanks so much to</a:t>
            </a:r>
            <a:r>
              <a:rPr lang="en-US" baseline="0" dirty="0"/>
              <a:t> caregiver</a:t>
            </a:r>
          </a:p>
          <a:p>
            <a:pPr lvl="1"/>
            <a:r>
              <a:rPr lang="en-US" baseline="0" dirty="0"/>
              <a:t>Hear later about Workforce and Ad</a:t>
            </a:r>
          </a:p>
          <a:p>
            <a:pPr lvl="1"/>
            <a:endParaRPr lang="en-US" baseline="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We “heart” box- engage-</a:t>
            </a:r>
            <a:r>
              <a:rPr lang="en-US" baseline="0" dirty="0"/>
              <a:t> stay connected</a:t>
            </a:r>
            <a:endParaRPr lang="en-US" dirty="0"/>
          </a:p>
          <a:p>
            <a:r>
              <a:rPr lang="en-US" dirty="0"/>
              <a:t>Workgroups- insert</a:t>
            </a:r>
            <a:r>
              <a:rPr lang="en-US" baseline="0" dirty="0"/>
              <a:t> slide with all workgroup titles </a:t>
            </a:r>
            <a:endParaRPr lang="en-US" dirty="0"/>
          </a:p>
          <a:p>
            <a:r>
              <a:rPr lang="en-US" dirty="0"/>
              <a:t>Common measurement- thanks for your work at the last Q Meeting- we took your feedback</a:t>
            </a:r>
            <a:r>
              <a:rPr lang="en-US" baseline="0" dirty="0"/>
              <a:t> regarding ….; bringing to next SC; then to full meeting….</a:t>
            </a:r>
            <a:endParaRPr lang="en-US" dirty="0"/>
          </a:p>
          <a:p>
            <a:pPr lvl="1"/>
            <a:endParaRPr lang="en-US" dirty="0"/>
          </a:p>
          <a:p>
            <a:pPr lvl="1"/>
            <a:r>
              <a:rPr lang="en-US" dirty="0"/>
              <a:t>Common Measurement</a:t>
            </a:r>
          </a:p>
          <a:p>
            <a:pPr lvl="1"/>
            <a:r>
              <a:rPr lang="en-US" baseline="0" dirty="0"/>
              <a:t>Communications- committee that completed its communications plan and will hear more in coming meetings. Welcome more voices both with expertise on communications and aging. </a:t>
            </a:r>
          </a:p>
          <a:p>
            <a:pPr lvl="1"/>
            <a:endParaRPr lang="en-US" dirty="0"/>
          </a:p>
          <a:p>
            <a:pPr lvl="1"/>
            <a:endParaRPr lang="en-US" dirty="0"/>
          </a:p>
          <a:p>
            <a:pPr lvl="1"/>
            <a:r>
              <a:rPr lang="en-US" dirty="0"/>
              <a:t>Resources- after the meeting- will include Frameworks Institutes- new tool kit. </a:t>
            </a:r>
          </a:p>
          <a:p>
            <a:endParaRPr lang="en-US" dirty="0"/>
          </a:p>
        </p:txBody>
      </p:sp>
      <p:sp>
        <p:nvSpPr>
          <p:cNvPr id="4" name="Slide Number Placeholder 3"/>
          <p:cNvSpPr>
            <a:spLocks noGrp="1"/>
          </p:cNvSpPr>
          <p:nvPr>
            <p:ph type="sldNum" sz="quarter" idx="10"/>
          </p:nvPr>
        </p:nvSpPr>
        <p:spPr/>
        <p:txBody>
          <a:bodyPr/>
          <a:lstStyle/>
          <a:p>
            <a:fld id="{D804D0B3-B564-4B7B-967F-B31D02C9CDCF}" type="slidenum">
              <a:rPr lang="en-US" smtClean="0"/>
              <a:t>4</a:t>
            </a:fld>
            <a:endParaRPr lang="en-US"/>
          </a:p>
        </p:txBody>
      </p:sp>
    </p:spTree>
    <p:extLst>
      <p:ext uri="{BB962C8B-B14F-4D97-AF65-F5344CB8AC3E}">
        <p14:creationId xmlns:p14="http://schemas.microsoft.com/office/powerpoint/2010/main" val="3461571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7475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6BF11C-143C-4CB2-B6A0-92B7672715F2}" type="slidenum">
              <a:rPr lang="en-US" altLang="en-US"/>
              <a:pPr eaLnBrk="1" hangingPunct="1"/>
              <a:t>49</a:t>
            </a:fld>
            <a:endParaRPr lang="en-US" altLang="en-US"/>
          </a:p>
        </p:txBody>
      </p:sp>
    </p:spTree>
    <p:extLst>
      <p:ext uri="{BB962C8B-B14F-4D97-AF65-F5344CB8AC3E}">
        <p14:creationId xmlns:p14="http://schemas.microsoft.com/office/powerpoint/2010/main" val="2484533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7578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04E5F5-8199-4B18-8311-8018A3AF5311}" type="slidenum">
              <a:rPr lang="en-US" altLang="en-US"/>
              <a:pPr eaLnBrk="1" hangingPunct="1"/>
              <a:t>51</a:t>
            </a:fld>
            <a:endParaRPr lang="en-US" altLang="en-US"/>
          </a:p>
        </p:txBody>
      </p:sp>
    </p:spTree>
    <p:extLst>
      <p:ext uri="{BB962C8B-B14F-4D97-AF65-F5344CB8AC3E}">
        <p14:creationId xmlns:p14="http://schemas.microsoft.com/office/powerpoint/2010/main" val="1624372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something with this one….</a:t>
            </a:r>
          </a:p>
          <a:p>
            <a:endParaRPr lang="en-US" dirty="0"/>
          </a:p>
          <a:p>
            <a:pPr marL="400050" lvl="1" indent="0">
              <a:spcAft>
                <a:spcPts val="600"/>
              </a:spcAft>
              <a:buNone/>
            </a:pPr>
            <a:r>
              <a:rPr lang="en-US" b="1" dirty="0"/>
              <a:t>Advocacy</a:t>
            </a:r>
            <a:r>
              <a:rPr lang="en-US" dirty="0"/>
              <a:t>: Develop an advocacy infrastructure to enhance support for aging issues.</a:t>
            </a:r>
          </a:p>
          <a:p>
            <a:pPr marL="400050" lvl="1" indent="0">
              <a:spcAft>
                <a:spcPts val="600"/>
              </a:spcAft>
              <a:buNone/>
            </a:pPr>
            <a:r>
              <a:rPr lang="en-US" b="1" dirty="0"/>
              <a:t>Cross Disciplinary</a:t>
            </a:r>
            <a:r>
              <a:rPr lang="en-US" dirty="0"/>
              <a:t>: Convene a cross-disciplinary workgroup including medical, mental health, social service, community service, and oral health providers, in order to plan and coordinate efforts.</a:t>
            </a:r>
          </a:p>
          <a:p>
            <a:pPr marL="400050" lvl="1" indent="0">
              <a:spcAft>
                <a:spcPts val="600"/>
              </a:spcAft>
              <a:buNone/>
            </a:pPr>
            <a:r>
              <a:rPr lang="en-US" b="1" dirty="0"/>
              <a:t>Zoning: </a:t>
            </a:r>
            <a:r>
              <a:rPr lang="en-US" dirty="0"/>
              <a:t>Identify and advocate for needed zoning changes in order to promote affordable, accessible housing options.</a:t>
            </a:r>
          </a:p>
          <a:p>
            <a:pPr marL="0" indent="0">
              <a:spcAft>
                <a:spcPts val="600"/>
              </a:spcAft>
              <a:buNone/>
            </a:pPr>
            <a:r>
              <a:rPr lang="en-US" b="1" dirty="0"/>
              <a:t>	</a:t>
            </a:r>
            <a:r>
              <a:rPr lang="en-US" i="1" dirty="0"/>
              <a:t>Change Practice:</a:t>
            </a:r>
          </a:p>
          <a:p>
            <a:pPr marL="400050" lvl="1" indent="0">
              <a:spcAft>
                <a:spcPts val="600"/>
              </a:spcAft>
              <a:buNone/>
            </a:pPr>
            <a:r>
              <a:rPr lang="en-US" b="1" dirty="0"/>
              <a:t>Caregiving:</a:t>
            </a:r>
            <a:r>
              <a:rPr lang="en-US" dirty="0"/>
              <a:t> Enhance services and supports of informal, family caregivers.</a:t>
            </a:r>
          </a:p>
          <a:p>
            <a:pPr marL="400050" lvl="1" indent="0">
              <a:spcAft>
                <a:spcPts val="600"/>
              </a:spcAft>
              <a:buNone/>
            </a:pPr>
            <a:r>
              <a:rPr lang="en-US" b="1" dirty="0"/>
              <a:t>Transportation:</a:t>
            </a:r>
            <a:r>
              <a:rPr lang="en-US" dirty="0"/>
              <a:t> Increase transportation options, including an analysis of current efforts and funding issues.</a:t>
            </a:r>
          </a:p>
          <a:p>
            <a:pPr marL="400050" lvl="1" indent="0">
              <a:spcAft>
                <a:spcPts val="600"/>
              </a:spcAft>
              <a:buNone/>
            </a:pPr>
            <a:r>
              <a:rPr lang="en-US" b="1" dirty="0"/>
              <a:t>Information Coordinated: </a:t>
            </a:r>
            <a:r>
              <a:rPr lang="en-US" dirty="0"/>
              <a:t>Assure that information on resources and services (e.g. transportation, nutrition, and housing) is available, accessible, and coordinated.</a:t>
            </a:r>
          </a:p>
          <a:p>
            <a:pPr marL="400050" lvl="1" indent="0">
              <a:spcAft>
                <a:spcPts val="600"/>
              </a:spcAft>
              <a:buNone/>
            </a:pPr>
            <a:r>
              <a:rPr lang="en-US" b="1" dirty="0"/>
              <a:t>Care Coordination: </a:t>
            </a:r>
            <a:r>
              <a:rPr lang="en-US" dirty="0"/>
              <a:t>Improve care coordination for older adults involving medical, mental health, social,, community, and oral health services.</a:t>
            </a:r>
          </a:p>
          <a:p>
            <a:pPr marL="400050" lvl="1" indent="0">
              <a:spcAft>
                <a:spcPts val="600"/>
              </a:spcAft>
              <a:buNone/>
            </a:pPr>
            <a:r>
              <a:rPr lang="en-US" b="1" dirty="0"/>
              <a:t>Workforce:</a:t>
            </a:r>
            <a:r>
              <a:rPr lang="en-US" dirty="0"/>
              <a:t> Improve the availability of quality healthcare and social service workforces. </a:t>
            </a:r>
          </a:p>
          <a:p>
            <a:endParaRPr lang="en-US" dirty="0"/>
          </a:p>
        </p:txBody>
      </p:sp>
      <p:sp>
        <p:nvSpPr>
          <p:cNvPr id="4" name="Slide Number Placeholder 3"/>
          <p:cNvSpPr>
            <a:spLocks noGrp="1"/>
          </p:cNvSpPr>
          <p:nvPr>
            <p:ph type="sldNum" sz="quarter" idx="10"/>
          </p:nvPr>
        </p:nvSpPr>
        <p:spPr/>
        <p:txBody>
          <a:bodyPr/>
          <a:lstStyle/>
          <a:p>
            <a:fld id="{D804D0B3-B564-4B7B-967F-B31D02C9CDCF}" type="slidenum">
              <a:rPr lang="en-US" smtClean="0"/>
              <a:t>59</a:t>
            </a:fld>
            <a:endParaRPr lang="en-US"/>
          </a:p>
        </p:txBody>
      </p:sp>
    </p:spTree>
    <p:extLst>
      <p:ext uri="{BB962C8B-B14F-4D97-AF65-F5344CB8AC3E}">
        <p14:creationId xmlns:p14="http://schemas.microsoft.com/office/powerpoint/2010/main" val="3378375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8F0AD-A7D0-4C17-B7D9-56DDBCC258D0}" type="slidenum">
              <a:rPr lang="en-US" smtClean="0"/>
              <a:t>60</a:t>
            </a:fld>
            <a:endParaRPr lang="en-US"/>
          </a:p>
        </p:txBody>
      </p:sp>
    </p:spTree>
    <p:extLst>
      <p:ext uri="{BB962C8B-B14F-4D97-AF65-F5344CB8AC3E}">
        <p14:creationId xmlns:p14="http://schemas.microsoft.com/office/powerpoint/2010/main" val="305985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67C8E-FD31-034B-9C71-13B2A9D1361C}" type="slidenum">
              <a:rPr lang="en-US" smtClean="0"/>
              <a:t>5</a:t>
            </a:fld>
            <a:endParaRPr lang="en-US"/>
          </a:p>
        </p:txBody>
      </p:sp>
    </p:spTree>
    <p:extLst>
      <p:ext uri="{BB962C8B-B14F-4D97-AF65-F5344CB8AC3E}">
        <p14:creationId xmlns:p14="http://schemas.microsoft.com/office/powerpoint/2010/main" val="2225689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04D0B3-B564-4B7B-967F-B31D02C9CDCF}" type="slidenum">
              <a:rPr lang="en-US" smtClean="0"/>
              <a:t>6</a:t>
            </a:fld>
            <a:endParaRPr lang="en-US"/>
          </a:p>
        </p:txBody>
      </p:sp>
    </p:spTree>
    <p:extLst>
      <p:ext uri="{BB962C8B-B14F-4D97-AF65-F5344CB8AC3E}">
        <p14:creationId xmlns:p14="http://schemas.microsoft.com/office/powerpoint/2010/main" val="667703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defTabSz="933237">
              <a:defRPr/>
            </a:pPr>
            <a:r>
              <a:rPr lang="en-US" dirty="0">
                <a:hlinkClick r:id=""/>
              </a:rPr>
              <a:t>Jennifer</a:t>
            </a:r>
          </a:p>
          <a:p>
            <a:pPr defTabSz="933237">
              <a:defRPr/>
            </a:pPr>
            <a:endParaRPr lang="en-US" dirty="0">
              <a:hlinkClick r:id=""/>
            </a:endParaRPr>
          </a:p>
          <a:p>
            <a:pPr defTabSz="933237">
              <a:defRPr/>
            </a:pPr>
            <a:r>
              <a:rPr lang="en-US" dirty="0">
                <a:hlinkClick r:id=""/>
              </a:rPr>
              <a:t>https://www.youtube.com/watch?v=pzmMk63ihNM&amp;feature=youtu.be </a:t>
            </a:r>
          </a:p>
          <a:p>
            <a:r>
              <a:rPr lang="en-US" dirty="0"/>
              <a:t> </a:t>
            </a:r>
          </a:p>
        </p:txBody>
      </p:sp>
      <p:sp>
        <p:nvSpPr>
          <p:cNvPr id="4" name="Header Placeholder 3"/>
          <p:cNvSpPr>
            <a:spLocks noGrp="1"/>
          </p:cNvSpPr>
          <p:nvPr>
            <p:ph type="hdr" sz="quarter" idx="10"/>
          </p:nvPr>
        </p:nvSpPr>
        <p:spPr/>
        <p:txBody>
          <a:bodyPr/>
          <a:lstStyle/>
          <a:p>
            <a:r>
              <a:rPr lang="en-US">
                <a:solidFill>
                  <a:prstClr val="black"/>
                </a:solidFill>
              </a:rPr>
              <a:t>Collective Approach to Address an Aging NH</a:t>
            </a:r>
          </a:p>
        </p:txBody>
      </p:sp>
      <p:sp>
        <p:nvSpPr>
          <p:cNvPr id="5" name="Footer Placeholder 4"/>
          <p:cNvSpPr>
            <a:spLocks noGrp="1"/>
          </p:cNvSpPr>
          <p:nvPr>
            <p:ph type="ftr" sz="quarter" idx="11"/>
          </p:nvPr>
        </p:nvSpPr>
        <p:spPr/>
        <p:txBody>
          <a:bodyPr/>
          <a:lstStyle/>
          <a:p>
            <a:r>
              <a:rPr lang="en-US">
                <a:solidFill>
                  <a:prstClr val="black"/>
                </a:solidFill>
              </a:rPr>
              <a:t>Presented by the Endowment for Health 9/17/15</a:t>
            </a:r>
          </a:p>
        </p:txBody>
      </p:sp>
      <p:sp>
        <p:nvSpPr>
          <p:cNvPr id="6" name="Slide Number Placeholder 5"/>
          <p:cNvSpPr>
            <a:spLocks noGrp="1"/>
          </p:cNvSpPr>
          <p:nvPr>
            <p:ph type="sldNum" sz="quarter" idx="12"/>
          </p:nvPr>
        </p:nvSpPr>
        <p:spPr/>
        <p:txBody>
          <a:bodyPr/>
          <a:lstStyle/>
          <a:p>
            <a:fld id="{67749013-3925-4B29-8BF4-A1387C309DD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969405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a:t>
            </a:r>
            <a:r>
              <a:rPr lang="en-US" baseline="0" dirty="0"/>
              <a:t> up and video- 5 minutes total</a:t>
            </a:r>
            <a:endParaRPr lang="en-US" dirty="0"/>
          </a:p>
          <a:p>
            <a:endParaRPr lang="en-US" dirty="0"/>
          </a:p>
          <a:p>
            <a:r>
              <a:rPr lang="en-US" dirty="0"/>
              <a:t>5</a:t>
            </a:r>
            <a:r>
              <a:rPr lang="en-US" baseline="0" dirty="0"/>
              <a:t> conditions handout</a:t>
            </a:r>
          </a:p>
          <a:p>
            <a:endParaRPr lang="en-US" baseline="0" dirty="0"/>
          </a:p>
          <a:p>
            <a:r>
              <a:rPr lang="en-US" baseline="0" dirty="0"/>
              <a:t>As a group- come up with a strength, challenge, and wish– have wish and challenge on big sticky. </a:t>
            </a:r>
          </a:p>
          <a:p>
            <a:endParaRPr lang="en-US" baseline="0" dirty="0"/>
          </a:p>
          <a:p>
            <a:r>
              <a:rPr lang="en-US" baseline="0" dirty="0"/>
              <a:t>Have one person to be the lead- name we can follow up with if we have questions.</a:t>
            </a:r>
          </a:p>
          <a:p>
            <a:endParaRPr lang="en-US" baseline="0" dirty="0"/>
          </a:p>
          <a:p>
            <a:r>
              <a:rPr lang="en-US" baseline="0" dirty="0"/>
              <a:t>We will bring what we learned back to you all in June</a:t>
            </a:r>
            <a:endParaRPr lang="en-US" dirty="0"/>
          </a:p>
        </p:txBody>
      </p:sp>
      <p:sp>
        <p:nvSpPr>
          <p:cNvPr id="4" name="Slide Number Placeholder 3"/>
          <p:cNvSpPr>
            <a:spLocks noGrp="1"/>
          </p:cNvSpPr>
          <p:nvPr>
            <p:ph type="sldNum" sz="quarter" idx="10"/>
          </p:nvPr>
        </p:nvSpPr>
        <p:spPr/>
        <p:txBody>
          <a:bodyPr/>
          <a:lstStyle/>
          <a:p>
            <a:fld id="{D804D0B3-B564-4B7B-967F-B31D02C9CDCF}" type="slidenum">
              <a:rPr lang="en-US" smtClean="0"/>
              <a:t>17</a:t>
            </a:fld>
            <a:endParaRPr lang="en-US"/>
          </a:p>
        </p:txBody>
      </p:sp>
    </p:spTree>
    <p:extLst>
      <p:ext uri="{BB962C8B-B14F-4D97-AF65-F5344CB8AC3E}">
        <p14:creationId xmlns:p14="http://schemas.microsoft.com/office/powerpoint/2010/main" val="638736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4301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FB617D2-3C7A-4D69-BD31-78BD0438A09C}" type="slidenum">
              <a:rPr lang="en-US" altLang="en-US"/>
              <a:pPr eaLnBrk="1" hangingPunct="1"/>
              <a:t>18</a:t>
            </a:fld>
            <a:endParaRPr lang="en-US" altLang="en-US"/>
          </a:p>
        </p:txBody>
      </p:sp>
    </p:spTree>
    <p:extLst>
      <p:ext uri="{BB962C8B-B14F-4D97-AF65-F5344CB8AC3E}">
        <p14:creationId xmlns:p14="http://schemas.microsoft.com/office/powerpoint/2010/main" val="3953197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5251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8026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6615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ne Chart Layout">
    <p:spTree>
      <p:nvGrpSpPr>
        <p:cNvPr id="1" name=""/>
        <p:cNvGrpSpPr/>
        <p:nvPr/>
      </p:nvGrpSpPr>
      <p:grpSpPr>
        <a:xfrm>
          <a:off x="0" y="0"/>
          <a:ext cx="0" cy="0"/>
          <a:chOff x="0" y="0"/>
          <a:chExt cx="0" cy="0"/>
        </a:xfrm>
      </p:grpSpPr>
      <p:sp>
        <p:nvSpPr>
          <p:cNvPr id="3" name="Picture Placeholder 7"/>
          <p:cNvSpPr>
            <a:spLocks noGrp="1"/>
          </p:cNvSpPr>
          <p:nvPr>
            <p:ph type="pic" sz="quarter" idx="12" hasCustomPrompt="1"/>
          </p:nvPr>
        </p:nvSpPr>
        <p:spPr>
          <a:xfrm>
            <a:off x="353586" y="1293077"/>
            <a:ext cx="8438320" cy="5095600"/>
          </a:xfrm>
          <a:prstGeom prst="rect">
            <a:avLst/>
          </a:prstGeom>
          <a:blipFill>
            <a:blip r:embed="rId2" cstate="print"/>
            <a:stretch>
              <a:fillRect/>
            </a:stretch>
          </a:blipFill>
        </p:spPr>
        <p:txBody>
          <a:bodyPr>
            <a:normAutofit/>
          </a:bodyPr>
          <a:lstStyle>
            <a:lvl1pPr marL="258132" indent="-258132" algn="l" defTabSz="932915" rtl="0" eaLnBrk="1" fontAlgn="base" hangingPunct="1">
              <a:spcBef>
                <a:spcPct val="40000"/>
              </a:spcBef>
              <a:spcAft>
                <a:spcPct val="0"/>
              </a:spcAft>
              <a:buClr>
                <a:schemeClr val="tx1"/>
              </a:buClr>
              <a:buSzPct val="100000"/>
              <a:buFont typeface="Verdana" pitchFamily="34" charset="0"/>
              <a:buChar char="•"/>
              <a:defRPr lang="en-US" sz="2300" dirty="0">
                <a:solidFill>
                  <a:schemeClr val="tx1"/>
                </a:solidFill>
                <a:latin typeface="+mn-lt"/>
                <a:ea typeface="+mn-ea"/>
                <a:cs typeface="+mn-cs"/>
              </a:defRPr>
            </a:lvl1pPr>
          </a:lstStyle>
          <a:p>
            <a:r>
              <a:rPr lang="en-US" dirty="0"/>
              <a:t>Wizard Chart</a:t>
            </a: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Slide Number Placeholder 5"/>
          <p:cNvSpPr>
            <a:spLocks noGrp="1"/>
          </p:cNvSpPr>
          <p:nvPr>
            <p:ph type="sldNum" sz="quarter" idx="4"/>
          </p:nvPr>
        </p:nvSpPr>
        <p:spPr>
          <a:xfrm>
            <a:off x="6553200" y="6356351"/>
            <a:ext cx="2133600" cy="365124"/>
          </a:xfrm>
          <a:prstGeom prst="rect">
            <a:avLst/>
          </a:prstGeom>
        </p:spPr>
        <p:txBody>
          <a:bodyPr vert="horz" lIns="90250" tIns="45137" rIns="90250" bIns="45137" rtlCol="0" anchor="ctr"/>
          <a:lstStyle>
            <a:lvl1pPr algn="r">
              <a:defRPr sz="900">
                <a:solidFill>
                  <a:schemeClr val="tx1">
                    <a:tint val="75000"/>
                  </a:schemeClr>
                </a:solidFill>
                <a:latin typeface="Verdana" pitchFamily="34" charset="0"/>
              </a:defRPr>
            </a:lvl1pPr>
          </a:lstStyle>
          <a:p>
            <a:pPr defTabSz="902507"/>
            <a:fld id="{0A60FE84-7381-4F55-B1D4-1DC976F6113B}" type="slidenum">
              <a:rPr lang="en-US" smtClean="0">
                <a:solidFill>
                  <a:prstClr val="black">
                    <a:tint val="75000"/>
                  </a:prstClr>
                </a:solidFill>
              </a:rPr>
              <a:pPr defTabSz="902507"/>
              <a:t>‹#›</a:t>
            </a:fld>
            <a:endParaRPr lang="en-US" dirty="0">
              <a:solidFill>
                <a:prstClr val="black">
                  <a:tint val="75000"/>
                </a:prstClr>
              </a:solidFill>
            </a:endParaRPr>
          </a:p>
        </p:txBody>
      </p:sp>
    </p:spTree>
    <p:extLst>
      <p:ext uri="{BB962C8B-B14F-4D97-AF65-F5344CB8AC3E}">
        <p14:creationId xmlns:p14="http://schemas.microsoft.com/office/powerpoint/2010/main" val="1060093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9035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204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5700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4524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2823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88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882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174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9478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7384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5013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4099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ne Chart Layout">
    <p:spTree>
      <p:nvGrpSpPr>
        <p:cNvPr id="1" name=""/>
        <p:cNvGrpSpPr/>
        <p:nvPr/>
      </p:nvGrpSpPr>
      <p:grpSpPr>
        <a:xfrm>
          <a:off x="0" y="0"/>
          <a:ext cx="0" cy="0"/>
          <a:chOff x="0" y="0"/>
          <a:chExt cx="0" cy="0"/>
        </a:xfrm>
      </p:grpSpPr>
      <p:sp>
        <p:nvSpPr>
          <p:cNvPr id="3" name="Picture Placeholder 7"/>
          <p:cNvSpPr>
            <a:spLocks noGrp="1"/>
          </p:cNvSpPr>
          <p:nvPr>
            <p:ph type="pic" sz="quarter" idx="12" hasCustomPrompt="1"/>
          </p:nvPr>
        </p:nvSpPr>
        <p:spPr>
          <a:xfrm>
            <a:off x="353586" y="1293077"/>
            <a:ext cx="8438320" cy="5095600"/>
          </a:xfrm>
          <a:prstGeom prst="rect">
            <a:avLst/>
          </a:prstGeom>
          <a:blipFill>
            <a:blip r:embed="rId2" cstate="print"/>
            <a:stretch>
              <a:fillRect/>
            </a:stretch>
          </a:blipFill>
        </p:spPr>
        <p:txBody>
          <a:bodyPr>
            <a:normAutofit/>
          </a:bodyPr>
          <a:lstStyle>
            <a:lvl1pPr marL="258132" indent="-258132" algn="l" defTabSz="932915" rtl="0" eaLnBrk="1" fontAlgn="base" hangingPunct="1">
              <a:spcBef>
                <a:spcPct val="40000"/>
              </a:spcBef>
              <a:spcAft>
                <a:spcPct val="0"/>
              </a:spcAft>
              <a:buClr>
                <a:schemeClr val="tx1"/>
              </a:buClr>
              <a:buSzPct val="100000"/>
              <a:buFont typeface="Verdana" pitchFamily="34" charset="0"/>
              <a:buChar char="•"/>
              <a:defRPr lang="en-US" sz="2300" dirty="0">
                <a:solidFill>
                  <a:schemeClr val="tx1"/>
                </a:solidFill>
                <a:latin typeface="+mn-lt"/>
                <a:ea typeface="+mn-ea"/>
                <a:cs typeface="+mn-cs"/>
              </a:defRPr>
            </a:lvl1pPr>
          </a:lstStyle>
          <a:p>
            <a:r>
              <a:rPr lang="en-US" dirty="0"/>
              <a:t>Wizard Chart</a:t>
            </a: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Slide Number Placeholder 5"/>
          <p:cNvSpPr>
            <a:spLocks noGrp="1"/>
          </p:cNvSpPr>
          <p:nvPr>
            <p:ph type="sldNum" sz="quarter" idx="4"/>
          </p:nvPr>
        </p:nvSpPr>
        <p:spPr>
          <a:xfrm>
            <a:off x="6553200" y="6356351"/>
            <a:ext cx="2133600" cy="365124"/>
          </a:xfrm>
          <a:prstGeom prst="rect">
            <a:avLst/>
          </a:prstGeom>
        </p:spPr>
        <p:txBody>
          <a:bodyPr vert="horz" lIns="90250" tIns="45137" rIns="90250" bIns="45137" rtlCol="0" anchor="ctr"/>
          <a:lstStyle>
            <a:lvl1pPr algn="r">
              <a:defRPr sz="900">
                <a:solidFill>
                  <a:schemeClr val="tx1">
                    <a:tint val="75000"/>
                  </a:schemeClr>
                </a:solidFill>
                <a:latin typeface="Verdana" pitchFamily="34" charset="0"/>
              </a:defRPr>
            </a:lvl1pPr>
          </a:lstStyle>
          <a:p>
            <a:pPr defTabSz="902507"/>
            <a:fld id="{0A60FE84-7381-4F55-B1D4-1DC976F6113B}" type="slidenum">
              <a:rPr lang="en-US" smtClean="0">
                <a:solidFill>
                  <a:prstClr val="black">
                    <a:tint val="75000"/>
                  </a:prstClr>
                </a:solidFill>
              </a:rPr>
              <a:pPr defTabSz="902507"/>
              <a:t>‹#›</a:t>
            </a:fld>
            <a:endParaRPr lang="en-US" dirty="0">
              <a:solidFill>
                <a:prstClr val="black">
                  <a:tint val="75000"/>
                </a:prstClr>
              </a:solidFill>
            </a:endParaRPr>
          </a:p>
        </p:txBody>
      </p:sp>
    </p:spTree>
    <p:extLst>
      <p:ext uri="{BB962C8B-B14F-4D97-AF65-F5344CB8AC3E}">
        <p14:creationId xmlns:p14="http://schemas.microsoft.com/office/powerpoint/2010/main" val="65125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New FSG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97119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B54390-DF7D-4CB7-A017-547538D1ACEA}"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CB18B3-916A-4A5F-9691-BB6B6244B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935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4614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574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2975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511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3601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657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DE6AD33-158D-B441-93C3-15396DAF39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3889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
            <a:ext cx="8229600" cy="8828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DE6AD33-158D-B441-93C3-15396DAF392C}"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userDrawn="1"/>
        </p:nvCxnSpPr>
        <p:spPr>
          <a:xfrm>
            <a:off x="0" y="997224"/>
            <a:ext cx="9144000" cy="0"/>
          </a:xfrm>
          <a:prstGeom prst="line">
            <a:avLst/>
          </a:prstGeom>
          <a:ln w="31750">
            <a:solidFill>
              <a:srgbClr val="993235"/>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0" y="952508"/>
            <a:ext cx="9144000" cy="0"/>
          </a:xfrm>
          <a:prstGeom prst="line">
            <a:avLst/>
          </a:prstGeom>
          <a:ln w="44450">
            <a:solidFill>
              <a:srgbClr val="76B5B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7309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457200" rtl="0" eaLnBrk="1" latinLnBrk="0" hangingPunct="1">
        <a:spcBef>
          <a:spcPct val="0"/>
        </a:spcBef>
        <a:buNone/>
        <a:defRPr sz="3600" b="1" kern="1200">
          <a:solidFill>
            <a:schemeClr val="tx1">
              <a:lumMod val="75000"/>
              <a:lumOff val="25000"/>
            </a:schemeClr>
          </a:solidFill>
          <a:latin typeface="Verdana" pitchFamily="34" charset="0"/>
          <a:ea typeface="Verdana" pitchFamily="34" charset="0"/>
          <a:cs typeface="Verdana" pitchFamily="34" charset="0"/>
        </a:defRPr>
      </a:lvl1pPr>
    </p:titleStyle>
    <p:bodyStyle>
      <a:lvl1pPr marL="342900" indent="-342900" algn="l" defTabSz="457200" rtl="0" eaLnBrk="1" latinLnBrk="0" hangingPunct="1">
        <a:spcBef>
          <a:spcPct val="20000"/>
        </a:spcBef>
        <a:buClr>
          <a:srgbClr val="993235"/>
        </a:buClr>
        <a:buFont typeface="Wingdings" pitchFamily="2"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
            <a:ext cx="8229600" cy="8828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4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DE6AD33-158D-B441-93C3-15396DAF392C}"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userDrawn="1"/>
        </p:nvCxnSpPr>
        <p:spPr>
          <a:xfrm>
            <a:off x="0" y="997224"/>
            <a:ext cx="9144000" cy="0"/>
          </a:xfrm>
          <a:prstGeom prst="line">
            <a:avLst/>
          </a:prstGeom>
          <a:ln w="31750">
            <a:solidFill>
              <a:srgbClr val="993235"/>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0" y="952508"/>
            <a:ext cx="9144000" cy="0"/>
          </a:xfrm>
          <a:prstGeom prst="line">
            <a:avLst/>
          </a:prstGeom>
          <a:ln w="44450">
            <a:solidFill>
              <a:srgbClr val="76B5B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441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ctr" defTabSz="457200" rtl="0" eaLnBrk="1" latinLnBrk="0" hangingPunct="1">
        <a:spcBef>
          <a:spcPct val="0"/>
        </a:spcBef>
        <a:buNone/>
        <a:defRPr sz="3600" b="1" kern="1200">
          <a:solidFill>
            <a:schemeClr val="tx1">
              <a:lumMod val="75000"/>
              <a:lumOff val="25000"/>
            </a:schemeClr>
          </a:solidFill>
          <a:latin typeface="Verdana" pitchFamily="34" charset="0"/>
          <a:ea typeface="Verdana" pitchFamily="34" charset="0"/>
          <a:cs typeface="Verdana" pitchFamily="34" charset="0"/>
        </a:defRPr>
      </a:lvl1pPr>
    </p:titleStyle>
    <p:bodyStyle>
      <a:lvl1pPr marL="342900" indent="-342900" algn="l" defTabSz="457200" rtl="0" eaLnBrk="1" latinLnBrk="0" hangingPunct="1">
        <a:spcBef>
          <a:spcPct val="20000"/>
        </a:spcBef>
        <a:buClr>
          <a:srgbClr val="993235"/>
        </a:buClr>
        <a:buFont typeface="Wingdings" pitchFamily="2"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54390-DF7D-4CB7-A017-547538D1ACEA}"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B18B3-916A-4A5F-9691-BB6B6244BD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241549"/>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pzmMk63ihNM"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9.jpeg"/><Relationship Id="rId4" Type="http://schemas.openxmlformats.org/officeDocument/2006/relationships/diagramData" Target="../diagrams/data1.xml"/><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0.png"/><Relationship Id="rId7" Type="http://schemas.openxmlformats.org/officeDocument/2006/relationships/diagramLayout" Target="../diagrams/layout2.xml"/><Relationship Id="rId12"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Data" Target="../diagrams/data2.xml"/><Relationship Id="rId11" Type="http://schemas.openxmlformats.org/officeDocument/2006/relationships/image" Target="../media/image22.png"/><Relationship Id="rId5" Type="http://schemas.openxmlformats.org/officeDocument/2006/relationships/image" Target="../media/image21.jpeg"/><Relationship Id="rId10" Type="http://schemas.microsoft.com/office/2007/relationships/diagramDrawing" Target="../diagrams/drawing2.xml"/><Relationship Id="rId4" Type="http://schemas.openxmlformats.org/officeDocument/2006/relationships/image" Target="../media/image20.jpeg"/><Relationship Id="rId9" Type="http://schemas.openxmlformats.org/officeDocument/2006/relationships/diagramColors" Target="../diagrams/colors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www.surveymonkey.com/r/BecomingAgeFriendl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3.jpeg"/><Relationship Id="rId5" Type="http://schemas.openxmlformats.org/officeDocument/2006/relationships/image" Target="../media/image10.pn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20.jpe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37.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41.jpe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46.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47.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48.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49.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50.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51.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52.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www.facebook.com/becomingagefriendly" TargetMode="External"/><Relationship Id="rId7" Type="http://schemas.openxmlformats.org/officeDocument/2006/relationships/image" Target="../media/image66.png"/><Relationship Id="rId2" Type="http://schemas.openxmlformats.org/officeDocument/2006/relationships/hyperlink" Target="mailto:svonaulcok@snhpc.org" TargetMode="Externa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hyperlink" Target="http://www.snhpc.org/"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Jennifer.rabalais@unh.edu" TargetMode="Externa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idx="1"/>
          </p:nvPr>
        </p:nvSpPr>
        <p:spPr>
          <a:xfrm>
            <a:off x="436562" y="2438458"/>
            <a:ext cx="8229600" cy="3611563"/>
          </a:xfrm>
        </p:spPr>
        <p:txBody>
          <a:bodyPr>
            <a:normAutofit fontScale="92500" lnSpcReduction="20000"/>
          </a:bodyPr>
          <a:lstStyle/>
          <a:p>
            <a:pPr marL="0" indent="0" algn="ctr">
              <a:buNone/>
            </a:pPr>
            <a:r>
              <a:rPr lang="en-US" sz="4800" b="1" i="1" dirty="0">
                <a:solidFill>
                  <a:prstClr val="black"/>
                </a:solidFill>
              </a:rPr>
              <a:t>Creating a Collective Approach to Address an Aging NH</a:t>
            </a:r>
          </a:p>
          <a:p>
            <a:pPr marL="0" indent="0" algn="ctr">
              <a:buNone/>
            </a:pPr>
            <a:endParaRPr lang="en-US" sz="4000" b="1" i="1" dirty="0">
              <a:solidFill>
                <a:prstClr val="black"/>
              </a:solidFill>
              <a:latin typeface="+mj-lt"/>
              <a:cs typeface="Arial" panose="020B0604020202020204" pitchFamily="34" charset="0"/>
            </a:endParaRPr>
          </a:p>
          <a:p>
            <a:pPr marL="0" indent="0" algn="ctr">
              <a:buNone/>
            </a:pPr>
            <a:r>
              <a:rPr lang="en-US" sz="4000" b="1" i="1" dirty="0">
                <a:solidFill>
                  <a:prstClr val="black"/>
                </a:solidFill>
                <a:latin typeface="+mj-lt"/>
                <a:cs typeface="Arial" panose="020B0604020202020204" pitchFamily="34" charset="0"/>
              </a:rPr>
              <a:t>NH Alliance for Healthy Aging</a:t>
            </a:r>
          </a:p>
          <a:p>
            <a:pPr marL="0" indent="0" algn="ctr">
              <a:buNone/>
            </a:pPr>
            <a:r>
              <a:rPr lang="en-US" sz="4000" b="1" i="1" dirty="0">
                <a:solidFill>
                  <a:prstClr val="black"/>
                </a:solidFill>
                <a:latin typeface="+mj-lt"/>
                <a:cs typeface="Arial" panose="020B0604020202020204" pitchFamily="34" charset="0"/>
              </a:rPr>
              <a:t>Quarterly Meeting</a:t>
            </a:r>
          </a:p>
          <a:p>
            <a:pPr marL="0" indent="0" algn="ctr">
              <a:buNone/>
            </a:pPr>
            <a:r>
              <a:rPr lang="en-US" sz="4000" b="1" i="1" dirty="0">
                <a:solidFill>
                  <a:prstClr val="black"/>
                </a:solidFill>
                <a:latin typeface="+mj-lt"/>
                <a:cs typeface="Arial" panose="020B0604020202020204" pitchFamily="34" charset="0"/>
              </a:rPr>
              <a:t>April 17, 2017</a:t>
            </a:r>
            <a:endParaRPr lang="en-US" sz="4000" dirty="0">
              <a:latin typeface="+mj-lt"/>
              <a:cs typeface="Arial" panose="020B0604020202020204" pitchFamily="34" charset="0"/>
            </a:endParaRPr>
          </a:p>
        </p:txBody>
      </p:sp>
      <p:sp>
        <p:nvSpPr>
          <p:cNvPr id="4" name="Slide Number Placeholder 3"/>
          <p:cNvSpPr>
            <a:spLocks noGrp="1"/>
          </p:cNvSpPr>
          <p:nvPr>
            <p:ph type="sldNum" sz="quarter" idx="12"/>
          </p:nvPr>
        </p:nvSpPr>
        <p:spPr/>
        <p:txBody>
          <a:bodyPr/>
          <a:lstStyle/>
          <a:p>
            <a:fld id="{4DE6AD33-158D-B441-93C3-15396DAF392C}" type="slidenum">
              <a:rPr lang="en-US" smtClean="0">
                <a:solidFill>
                  <a:prstClr val="black">
                    <a:tint val="75000"/>
                  </a:prstClr>
                </a:solidFill>
              </a:rPr>
              <a:pPr/>
              <a:t>1</a:t>
            </a:fld>
            <a:endParaRPr lang="en-US" dirty="0">
              <a:solidFill>
                <a:prstClr val="black">
                  <a:tint val="75000"/>
                </a:prst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 y="3"/>
            <a:ext cx="9143999" cy="219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246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53" y="857251"/>
            <a:ext cx="7886700" cy="994172"/>
          </a:xfrm>
        </p:spPr>
        <p:txBody>
          <a:bodyPr/>
          <a:lstStyle/>
          <a:p>
            <a:r>
              <a:rPr lang="en-US" dirty="0"/>
              <a:t>Licensure + Certification</a:t>
            </a:r>
          </a:p>
        </p:txBody>
      </p:sp>
      <p:sp>
        <p:nvSpPr>
          <p:cNvPr id="3" name="Content Placeholder 2"/>
          <p:cNvSpPr>
            <a:spLocks noGrp="1"/>
          </p:cNvSpPr>
          <p:nvPr>
            <p:ph idx="1"/>
          </p:nvPr>
        </p:nvSpPr>
        <p:spPr>
          <a:xfrm>
            <a:off x="628650" y="1851422"/>
            <a:ext cx="7886700" cy="3285567"/>
          </a:xfrm>
        </p:spPr>
        <p:txBody>
          <a:bodyPr>
            <a:noAutofit/>
          </a:bodyPr>
          <a:lstStyle/>
          <a:p>
            <a:pPr>
              <a:lnSpc>
                <a:spcPct val="150000"/>
              </a:lnSpc>
            </a:pPr>
            <a:r>
              <a:rPr lang="en-US" dirty="0">
                <a:latin typeface="Arial" charset="0"/>
                <a:ea typeface="Arial" charset="0"/>
                <a:cs typeface="Arial" charset="0"/>
              </a:rPr>
              <a:t>Barriers</a:t>
            </a:r>
          </a:p>
          <a:p>
            <a:pPr lvl="1">
              <a:lnSpc>
                <a:spcPct val="150000"/>
              </a:lnSpc>
            </a:pPr>
            <a:r>
              <a:rPr lang="en-US" dirty="0">
                <a:latin typeface="Arial" charset="0"/>
                <a:ea typeface="Arial" charset="0"/>
                <a:cs typeface="Arial" charset="0"/>
              </a:rPr>
              <a:t>Delays in time to licensure</a:t>
            </a:r>
          </a:p>
          <a:p>
            <a:pPr lvl="1">
              <a:lnSpc>
                <a:spcPct val="150000"/>
              </a:lnSpc>
            </a:pPr>
            <a:r>
              <a:rPr lang="en-US" dirty="0">
                <a:latin typeface="Arial" charset="0"/>
                <a:ea typeface="Arial" charset="0"/>
                <a:cs typeface="Arial" charset="0"/>
              </a:rPr>
              <a:t>Limited reciprocity for out of state workers</a:t>
            </a:r>
          </a:p>
          <a:p>
            <a:pPr lvl="1">
              <a:lnSpc>
                <a:spcPct val="150000"/>
              </a:lnSpc>
            </a:pPr>
            <a:r>
              <a:rPr lang="en-US" dirty="0">
                <a:latin typeface="Arial" charset="0"/>
                <a:ea typeface="Arial" charset="0"/>
                <a:cs typeface="Arial" charset="0"/>
              </a:rPr>
              <a:t>Limitations on processing criminal background checks</a:t>
            </a:r>
          </a:p>
          <a:p>
            <a:pPr lvl="1">
              <a:lnSpc>
                <a:spcPct val="150000"/>
              </a:lnSpc>
            </a:pPr>
            <a:r>
              <a:rPr lang="en-US" dirty="0">
                <a:latin typeface="Arial" charset="0"/>
                <a:ea typeface="Arial" charset="0"/>
                <a:cs typeface="Arial" charset="0"/>
              </a:rPr>
              <a:t>Inability to issue licenses between professional board meetings</a:t>
            </a:r>
          </a:p>
          <a:p>
            <a:pPr lvl="1">
              <a:lnSpc>
                <a:spcPct val="150000"/>
              </a:lnSpc>
            </a:pPr>
            <a:r>
              <a:rPr lang="en-US" dirty="0">
                <a:latin typeface="Arial" charset="0"/>
                <a:ea typeface="Arial" charset="0"/>
                <a:cs typeface="Arial" charset="0"/>
              </a:rPr>
              <a:t>No vehicles for counting community experience toward licensure</a:t>
            </a:r>
          </a:p>
        </p:txBody>
      </p:sp>
    </p:spTree>
    <p:extLst>
      <p:ext uri="{BB962C8B-B14F-4D97-AF65-F5344CB8AC3E}">
        <p14:creationId xmlns:p14="http://schemas.microsoft.com/office/powerpoint/2010/main" val="734360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53" y="857251"/>
            <a:ext cx="7886700" cy="994172"/>
          </a:xfrm>
        </p:spPr>
        <p:txBody>
          <a:bodyPr/>
          <a:lstStyle/>
          <a:p>
            <a:r>
              <a:rPr lang="en-US" dirty="0"/>
              <a:t>Direct Support Professionals</a:t>
            </a:r>
          </a:p>
        </p:txBody>
      </p:sp>
      <p:sp>
        <p:nvSpPr>
          <p:cNvPr id="3" name="Content Placeholder 2"/>
          <p:cNvSpPr>
            <a:spLocks noGrp="1"/>
          </p:cNvSpPr>
          <p:nvPr>
            <p:ph idx="1"/>
          </p:nvPr>
        </p:nvSpPr>
        <p:spPr>
          <a:xfrm>
            <a:off x="628650" y="1851422"/>
            <a:ext cx="7886700" cy="3285567"/>
          </a:xfrm>
        </p:spPr>
        <p:txBody>
          <a:bodyPr>
            <a:noAutofit/>
          </a:bodyPr>
          <a:lstStyle/>
          <a:p>
            <a:pPr>
              <a:lnSpc>
                <a:spcPct val="150000"/>
              </a:lnSpc>
            </a:pPr>
            <a:r>
              <a:rPr lang="en-US" dirty="0">
                <a:latin typeface="Arial" charset="0"/>
                <a:ea typeface="Arial" charset="0"/>
                <a:cs typeface="Arial" charset="0"/>
              </a:rPr>
              <a:t>No database for families or agencies to access for recruitment</a:t>
            </a:r>
          </a:p>
          <a:p>
            <a:pPr>
              <a:lnSpc>
                <a:spcPct val="150000"/>
              </a:lnSpc>
            </a:pPr>
            <a:r>
              <a:rPr lang="en-US" dirty="0">
                <a:latin typeface="Arial" charset="0"/>
                <a:ea typeface="Arial" charset="0"/>
                <a:cs typeface="Arial" charset="0"/>
              </a:rPr>
              <a:t>Low wages</a:t>
            </a:r>
          </a:p>
          <a:p>
            <a:pPr>
              <a:lnSpc>
                <a:spcPct val="150000"/>
              </a:lnSpc>
            </a:pPr>
            <a:r>
              <a:rPr lang="en-US" dirty="0">
                <a:latin typeface="Arial" charset="0"/>
                <a:ea typeface="Arial" charset="0"/>
                <a:cs typeface="Arial" charset="0"/>
              </a:rPr>
              <a:t>Low reimbursement rates</a:t>
            </a:r>
          </a:p>
          <a:p>
            <a:pPr>
              <a:lnSpc>
                <a:spcPct val="150000"/>
              </a:lnSpc>
            </a:pPr>
            <a:r>
              <a:rPr lang="en-US" dirty="0">
                <a:latin typeface="Arial" charset="0"/>
                <a:ea typeface="Arial" charset="0"/>
                <a:cs typeface="Arial" charset="0"/>
              </a:rPr>
              <a:t>Varied formal training for workers</a:t>
            </a:r>
          </a:p>
        </p:txBody>
      </p:sp>
    </p:spTree>
    <p:extLst>
      <p:ext uri="{BB962C8B-B14F-4D97-AF65-F5344CB8AC3E}">
        <p14:creationId xmlns:p14="http://schemas.microsoft.com/office/powerpoint/2010/main" val="286120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53" y="857251"/>
            <a:ext cx="7886700" cy="994172"/>
          </a:xfrm>
        </p:spPr>
        <p:txBody>
          <a:bodyPr/>
          <a:lstStyle/>
          <a:p>
            <a:r>
              <a:rPr lang="en-US" dirty="0"/>
              <a:t>Financial Concerns</a:t>
            </a:r>
          </a:p>
        </p:txBody>
      </p:sp>
      <p:sp>
        <p:nvSpPr>
          <p:cNvPr id="3" name="Content Placeholder 2"/>
          <p:cNvSpPr>
            <a:spLocks noGrp="1"/>
          </p:cNvSpPr>
          <p:nvPr>
            <p:ph idx="1"/>
          </p:nvPr>
        </p:nvSpPr>
        <p:spPr>
          <a:xfrm>
            <a:off x="628650" y="1851422"/>
            <a:ext cx="7886700" cy="3285567"/>
          </a:xfrm>
        </p:spPr>
        <p:txBody>
          <a:bodyPr>
            <a:noAutofit/>
          </a:bodyPr>
          <a:lstStyle/>
          <a:p>
            <a:pPr>
              <a:lnSpc>
                <a:spcPct val="150000"/>
              </a:lnSpc>
            </a:pPr>
            <a:r>
              <a:rPr lang="en-US" dirty="0">
                <a:latin typeface="Arial" charset="0"/>
                <a:ea typeface="Arial" charset="0"/>
                <a:cs typeface="Arial" charset="0"/>
              </a:rPr>
              <a:t>Medicare/Medicaid reimbursement rates </a:t>
            </a:r>
          </a:p>
          <a:p>
            <a:pPr>
              <a:lnSpc>
                <a:spcPct val="150000"/>
              </a:lnSpc>
            </a:pPr>
            <a:r>
              <a:rPr lang="en-US" dirty="0">
                <a:latin typeface="Arial" charset="0"/>
                <a:ea typeface="Arial" charset="0"/>
                <a:cs typeface="Arial" charset="0"/>
              </a:rPr>
              <a:t>Lack of state reimbursement programs/low interest loans</a:t>
            </a:r>
          </a:p>
          <a:p>
            <a:pPr>
              <a:lnSpc>
                <a:spcPct val="150000"/>
              </a:lnSpc>
            </a:pPr>
            <a:r>
              <a:rPr lang="en-US" dirty="0">
                <a:latin typeface="Arial" charset="0"/>
                <a:ea typeface="Arial" charset="0"/>
                <a:cs typeface="Arial" charset="0"/>
              </a:rPr>
              <a:t>Limited funding of State Loan Repayment Program</a:t>
            </a:r>
          </a:p>
          <a:p>
            <a:pPr>
              <a:lnSpc>
                <a:spcPct val="150000"/>
              </a:lnSpc>
            </a:pPr>
            <a:r>
              <a:rPr lang="en-US" dirty="0">
                <a:latin typeface="Arial" charset="0"/>
                <a:ea typeface="Arial" charset="0"/>
                <a:cs typeface="Arial" charset="0"/>
              </a:rPr>
              <a:t>Limitations on Medicaid reimbursement for supportive technology</a:t>
            </a:r>
          </a:p>
        </p:txBody>
      </p:sp>
    </p:spTree>
    <p:extLst>
      <p:ext uri="{BB962C8B-B14F-4D97-AF65-F5344CB8AC3E}">
        <p14:creationId xmlns:p14="http://schemas.microsoft.com/office/powerpoint/2010/main" val="3091129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53" y="857251"/>
            <a:ext cx="7886700" cy="994172"/>
          </a:xfrm>
        </p:spPr>
        <p:txBody>
          <a:bodyPr/>
          <a:lstStyle/>
          <a:p>
            <a:r>
              <a:rPr lang="en-US" dirty="0"/>
              <a:t>More to Think about…</a:t>
            </a:r>
          </a:p>
        </p:txBody>
      </p:sp>
      <p:sp>
        <p:nvSpPr>
          <p:cNvPr id="3" name="Content Placeholder 2"/>
          <p:cNvSpPr>
            <a:spLocks noGrp="1"/>
          </p:cNvSpPr>
          <p:nvPr>
            <p:ph idx="1"/>
          </p:nvPr>
        </p:nvSpPr>
        <p:spPr>
          <a:xfrm>
            <a:off x="628650" y="1851422"/>
            <a:ext cx="7886700" cy="3285567"/>
          </a:xfrm>
        </p:spPr>
        <p:txBody>
          <a:bodyPr>
            <a:noAutofit/>
          </a:bodyPr>
          <a:lstStyle/>
          <a:p>
            <a:pPr>
              <a:lnSpc>
                <a:spcPct val="150000"/>
              </a:lnSpc>
            </a:pPr>
            <a:r>
              <a:rPr lang="en-US" dirty="0">
                <a:latin typeface="Arial" charset="0"/>
                <a:ea typeface="Arial" charset="0"/>
                <a:cs typeface="Arial" charset="0"/>
              </a:rPr>
              <a:t>Future workforce needs in an integrated care network</a:t>
            </a:r>
          </a:p>
          <a:p>
            <a:pPr>
              <a:lnSpc>
                <a:spcPct val="150000"/>
              </a:lnSpc>
            </a:pPr>
            <a:r>
              <a:rPr lang="en-US" dirty="0">
                <a:latin typeface="Arial" charset="0"/>
                <a:ea typeface="Arial" charset="0"/>
                <a:cs typeface="Arial" charset="0"/>
              </a:rPr>
              <a:t>Use of older workers as paid and volunteer workforce</a:t>
            </a:r>
          </a:p>
          <a:p>
            <a:pPr>
              <a:lnSpc>
                <a:spcPct val="150000"/>
              </a:lnSpc>
            </a:pPr>
            <a:r>
              <a:rPr lang="en-US" dirty="0">
                <a:latin typeface="Arial" charset="0"/>
                <a:ea typeface="Arial" charset="0"/>
                <a:cs typeface="Arial" charset="0"/>
              </a:rPr>
              <a:t>Role of housing for workers</a:t>
            </a:r>
          </a:p>
          <a:p>
            <a:pPr>
              <a:lnSpc>
                <a:spcPct val="150000"/>
              </a:lnSpc>
            </a:pPr>
            <a:r>
              <a:rPr lang="en-US" dirty="0">
                <a:latin typeface="Arial" charset="0"/>
                <a:ea typeface="Arial" charset="0"/>
                <a:cs typeface="Arial" charset="0"/>
              </a:rPr>
              <a:t>Behavioral healthcare needs</a:t>
            </a:r>
          </a:p>
        </p:txBody>
      </p:sp>
    </p:spTree>
    <p:extLst>
      <p:ext uri="{BB962C8B-B14F-4D97-AF65-F5344CB8AC3E}">
        <p14:creationId xmlns:p14="http://schemas.microsoft.com/office/powerpoint/2010/main" val="3355572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219200"/>
            <a:ext cx="3082592" cy="2612979"/>
          </a:xfrm>
          <a:prstGeom prst="rect">
            <a:avLst/>
          </a:prstGeom>
        </p:spPr>
      </p:pic>
      <p:sp>
        <p:nvSpPr>
          <p:cNvPr id="2" name="Title 1"/>
          <p:cNvSpPr>
            <a:spLocks noGrp="1"/>
          </p:cNvSpPr>
          <p:nvPr>
            <p:ph type="title"/>
          </p:nvPr>
        </p:nvSpPr>
        <p:spPr>
          <a:xfrm>
            <a:off x="457200" y="0"/>
            <a:ext cx="8229600" cy="882869"/>
          </a:xfrm>
        </p:spPr>
        <p:txBody>
          <a:bodyPr>
            <a:normAutofit fontScale="90000"/>
          </a:bodyPr>
          <a:lstStyle/>
          <a:p>
            <a:r>
              <a:rPr lang="en-US" dirty="0"/>
              <a:t>Tri-State </a:t>
            </a:r>
            <a:br>
              <a:rPr lang="en-US" dirty="0"/>
            </a:br>
            <a:r>
              <a:rPr lang="en-US" dirty="0"/>
              <a:t>Learning Collaborative on Aging</a:t>
            </a:r>
          </a:p>
        </p:txBody>
      </p:sp>
      <p:sp>
        <p:nvSpPr>
          <p:cNvPr id="3" name="Content Placeholder 2"/>
          <p:cNvSpPr>
            <a:spLocks noGrp="1"/>
          </p:cNvSpPr>
          <p:nvPr>
            <p:ph idx="1"/>
          </p:nvPr>
        </p:nvSpPr>
        <p:spPr>
          <a:xfrm>
            <a:off x="2971800" y="2205159"/>
            <a:ext cx="6019800" cy="506052"/>
          </a:xfrm>
        </p:spPr>
        <p:txBody>
          <a:bodyPr>
            <a:normAutofit fontScale="55000" lnSpcReduction="20000"/>
          </a:bodyPr>
          <a:lstStyle/>
          <a:p>
            <a:pPr marL="0" indent="0">
              <a:buNone/>
            </a:pPr>
            <a:r>
              <a:rPr lang="en-US" dirty="0"/>
              <a:t>http://agefriendly.community/crossborderconversations/</a:t>
            </a:r>
          </a:p>
        </p:txBody>
      </p:sp>
      <p:sp>
        <p:nvSpPr>
          <p:cNvPr id="4" name="Slide Number Placeholder 3"/>
          <p:cNvSpPr>
            <a:spLocks noGrp="1"/>
          </p:cNvSpPr>
          <p:nvPr>
            <p:ph type="sldNum" sz="quarter" idx="12"/>
          </p:nvPr>
        </p:nvSpPr>
        <p:spPr/>
        <p:txBody>
          <a:bodyPr/>
          <a:lstStyle/>
          <a:p>
            <a:fld id="{4DE6AD33-158D-B441-93C3-15396DAF392C}" type="slidenum">
              <a:rPr lang="en-US" smtClean="0">
                <a:solidFill>
                  <a:prstClr val="black">
                    <a:tint val="75000"/>
                  </a:prstClr>
                </a:solidFill>
              </a:rPr>
              <a:pPr/>
              <a:t>14</a:t>
            </a:fld>
            <a:endParaRPr lang="en-US" dirty="0">
              <a:solidFill>
                <a:prstClr val="black">
                  <a:tint val="75000"/>
                </a:prstClr>
              </a:solidFill>
            </a:endParaRPr>
          </a:p>
        </p:txBody>
      </p:sp>
      <p:pic>
        <p:nvPicPr>
          <p:cNvPr id="5" name="Picture 4" descr="http://agefriendly.community/wp-content/uploads/2017/03/Square-e1489101083899.jpg"/>
          <p:cNvPicPr/>
          <p:nvPr/>
        </p:nvPicPr>
        <p:blipFill>
          <a:blip r:embed="rId3">
            <a:extLst>
              <a:ext uri="{28A0092B-C50C-407E-A947-70E740481C1C}">
                <a14:useLocalDpi xmlns:a14="http://schemas.microsoft.com/office/drawing/2010/main" val="0"/>
              </a:ext>
            </a:extLst>
          </a:blip>
          <a:srcRect/>
          <a:stretch>
            <a:fillRect/>
          </a:stretch>
        </p:blipFill>
        <p:spPr bwMode="auto">
          <a:xfrm>
            <a:off x="3733799" y="3697170"/>
            <a:ext cx="4944533" cy="2624999"/>
          </a:xfrm>
          <a:prstGeom prst="rect">
            <a:avLst/>
          </a:prstGeom>
          <a:noFill/>
          <a:ln>
            <a:noFill/>
          </a:ln>
        </p:spPr>
      </p:pic>
      <p:sp>
        <p:nvSpPr>
          <p:cNvPr id="6" name="TextBox 5"/>
          <p:cNvSpPr txBox="1"/>
          <p:nvPr/>
        </p:nvSpPr>
        <p:spPr>
          <a:xfrm>
            <a:off x="1447800" y="6337158"/>
            <a:ext cx="6248400" cy="369332"/>
          </a:xfrm>
          <a:prstGeom prst="rect">
            <a:avLst/>
          </a:prstGeom>
          <a:noFill/>
        </p:spPr>
        <p:txBody>
          <a:bodyPr wrap="square" rtlCol="0">
            <a:spAutoFit/>
          </a:bodyPr>
          <a:lstStyle/>
          <a:p>
            <a:r>
              <a:rPr lang="en-US" dirty="0"/>
              <a:t>http://agefriendly.community/2017/03/gray-is-the-new-green/</a:t>
            </a:r>
          </a:p>
        </p:txBody>
      </p:sp>
    </p:spTree>
    <p:extLst>
      <p:ext uri="{BB962C8B-B14F-4D97-AF65-F5344CB8AC3E}">
        <p14:creationId xmlns:p14="http://schemas.microsoft.com/office/powerpoint/2010/main" val="3695345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a:t>
            </a:r>
          </a:p>
        </p:txBody>
      </p:sp>
      <p:sp>
        <p:nvSpPr>
          <p:cNvPr id="4" name="Slide Number Placeholder 3"/>
          <p:cNvSpPr>
            <a:spLocks noGrp="1"/>
          </p:cNvSpPr>
          <p:nvPr>
            <p:ph type="sldNum" sz="quarter" idx="12"/>
          </p:nvPr>
        </p:nvSpPr>
        <p:spPr/>
        <p:txBody>
          <a:bodyPr/>
          <a:lstStyle/>
          <a:p>
            <a:fld id="{4DE6AD33-158D-B441-93C3-15396DAF392C}" type="slidenum">
              <a:rPr lang="en-US" smtClean="0">
                <a:solidFill>
                  <a:prstClr val="black">
                    <a:tint val="75000"/>
                  </a:prstClr>
                </a:solidFill>
              </a:rPr>
              <a:pPr/>
              <a:t>15</a:t>
            </a:fld>
            <a:endParaRPr lang="en-US" dirty="0">
              <a:solidFill>
                <a:prstClr val="black">
                  <a:tint val="75000"/>
                </a:prstClr>
              </a:solidFill>
            </a:endParaRPr>
          </a:p>
        </p:txBody>
      </p:sp>
      <p:pic>
        <p:nvPicPr>
          <p:cNvPr id="7" name="Content Placeholder 6"/>
          <p:cNvPicPr>
            <a:picLocks noGrp="1" noChangeAspect="1"/>
          </p:cNvPicPr>
          <p:nvPr>
            <p:ph idx="1"/>
          </p:nvPr>
        </p:nvPicPr>
        <p:blipFill>
          <a:blip r:embed="rId2"/>
          <a:stretch>
            <a:fillRect/>
          </a:stretch>
        </p:blipFill>
        <p:spPr>
          <a:xfrm>
            <a:off x="1447800" y="1371600"/>
            <a:ext cx="5562600" cy="4166581"/>
          </a:xfrm>
          <a:prstGeom prst="rect">
            <a:avLst/>
          </a:prstGeom>
        </p:spPr>
      </p:pic>
    </p:spTree>
    <p:extLst>
      <p:ext uri="{BB962C8B-B14F-4D97-AF65-F5344CB8AC3E}">
        <p14:creationId xmlns:p14="http://schemas.microsoft.com/office/powerpoint/2010/main" val="473072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E6AD33-158D-B441-93C3-15396DAF392C}" type="slidenum">
              <a:rPr lang="en-US" smtClean="0">
                <a:solidFill>
                  <a:prstClr val="black">
                    <a:tint val="75000"/>
                  </a:prstClr>
                </a:solidFill>
              </a:rPr>
              <a:pPr/>
              <a:t>16</a:t>
            </a:fld>
            <a:endParaRPr lang="en-US" dirty="0">
              <a:solidFill>
                <a:prstClr val="black">
                  <a:tint val="75000"/>
                </a:prstClr>
              </a:solidFill>
            </a:endParaRPr>
          </a:p>
        </p:txBody>
      </p:sp>
      <p:sp>
        <p:nvSpPr>
          <p:cNvPr id="2" name="Title 1"/>
          <p:cNvSpPr>
            <a:spLocks noGrp="1"/>
          </p:cNvSpPr>
          <p:nvPr>
            <p:ph type="title" idx="4294967295"/>
          </p:nvPr>
        </p:nvSpPr>
        <p:spPr>
          <a:xfrm>
            <a:off x="0" y="0"/>
            <a:ext cx="8229600" cy="882650"/>
          </a:xfrm>
        </p:spPr>
        <p:txBody>
          <a:bodyPr>
            <a:normAutofit fontScale="90000"/>
          </a:bodyPr>
          <a:lstStyle/>
          <a:p>
            <a:r>
              <a:rPr lang="en-US" dirty="0"/>
              <a:t>COLLECTIVE IMPACT VIDEO </a:t>
            </a:r>
            <a:br>
              <a:rPr lang="en-US" dirty="0"/>
            </a:br>
            <a:r>
              <a:rPr lang="en-US" dirty="0"/>
              <a:t>AND DISCUSSION </a:t>
            </a:r>
          </a:p>
        </p:txBody>
      </p:sp>
      <p:pic>
        <p:nvPicPr>
          <p:cNvPr id="6" name="Picture 5"/>
          <p:cNvPicPr>
            <a:picLocks noChangeAspect="1"/>
          </p:cNvPicPr>
          <p:nvPr/>
        </p:nvPicPr>
        <p:blipFill>
          <a:blip r:embed="rId4"/>
          <a:stretch>
            <a:fillRect/>
          </a:stretch>
        </p:blipFill>
        <p:spPr>
          <a:xfrm>
            <a:off x="152268" y="6320653"/>
            <a:ext cx="3048264" cy="615749"/>
          </a:xfrm>
          <a:prstGeom prst="rect">
            <a:avLst/>
          </a:prstGeom>
        </p:spPr>
      </p:pic>
      <p:pic>
        <p:nvPicPr>
          <p:cNvPr id="5" name="pzmMk63ihNM"/>
          <p:cNvPicPr>
            <a:picLocks noRot="1" noChangeAspect="1"/>
          </p:cNvPicPr>
          <p:nvPr>
            <a:videoFile r:link="rId1"/>
          </p:nvPr>
        </p:nvPicPr>
        <p:blipFill>
          <a:blip r:embed="rId5"/>
          <a:stretch>
            <a:fillRect/>
          </a:stretch>
        </p:blipFill>
        <p:spPr>
          <a:xfrm>
            <a:off x="609600" y="1524000"/>
            <a:ext cx="8128000" cy="4572000"/>
          </a:xfrm>
          <a:prstGeom prst="rect">
            <a:avLst/>
          </a:prstGeom>
        </p:spPr>
      </p:pic>
    </p:spTree>
    <p:extLst>
      <p:ext uri="{BB962C8B-B14F-4D97-AF65-F5344CB8AC3E}">
        <p14:creationId xmlns:p14="http://schemas.microsoft.com/office/powerpoint/2010/main" val="283119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Table Discussion</a:t>
            </a:r>
          </a:p>
        </p:txBody>
      </p:sp>
      <p:sp>
        <p:nvSpPr>
          <p:cNvPr id="3" name="Content Placeholder 2"/>
          <p:cNvSpPr>
            <a:spLocks noGrp="1"/>
          </p:cNvSpPr>
          <p:nvPr>
            <p:ph idx="1"/>
          </p:nvPr>
        </p:nvSpPr>
        <p:spPr>
          <a:xfrm>
            <a:off x="457200" y="1447800"/>
            <a:ext cx="8229600" cy="5105400"/>
          </a:xfrm>
        </p:spPr>
        <p:txBody>
          <a:bodyPr/>
          <a:lstStyle/>
          <a:p>
            <a:r>
              <a:rPr lang="en-US" dirty="0"/>
              <a:t>As an individual: review 5 conditions handout</a:t>
            </a:r>
          </a:p>
          <a:p>
            <a:r>
              <a:rPr lang="en-US" dirty="0"/>
              <a:t>As a group: Pick a scribe (write scribes name for further clarification later). </a:t>
            </a:r>
          </a:p>
          <a:p>
            <a:pPr lvl="1"/>
            <a:r>
              <a:rPr lang="en-US" dirty="0"/>
              <a:t>Strength </a:t>
            </a:r>
          </a:p>
          <a:p>
            <a:pPr lvl="1"/>
            <a:r>
              <a:rPr lang="en-US" dirty="0"/>
              <a:t>Challenge</a:t>
            </a:r>
          </a:p>
          <a:p>
            <a:pPr lvl="1"/>
            <a:r>
              <a:rPr lang="en-US" dirty="0"/>
              <a:t>Wish</a:t>
            </a:r>
          </a:p>
          <a:p>
            <a:r>
              <a:rPr lang="en-US" dirty="0"/>
              <a:t>Post your post-its</a:t>
            </a:r>
          </a:p>
          <a:p>
            <a:r>
              <a:rPr lang="en-US" dirty="0"/>
              <a:t>Will bring back at Next Q meeting (June 15th)</a:t>
            </a:r>
          </a:p>
        </p:txBody>
      </p:sp>
      <p:sp>
        <p:nvSpPr>
          <p:cNvPr id="4" name="Slide Number Placeholder 3"/>
          <p:cNvSpPr>
            <a:spLocks noGrp="1"/>
          </p:cNvSpPr>
          <p:nvPr>
            <p:ph type="sldNum" sz="quarter" idx="12"/>
          </p:nvPr>
        </p:nvSpPr>
        <p:spPr/>
        <p:txBody>
          <a:bodyPr/>
          <a:lstStyle/>
          <a:p>
            <a:fld id="{4DE6AD33-158D-B441-93C3-15396DAF392C}" type="slidenum">
              <a:rPr lang="en-US" smtClean="0">
                <a:solidFill>
                  <a:prstClr val="black">
                    <a:tint val="75000"/>
                  </a:prstClr>
                </a:solidFill>
              </a:rPr>
              <a:pPr/>
              <a:t>17</a:t>
            </a:fld>
            <a:endParaRPr lang="en-US" dirty="0">
              <a:solidFill>
                <a:prstClr val="black">
                  <a:tint val="75000"/>
                </a:prstClr>
              </a:solidFill>
            </a:endParaRPr>
          </a:p>
        </p:txBody>
      </p:sp>
    </p:spTree>
    <p:extLst>
      <p:ext uri="{BB962C8B-B14F-4D97-AF65-F5344CB8AC3E}">
        <p14:creationId xmlns:p14="http://schemas.microsoft.com/office/powerpoint/2010/main" val="3849070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905000" y="296863"/>
            <a:ext cx="6858000" cy="1074737"/>
          </a:xfrm>
          <a:ln w="38100">
            <a:solidFill>
              <a:schemeClr val="tx1"/>
            </a:solidFill>
            <a:miter lim="800000"/>
            <a:headEnd/>
            <a:tailEnd/>
          </a:ln>
        </p:spPr>
        <p:txBody>
          <a:bodyPr>
            <a:normAutofit fontScale="90000"/>
          </a:bodyPr>
          <a:lstStyle/>
          <a:p>
            <a:pPr eaLnBrk="1" hangingPunct="1"/>
            <a:r>
              <a:rPr lang="en-US" altLang="en-US" sz="3400"/>
              <a:t>SNHPC Becoming Age-Friendly</a:t>
            </a:r>
            <a:endParaRPr lang="en-US" altLang="en-US" sz="3600"/>
          </a:p>
        </p:txBody>
      </p:sp>
      <p:pic>
        <p:nvPicPr>
          <p:cNvPr id="2051"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811838"/>
            <a:ext cx="9207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3"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2054" name="TextBox 1"/>
          <p:cNvSpPr txBox="1">
            <a:spLocks noChangeArrowheads="1"/>
          </p:cNvSpPr>
          <p:nvPr/>
        </p:nvSpPr>
        <p:spPr bwMode="auto">
          <a:xfrm>
            <a:off x="327025" y="4546600"/>
            <a:ext cx="75977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2800" b="1"/>
              <a:t>Funded by: Tufts Health Foundation</a:t>
            </a:r>
          </a:p>
          <a:p>
            <a:pPr algn="l" eaLnBrk="1" hangingPunct="1"/>
            <a:r>
              <a:rPr lang="en-US" altLang="en-US" sz="2800" b="1"/>
              <a:t>Contributions and Support: AARP &amp; Manchester Health Dept.</a:t>
            </a:r>
          </a:p>
        </p:txBody>
      </p:sp>
      <p:pic>
        <p:nvPicPr>
          <p:cNvPr id="2055"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1" descr="Image result for age friendly communities"/>
          <p:cNvPicPr>
            <a:picLocks noChangeAspect="1" noChangeArrowheads="1"/>
          </p:cNvPicPr>
          <p:nvPr/>
        </p:nvPicPr>
        <p:blipFill>
          <a:blip r:embed="rId5">
            <a:extLst>
              <a:ext uri="{28A0092B-C50C-407E-A947-70E740481C1C}">
                <a14:useLocalDpi xmlns:a14="http://schemas.microsoft.com/office/drawing/2010/main" val="0"/>
              </a:ext>
            </a:extLst>
          </a:blip>
          <a:srcRect b="33369"/>
          <a:stretch>
            <a:fillRect/>
          </a:stretch>
        </p:blipFill>
        <p:spPr bwMode="auto">
          <a:xfrm>
            <a:off x="192088" y="1752600"/>
            <a:ext cx="869473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861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828800" y="304800"/>
            <a:ext cx="6858000" cy="1295400"/>
          </a:xfrm>
        </p:spPr>
        <p:txBody>
          <a:bodyPr>
            <a:normAutofit fontScale="90000"/>
          </a:bodyPr>
          <a:lstStyle/>
          <a:p>
            <a:pPr eaLnBrk="1" hangingPunct="1">
              <a:spcBef>
                <a:spcPts val="1200"/>
              </a:spcBef>
              <a:spcAft>
                <a:spcPts val="1200"/>
              </a:spcAft>
            </a:pPr>
            <a:r>
              <a:rPr lang="en-US" altLang="en-US" sz="3600"/>
              <a:t>SNHPC Becoming Age-Friendly</a:t>
            </a:r>
            <a:br>
              <a:rPr lang="en-US" altLang="en-US" sz="3600"/>
            </a:br>
            <a:r>
              <a:rPr lang="en-US" altLang="en-US" sz="2800" b="1" i="1"/>
              <a:t>Project Considerations</a:t>
            </a:r>
          </a:p>
        </p:txBody>
      </p:sp>
      <p:pic>
        <p:nvPicPr>
          <p:cNvPr id="3075"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3078" name="Rectangle 1"/>
          <p:cNvSpPr>
            <a:spLocks noChangeArrowheads="1"/>
          </p:cNvSpPr>
          <p:nvPr/>
        </p:nvSpPr>
        <p:spPr bwMode="auto">
          <a:xfrm>
            <a:off x="338138" y="1600200"/>
            <a:ext cx="83486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US" altLang="en-US" sz="3200" i="1"/>
              <a:t>How are our communities preparing to serve the needs for the growing senior population?</a:t>
            </a:r>
          </a:p>
        </p:txBody>
      </p:sp>
      <p:pic>
        <p:nvPicPr>
          <p:cNvPr id="3079" name="Picture 4" descr="Image result for YMCA senior progr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2895600"/>
            <a:ext cx="7770812"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58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228600" y="1066801"/>
            <a:ext cx="8610600" cy="5654678"/>
          </a:xfrm>
        </p:spPr>
        <p:txBody>
          <a:bodyPr>
            <a:noAutofit/>
          </a:bodyPr>
          <a:lstStyle/>
          <a:p>
            <a:r>
              <a:rPr lang="en-US" sz="2800" dirty="0"/>
              <a:t>Welcome and Introductions</a:t>
            </a:r>
          </a:p>
          <a:p>
            <a:r>
              <a:rPr lang="en-US" sz="2800" dirty="0"/>
              <a:t>What’s Happening: AHA Update </a:t>
            </a:r>
          </a:p>
          <a:p>
            <a:r>
              <a:rPr lang="en-US" sz="2800" dirty="0"/>
              <a:t>Governor’s Commission on Health Care and Community Support Workforce Strategic</a:t>
            </a:r>
          </a:p>
          <a:p>
            <a:r>
              <a:rPr lang="en-US" sz="2800" dirty="0"/>
              <a:t>TSLCA Update on Cross Border Conversations on Caregiving </a:t>
            </a:r>
          </a:p>
          <a:p>
            <a:r>
              <a:rPr lang="en-US" sz="2800" dirty="0"/>
              <a:t>Collective Impact Video and Discussion</a:t>
            </a:r>
          </a:p>
          <a:p>
            <a:r>
              <a:rPr lang="en-US" sz="2800" dirty="0"/>
              <a:t>Bright Spot: Southern NH Planning Commission</a:t>
            </a:r>
          </a:p>
          <a:p>
            <a:r>
              <a:rPr lang="en-US" sz="2800" dirty="0"/>
              <a:t>Community Announcements</a:t>
            </a:r>
          </a:p>
          <a:p>
            <a:r>
              <a:rPr lang="en-US" sz="2800" dirty="0"/>
              <a:t>Strategic Group Update: Workforce &amp; Advocacy</a:t>
            </a:r>
          </a:p>
          <a:p>
            <a:r>
              <a:rPr lang="en-US" sz="2800" dirty="0"/>
              <a:t>Wrap up/Next Steps </a:t>
            </a:r>
          </a:p>
        </p:txBody>
      </p:sp>
    </p:spTree>
    <p:extLst>
      <p:ext uri="{BB962C8B-B14F-4D97-AF65-F5344CB8AC3E}">
        <p14:creationId xmlns:p14="http://schemas.microsoft.com/office/powerpoint/2010/main" val="2082450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828800" y="304800"/>
            <a:ext cx="6858000" cy="1143000"/>
          </a:xfrm>
        </p:spPr>
        <p:txBody>
          <a:bodyPr>
            <a:normAutofit fontScale="90000"/>
          </a:bodyPr>
          <a:lstStyle/>
          <a:p>
            <a:pPr eaLnBrk="1" hangingPunct="1">
              <a:spcBef>
                <a:spcPts val="1200"/>
              </a:spcBef>
              <a:spcAft>
                <a:spcPts val="1200"/>
              </a:spcAft>
            </a:pPr>
            <a:r>
              <a:rPr lang="en-US" altLang="en-US" sz="3600"/>
              <a:t>SNHPC Becoming Age-Friendly</a:t>
            </a:r>
            <a:br>
              <a:rPr lang="en-US" altLang="en-US" sz="3600"/>
            </a:br>
            <a:r>
              <a:rPr lang="en-US" altLang="en-US" sz="2800" b="1" i="1"/>
              <a:t>Project Considerations</a:t>
            </a:r>
          </a:p>
        </p:txBody>
      </p:sp>
      <p:pic>
        <p:nvPicPr>
          <p:cNvPr id="4099"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4102" name="Rectangle 1"/>
          <p:cNvSpPr>
            <a:spLocks noChangeArrowheads="1"/>
          </p:cNvSpPr>
          <p:nvPr/>
        </p:nvSpPr>
        <p:spPr bwMode="auto">
          <a:xfrm>
            <a:off x="615950" y="1600200"/>
            <a:ext cx="7793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Aft>
                <a:spcPts val="600"/>
              </a:spcAft>
            </a:pPr>
            <a:r>
              <a:rPr lang="en-US" altLang="en-US" sz="3200" i="1"/>
              <a:t>How can our region attract young adults?</a:t>
            </a:r>
            <a:endParaRPr lang="en-US" altLang="en-US" sz="3200"/>
          </a:p>
        </p:txBody>
      </p:sp>
      <p:pic>
        <p:nvPicPr>
          <p:cNvPr id="4103" name="Picture 2" descr="Image result for nh gradu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63" y="2514600"/>
            <a:ext cx="7239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488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28800" y="304800"/>
            <a:ext cx="6858000" cy="1143000"/>
          </a:xfrm>
        </p:spPr>
        <p:txBody>
          <a:bodyPr>
            <a:normAutofit fontScale="90000"/>
          </a:bodyPr>
          <a:lstStyle/>
          <a:p>
            <a:pPr eaLnBrk="1" hangingPunct="1">
              <a:spcBef>
                <a:spcPts val="1200"/>
              </a:spcBef>
              <a:spcAft>
                <a:spcPts val="1200"/>
              </a:spcAft>
            </a:pPr>
            <a:r>
              <a:rPr lang="en-US" altLang="en-US" sz="3600"/>
              <a:t>SNHPC Becoming Age-Friendly</a:t>
            </a:r>
            <a:br>
              <a:rPr lang="en-US" altLang="en-US" sz="3600"/>
            </a:br>
            <a:r>
              <a:rPr lang="en-US" altLang="en-US" sz="2800" b="1" i="1"/>
              <a:t>Project Considerations</a:t>
            </a:r>
          </a:p>
        </p:txBody>
      </p:sp>
      <p:pic>
        <p:nvPicPr>
          <p:cNvPr id="5123"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5"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5126" name="Rectangle 1"/>
          <p:cNvSpPr>
            <a:spLocks noChangeArrowheads="1"/>
          </p:cNvSpPr>
          <p:nvPr/>
        </p:nvSpPr>
        <p:spPr bwMode="auto">
          <a:xfrm>
            <a:off x="338138" y="1600200"/>
            <a:ext cx="83486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US" altLang="en-US" sz="2800" i="1"/>
              <a:t>Do resident seniors/millennials realize the programs, services, and age-friendly businesses within their community and their region?  </a:t>
            </a:r>
            <a:endParaRPr lang="en-US" altLang="en-US" sz="2800"/>
          </a:p>
        </p:txBody>
      </p:sp>
      <p:pic>
        <p:nvPicPr>
          <p:cNvPr id="5127" name="Picture 2" descr="Image result for seniors progr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984500"/>
            <a:ext cx="7326313"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623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828800" y="304800"/>
            <a:ext cx="6858000" cy="1143000"/>
          </a:xfrm>
        </p:spPr>
        <p:txBody>
          <a:bodyPr>
            <a:normAutofit fontScale="90000"/>
          </a:bodyPr>
          <a:lstStyle/>
          <a:p>
            <a:pPr eaLnBrk="1" hangingPunct="1"/>
            <a:r>
              <a:rPr lang="en-US" altLang="en-US" sz="3600"/>
              <a:t>SNHPC Becoming Age-Friendly</a:t>
            </a:r>
            <a:br>
              <a:rPr lang="en-US" altLang="en-US" sz="3600"/>
            </a:br>
            <a:r>
              <a:rPr lang="en-US" altLang="en-US" sz="2800" b="1" i="1"/>
              <a:t>Project Considerations</a:t>
            </a:r>
          </a:p>
        </p:txBody>
      </p:sp>
      <p:pic>
        <p:nvPicPr>
          <p:cNvPr id="6147"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6150" name="Rectangle 1"/>
          <p:cNvSpPr>
            <a:spLocks noChangeArrowheads="1"/>
          </p:cNvSpPr>
          <p:nvPr/>
        </p:nvSpPr>
        <p:spPr bwMode="auto">
          <a:xfrm>
            <a:off x="338138" y="1600200"/>
            <a:ext cx="39290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US" altLang="en-US" sz="3200" i="1"/>
              <a:t>Are there synergies and opportunities between these two populations?</a:t>
            </a:r>
          </a:p>
        </p:txBody>
      </p:sp>
      <p:pic>
        <p:nvPicPr>
          <p:cNvPr id="6151" name="Picture 10" descr="Image result for helping to cross street"/>
          <p:cNvPicPr>
            <a:picLocks noChangeAspect="1" noChangeArrowheads="1"/>
          </p:cNvPicPr>
          <p:nvPr/>
        </p:nvPicPr>
        <p:blipFill>
          <a:blip r:embed="rId4">
            <a:extLst>
              <a:ext uri="{28A0092B-C50C-407E-A947-70E740481C1C}">
                <a14:useLocalDpi xmlns:a14="http://schemas.microsoft.com/office/drawing/2010/main" val="0"/>
              </a:ext>
            </a:extLst>
          </a:blip>
          <a:srcRect l="22414" r="33125"/>
          <a:stretch>
            <a:fillRect/>
          </a:stretch>
        </p:blipFill>
        <p:spPr bwMode="auto">
          <a:xfrm>
            <a:off x="4648200" y="1538288"/>
            <a:ext cx="3744913"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22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371600"/>
            <a:ext cx="5943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a:xfrm>
            <a:off x="1828800" y="304800"/>
            <a:ext cx="6858000" cy="1143000"/>
          </a:xfrm>
        </p:spPr>
        <p:txBody>
          <a:bodyPr>
            <a:normAutofit fontScale="90000"/>
          </a:bodyPr>
          <a:lstStyle/>
          <a:p>
            <a:pPr eaLnBrk="1" hangingPunct="1">
              <a:spcBef>
                <a:spcPts val="1200"/>
              </a:spcBef>
              <a:spcAft>
                <a:spcPts val="1200"/>
              </a:spcAft>
            </a:pPr>
            <a:r>
              <a:rPr lang="en-US" altLang="en-US" sz="3600"/>
              <a:t>SNHPC Becoming Age-Friendly</a:t>
            </a:r>
            <a:br>
              <a:rPr lang="en-US" altLang="en-US" sz="3600"/>
            </a:br>
            <a:r>
              <a:rPr lang="en-US" altLang="en-US" sz="2800" b="1" i="1"/>
              <a:t>Project Considerations</a:t>
            </a:r>
          </a:p>
        </p:txBody>
      </p:sp>
      <p:pic>
        <p:nvPicPr>
          <p:cNvPr id="7172"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4"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7175" name="Rectangle 1"/>
          <p:cNvSpPr>
            <a:spLocks noChangeArrowheads="1"/>
          </p:cNvSpPr>
          <p:nvPr/>
        </p:nvSpPr>
        <p:spPr bwMode="auto">
          <a:xfrm>
            <a:off x="228600" y="4572000"/>
            <a:ext cx="548640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US" altLang="en-US" sz="3200" i="1"/>
              <a:t>How can our region better unite to create collective solutions? </a:t>
            </a:r>
            <a:endParaRPr lang="en-US" altLang="en-US" sz="3200"/>
          </a:p>
        </p:txBody>
      </p:sp>
    </p:spTree>
    <p:extLst>
      <p:ext uri="{BB962C8B-B14F-4D97-AF65-F5344CB8AC3E}">
        <p14:creationId xmlns:p14="http://schemas.microsoft.com/office/powerpoint/2010/main" val="35693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638" y="1157288"/>
            <a:ext cx="7005637"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Diagram 9"/>
          <p:cNvGraphicFramePr/>
          <p:nvPr/>
        </p:nvGraphicFramePr>
        <p:xfrm>
          <a:off x="574100" y="417786"/>
          <a:ext cx="8569900" cy="51720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196" name="Rectangle 2"/>
          <p:cNvSpPr>
            <a:spLocks noGrp="1" noChangeArrowheads="1"/>
          </p:cNvSpPr>
          <p:nvPr>
            <p:ph type="title"/>
          </p:nvPr>
        </p:nvSpPr>
        <p:spPr>
          <a:xfrm>
            <a:off x="1981200" y="157163"/>
            <a:ext cx="6858000" cy="1143000"/>
          </a:xfrm>
          <a:solidFill>
            <a:schemeClr val="bg1"/>
          </a:solidFill>
        </p:spPr>
        <p:txBody>
          <a:bodyPr>
            <a:normAutofit fontScale="90000"/>
          </a:bodyPr>
          <a:lstStyle/>
          <a:p>
            <a:pPr eaLnBrk="1" hangingPunct="1"/>
            <a:r>
              <a:rPr lang="en-US" altLang="en-US" sz="3600"/>
              <a:t>SNHPC Becoming Age-Friendly</a:t>
            </a:r>
            <a:br>
              <a:rPr lang="en-US" altLang="en-US" sz="3600"/>
            </a:br>
            <a:r>
              <a:rPr lang="en-US" altLang="en-US" sz="2800" b="1" i="1"/>
              <a:t>Project Tasks</a:t>
            </a:r>
          </a:p>
        </p:txBody>
      </p:sp>
      <p:pic>
        <p:nvPicPr>
          <p:cNvPr id="8197" name="Picture 4" descr="NEW SNHPC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28600"/>
            <a:ext cx="1371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9" name="Text Box 6"/>
          <p:cNvSpPr txBox="1">
            <a:spLocks noChangeArrowheads="1"/>
          </p:cNvSpPr>
          <p:nvPr/>
        </p:nvSpPr>
        <p:spPr bwMode="auto">
          <a:xfrm>
            <a:off x="268288" y="606425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pic>
        <p:nvPicPr>
          <p:cNvPr id="8200" name="Picture 11" descr="Image result for age friendly communities"/>
          <p:cNvPicPr>
            <a:picLocks noChangeAspect="1" noChangeArrowheads="1"/>
          </p:cNvPicPr>
          <p:nvPr/>
        </p:nvPicPr>
        <p:blipFill>
          <a:blip r:embed="rId10">
            <a:extLst>
              <a:ext uri="{28A0092B-C50C-407E-A947-70E740481C1C}">
                <a14:useLocalDpi xmlns:a14="http://schemas.microsoft.com/office/drawing/2010/main" val="0"/>
              </a:ext>
            </a:extLst>
          </a:blip>
          <a:srcRect b="33369"/>
          <a:stretch>
            <a:fillRect/>
          </a:stretch>
        </p:blipFill>
        <p:spPr bwMode="auto">
          <a:xfrm>
            <a:off x="6172200" y="5553075"/>
            <a:ext cx="27352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55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9219"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14342" name="Rectangle 2"/>
          <p:cNvSpPr>
            <a:spLocks noChangeArrowheads="1"/>
          </p:cNvSpPr>
          <p:nvPr/>
        </p:nvSpPr>
        <p:spPr bwMode="auto">
          <a:xfrm>
            <a:off x="1828800" y="971550"/>
            <a:ext cx="670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1125" lvl="1">
              <a:defRPr/>
            </a:pPr>
            <a:r>
              <a:rPr lang="en-US" sz="2800" b="1" i="1" dirty="0">
                <a:solidFill>
                  <a:schemeClr val="tx2"/>
                </a:solidFill>
                <a:latin typeface="+mj-lt"/>
                <a:ea typeface="+mj-ea"/>
                <a:cs typeface="+mj-cs"/>
              </a:rPr>
              <a:t>Involvement</a:t>
            </a:r>
          </a:p>
        </p:txBody>
      </p:sp>
      <p:pic>
        <p:nvPicPr>
          <p:cNvPr id="9223" name="Picture 11" descr="Image result for age friendly communities"/>
          <p:cNvPicPr>
            <a:picLocks noChangeAspect="1" noChangeArrowheads="1"/>
          </p:cNvPicPr>
          <p:nvPr/>
        </p:nvPicPr>
        <p:blipFill>
          <a:blip r:embed="rId4">
            <a:extLst>
              <a:ext uri="{28A0092B-C50C-407E-A947-70E740481C1C}">
                <a14:useLocalDpi xmlns:a14="http://schemas.microsoft.com/office/drawing/2010/main" val="0"/>
              </a:ext>
            </a:extLst>
          </a:blip>
          <a:srcRect b="33369"/>
          <a:stretch>
            <a:fillRect/>
          </a:stretch>
        </p:blipFill>
        <p:spPr bwMode="auto">
          <a:xfrm>
            <a:off x="6248400" y="5576888"/>
            <a:ext cx="26590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descr="Image result for group effort"/>
          <p:cNvPicPr>
            <a:picLocks noChangeAspect="1" noChangeArrowheads="1"/>
          </p:cNvPicPr>
          <p:nvPr/>
        </p:nvPicPr>
        <p:blipFill>
          <a:blip r:embed="rId5">
            <a:extLst>
              <a:ext uri="{28A0092B-C50C-407E-A947-70E740481C1C}">
                <a14:useLocalDpi xmlns:a14="http://schemas.microsoft.com/office/drawing/2010/main" val="0"/>
              </a:ext>
            </a:extLst>
          </a:blip>
          <a:srcRect l="23531"/>
          <a:stretch>
            <a:fillRect/>
          </a:stretch>
        </p:blipFill>
        <p:spPr bwMode="auto">
          <a:xfrm>
            <a:off x="533400" y="1944688"/>
            <a:ext cx="498792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226"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8400" y="2246313"/>
            <a:ext cx="1279525" cy="1279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27"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62388" y="4271963"/>
            <a:ext cx="13049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600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10243"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5"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14342" name="Rectangle 2"/>
          <p:cNvSpPr>
            <a:spLocks noChangeArrowheads="1"/>
          </p:cNvSpPr>
          <p:nvPr/>
        </p:nvSpPr>
        <p:spPr bwMode="auto">
          <a:xfrm>
            <a:off x="1828800" y="971550"/>
            <a:ext cx="670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1125" lvl="1">
              <a:defRPr/>
            </a:pPr>
            <a:r>
              <a:rPr lang="en-US" sz="2800" b="1" i="1" dirty="0">
                <a:solidFill>
                  <a:schemeClr val="tx2"/>
                </a:solidFill>
                <a:latin typeface="+mj-lt"/>
                <a:ea typeface="+mj-ea"/>
                <a:cs typeface="+mj-cs"/>
              </a:rPr>
              <a:t>Getting the Word Out</a:t>
            </a:r>
          </a:p>
        </p:txBody>
      </p:sp>
      <p:pic>
        <p:nvPicPr>
          <p:cNvPr id="10247" name="Picture 11" descr="Image result for age friendly communities"/>
          <p:cNvPicPr>
            <a:picLocks noChangeAspect="1" noChangeArrowheads="1"/>
          </p:cNvPicPr>
          <p:nvPr/>
        </p:nvPicPr>
        <p:blipFill>
          <a:blip r:embed="rId4">
            <a:extLst>
              <a:ext uri="{28A0092B-C50C-407E-A947-70E740481C1C}">
                <a14:useLocalDpi xmlns:a14="http://schemas.microsoft.com/office/drawing/2010/main" val="0"/>
              </a:ext>
            </a:extLst>
          </a:blip>
          <a:srcRect b="33369"/>
          <a:stretch>
            <a:fillRect/>
          </a:stretch>
        </p:blipFill>
        <p:spPr bwMode="auto">
          <a:xfrm>
            <a:off x="6248400" y="5576888"/>
            <a:ext cx="26590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2"/>
          <p:cNvPicPr>
            <a:picLocks noChangeAspect="1" noChangeArrowheads="1"/>
          </p:cNvPicPr>
          <p:nvPr/>
        </p:nvPicPr>
        <p:blipFill>
          <a:blip r:embed="rId5">
            <a:extLst>
              <a:ext uri="{28A0092B-C50C-407E-A947-70E740481C1C}">
                <a14:useLocalDpi xmlns:a14="http://schemas.microsoft.com/office/drawing/2010/main" val="0"/>
              </a:ext>
            </a:extLst>
          </a:blip>
          <a:srcRect l="2499" t="2263" r="26939" b="9645"/>
          <a:stretch>
            <a:fillRect/>
          </a:stretch>
        </p:blipFill>
        <p:spPr bwMode="auto">
          <a:xfrm>
            <a:off x="533400" y="1736725"/>
            <a:ext cx="427196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TextBox 12"/>
          <p:cNvSpPr txBox="1">
            <a:spLocks noChangeArrowheads="1"/>
          </p:cNvSpPr>
          <p:nvPr/>
        </p:nvSpPr>
        <p:spPr bwMode="auto">
          <a:xfrm>
            <a:off x="4886325" y="1730375"/>
            <a:ext cx="42576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buFont typeface="Arial" panose="020B0604020202020204" pitchFamily="34" charset="0"/>
              <a:buChar char="•"/>
            </a:pPr>
            <a:r>
              <a:rPr lang="en-US" altLang="en-US" sz="2400"/>
              <a:t>Dovetailing with Partners</a:t>
            </a:r>
          </a:p>
          <a:p>
            <a:pPr algn="l" eaLnBrk="1" hangingPunct="1">
              <a:buFont typeface="Arial" panose="020B0604020202020204" pitchFamily="34" charset="0"/>
              <a:buChar char="•"/>
            </a:pPr>
            <a:r>
              <a:rPr lang="en-US" altLang="en-US" sz="2400"/>
              <a:t>Manchester Public TV</a:t>
            </a:r>
          </a:p>
          <a:p>
            <a:pPr algn="l" eaLnBrk="1" hangingPunct="1">
              <a:buFont typeface="Arial" panose="020B0604020202020204" pitchFamily="34" charset="0"/>
              <a:buChar char="•"/>
            </a:pPr>
            <a:r>
              <a:rPr lang="en-US" altLang="en-US" sz="2400"/>
              <a:t>Local Community Links</a:t>
            </a:r>
          </a:p>
          <a:p>
            <a:pPr algn="l" eaLnBrk="1" hangingPunct="1">
              <a:buFont typeface="Arial" panose="020B0604020202020204" pitchFamily="34" charset="0"/>
              <a:buChar char="•"/>
            </a:pPr>
            <a:r>
              <a:rPr lang="en-US" altLang="en-US" sz="2400"/>
              <a:t>Postcard Distributions</a:t>
            </a:r>
          </a:p>
          <a:p>
            <a:pPr algn="l" eaLnBrk="1" hangingPunct="1">
              <a:buFont typeface="Arial" panose="020B0604020202020204" pitchFamily="34" charset="0"/>
              <a:buChar char="•"/>
            </a:pPr>
            <a:r>
              <a:rPr lang="en-US" altLang="en-US" sz="2400"/>
              <a:t>Meetings and Talking it Up</a:t>
            </a:r>
          </a:p>
          <a:p>
            <a:pPr algn="l" eaLnBrk="1" hangingPunct="1">
              <a:buFont typeface="Arial" panose="020B0604020202020204" pitchFamily="34" charset="0"/>
              <a:buChar char="•"/>
            </a:pPr>
            <a:r>
              <a:rPr lang="en-US" altLang="en-US" sz="2400"/>
              <a:t>Facebook</a:t>
            </a:r>
          </a:p>
          <a:p>
            <a:pPr algn="l" eaLnBrk="1" hangingPunct="1">
              <a:buFont typeface="Arial" panose="020B0604020202020204" pitchFamily="34" charset="0"/>
              <a:buChar char="•"/>
            </a:pPr>
            <a:r>
              <a:rPr lang="en-US" altLang="en-US" sz="2400"/>
              <a:t>Web-Site Links</a:t>
            </a:r>
          </a:p>
          <a:p>
            <a:pPr algn="l" eaLnBrk="1" hangingPunct="1">
              <a:buFont typeface="Arial" panose="020B0604020202020204" pitchFamily="34" charset="0"/>
              <a:buChar char="•"/>
            </a:pPr>
            <a:r>
              <a:rPr lang="en-US" altLang="en-US" sz="2400"/>
              <a:t>Phone Calls</a:t>
            </a:r>
          </a:p>
          <a:p>
            <a:pPr algn="l" eaLnBrk="1" hangingPunct="1">
              <a:buFont typeface="Arial" panose="020B0604020202020204" pitchFamily="34" charset="0"/>
              <a:buChar char="•"/>
            </a:pPr>
            <a:r>
              <a:rPr lang="en-US" altLang="en-US" sz="2400"/>
              <a:t>Local Heroes</a:t>
            </a:r>
          </a:p>
        </p:txBody>
      </p:sp>
    </p:spTree>
    <p:extLst>
      <p:ext uri="{BB962C8B-B14F-4D97-AF65-F5344CB8AC3E}">
        <p14:creationId xmlns:p14="http://schemas.microsoft.com/office/powerpoint/2010/main" val="284274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828800" y="304800"/>
            <a:ext cx="6858000" cy="1143000"/>
          </a:xfrm>
        </p:spPr>
        <p:txBody>
          <a:bodyPr>
            <a:normAutofit fontScale="90000"/>
          </a:bodyPr>
          <a:lstStyle/>
          <a:p>
            <a:pPr eaLnBrk="1" hangingPunct="1">
              <a:spcBef>
                <a:spcPts val="1200"/>
              </a:spcBef>
              <a:spcAft>
                <a:spcPts val="1200"/>
              </a:spcAft>
            </a:pPr>
            <a:r>
              <a:rPr lang="en-US" altLang="en-US" sz="3600"/>
              <a:t>SNHPC Becoming Age-Friendly</a:t>
            </a:r>
            <a:br>
              <a:rPr lang="en-US" altLang="en-US" sz="3600"/>
            </a:br>
            <a:r>
              <a:rPr lang="en-US" altLang="en-US" sz="2800" b="1" i="1"/>
              <a:t>Millennial Stakeholder Involvement</a:t>
            </a:r>
          </a:p>
        </p:txBody>
      </p:sp>
      <p:pic>
        <p:nvPicPr>
          <p:cNvPr id="11267"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pic>
        <p:nvPicPr>
          <p:cNvPr id="11270" name="Picture 8"/>
          <p:cNvPicPr>
            <a:picLocks noChangeAspect="1" noChangeArrowheads="1"/>
          </p:cNvPicPr>
          <p:nvPr/>
        </p:nvPicPr>
        <p:blipFill>
          <a:blip r:embed="rId4">
            <a:extLst>
              <a:ext uri="{28A0092B-C50C-407E-A947-70E740481C1C}">
                <a14:useLocalDpi xmlns:a14="http://schemas.microsoft.com/office/drawing/2010/main" val="0"/>
              </a:ext>
            </a:extLst>
          </a:blip>
          <a:srcRect l="8438" t="6303" r="9999" b="6412"/>
          <a:stretch>
            <a:fillRect/>
          </a:stretch>
        </p:blipFill>
        <p:spPr bwMode="auto">
          <a:xfrm>
            <a:off x="3276600" y="1457325"/>
            <a:ext cx="5335588" cy="456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647950"/>
            <a:ext cx="3714750" cy="339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408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Survey QR C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5" y="3902075"/>
            <a:ext cx="2647950" cy="2651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5D1D7"/>
                  </a:outerShdw>
                </a:effectLst>
              </a14:hiddenEffects>
            </a:ext>
          </a:extLst>
        </p:spPr>
      </p:pic>
      <p:sp>
        <p:nvSpPr>
          <p:cNvPr id="12291" name="Content Placeholder 2"/>
          <p:cNvSpPr>
            <a:spLocks noGrp="1"/>
          </p:cNvSpPr>
          <p:nvPr>
            <p:ph idx="1"/>
          </p:nvPr>
        </p:nvSpPr>
        <p:spPr>
          <a:xfrm>
            <a:off x="457200" y="1600200"/>
            <a:ext cx="8229600" cy="2590800"/>
          </a:xfrm>
        </p:spPr>
        <p:txBody>
          <a:bodyPr/>
          <a:lstStyle/>
          <a:p>
            <a:pPr marL="0" indent="0" algn="ctr">
              <a:buFontTx/>
              <a:buNone/>
            </a:pPr>
            <a:r>
              <a:rPr lang="en-US" altLang="en-US" sz="2800"/>
              <a:t>Please visit </a:t>
            </a:r>
            <a:r>
              <a:rPr lang="en-US" altLang="en-US" sz="2800">
                <a:hlinkClick r:id="rId4"/>
              </a:rPr>
              <a:t>www.surveymonkey.com/r/BecomingAgeFriendly</a:t>
            </a:r>
            <a:endParaRPr lang="en-US" altLang="en-US" sz="2800"/>
          </a:p>
          <a:p>
            <a:pPr marL="0" indent="0" algn="ctr">
              <a:buFontTx/>
              <a:buNone/>
            </a:pPr>
            <a:r>
              <a:rPr lang="en-US" altLang="en-US" sz="2800"/>
              <a:t>to take a 10-minute survey.</a:t>
            </a:r>
          </a:p>
          <a:p>
            <a:pPr marL="0" indent="0" algn="ctr">
              <a:buFontTx/>
              <a:buNone/>
            </a:pPr>
            <a:r>
              <a:rPr lang="en-US" altLang="en-US" sz="2800" b="1"/>
              <a:t>WE WANT TO HEAR FROM YOU!</a:t>
            </a:r>
          </a:p>
          <a:p>
            <a:pPr marL="0" indent="0" algn="ctr">
              <a:buFontTx/>
              <a:buNone/>
            </a:pPr>
            <a:r>
              <a:rPr lang="en-US" altLang="en-US" sz="3100" b="1"/>
              <a:t>***YOU </a:t>
            </a:r>
            <a:r>
              <a:rPr lang="en-US" altLang="en-US" sz="3100" b="1" i="1"/>
              <a:t>COULD</a:t>
            </a:r>
            <a:r>
              <a:rPr lang="en-US" altLang="en-US" sz="3100" b="1"/>
              <a:t> win $50!</a:t>
            </a:r>
          </a:p>
        </p:txBody>
      </p:sp>
      <p:pic>
        <p:nvPicPr>
          <p:cNvPr id="12292" name="Picture 4" descr="NEW SNHP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4" name="Rectangle 2"/>
          <p:cNvSpPr>
            <a:spLocks noGrp="1" noChangeArrowheads="1"/>
          </p:cNvSpPr>
          <p:nvPr>
            <p:ph type="title"/>
          </p:nvPr>
        </p:nvSpPr>
        <p:spPr>
          <a:xfrm>
            <a:off x="1828800" y="304800"/>
            <a:ext cx="6858000" cy="1143000"/>
          </a:xfrm>
        </p:spPr>
        <p:txBody>
          <a:bodyPr>
            <a:normAutofit fontScale="90000"/>
          </a:bodyPr>
          <a:lstStyle/>
          <a:p>
            <a:pPr eaLnBrk="1" hangingPunct="1"/>
            <a:r>
              <a:rPr lang="en-US" altLang="en-US" sz="3600"/>
              <a:t>SNHPC Becoming Age-Friendly</a:t>
            </a:r>
            <a:br>
              <a:rPr lang="en-US" altLang="en-US" sz="3600"/>
            </a:br>
            <a:r>
              <a:rPr lang="en-US" altLang="en-US" sz="2800" b="1" i="1"/>
              <a:t>Survey Distribution</a:t>
            </a:r>
          </a:p>
        </p:txBody>
      </p:sp>
    </p:spTree>
    <p:extLst>
      <p:ext uri="{BB962C8B-B14F-4D97-AF65-F5344CB8AC3E}">
        <p14:creationId xmlns:p14="http://schemas.microsoft.com/office/powerpoint/2010/main" val="3206107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13315"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7"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10246" name="Rectangle 2"/>
          <p:cNvSpPr>
            <a:spLocks noChangeArrowheads="1"/>
          </p:cNvSpPr>
          <p:nvPr/>
        </p:nvSpPr>
        <p:spPr bwMode="auto">
          <a:xfrm>
            <a:off x="3048000" y="971550"/>
            <a:ext cx="50228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1125" lvl="1">
              <a:defRPr/>
            </a:pPr>
            <a:r>
              <a:rPr lang="en-US" altLang="en-US" sz="2800" b="1" i="1" dirty="0">
                <a:solidFill>
                  <a:schemeClr val="tx2"/>
                </a:solidFill>
                <a:latin typeface="+mj-lt"/>
                <a:ea typeface="+mj-ea"/>
                <a:cs typeface="+mj-cs"/>
              </a:rPr>
              <a:t>Community Assessments and Surveys</a:t>
            </a:r>
          </a:p>
        </p:txBody>
      </p:sp>
      <p:sp>
        <p:nvSpPr>
          <p:cNvPr id="13319" name="TextBox 1"/>
          <p:cNvSpPr txBox="1">
            <a:spLocks noChangeArrowheads="1"/>
          </p:cNvSpPr>
          <p:nvPr/>
        </p:nvSpPr>
        <p:spPr bwMode="auto">
          <a:xfrm>
            <a:off x="527050" y="1724025"/>
            <a:ext cx="82359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Aft>
                <a:spcPts val="1200"/>
              </a:spcAft>
              <a:buFontTx/>
              <a:buAutoNum type="arabicPeriod"/>
            </a:pPr>
            <a:r>
              <a:rPr lang="en-US" altLang="en-US" sz="4000" b="1"/>
              <a:t>Community Assessments</a:t>
            </a:r>
          </a:p>
          <a:p>
            <a:pPr algn="l" eaLnBrk="1" hangingPunct="1">
              <a:spcAft>
                <a:spcPts val="1200"/>
              </a:spcAft>
              <a:buFontTx/>
              <a:buAutoNum type="arabicPeriod"/>
            </a:pPr>
            <a:r>
              <a:rPr lang="en-US" altLang="en-US" sz="2600" b="1"/>
              <a:t>Resident Surveys – Online and Hard copy</a:t>
            </a:r>
          </a:p>
          <a:p>
            <a:pPr algn="l" eaLnBrk="1" hangingPunct="1">
              <a:spcAft>
                <a:spcPts val="1200"/>
              </a:spcAft>
              <a:buFontTx/>
              <a:buAutoNum type="arabicPeriod"/>
            </a:pPr>
            <a:r>
              <a:rPr lang="en-US" altLang="en-US" sz="2600"/>
              <a:t>Library Assessments (partner with MRACOA)</a:t>
            </a:r>
          </a:p>
          <a:p>
            <a:pPr algn="l" eaLnBrk="1" hangingPunct="1">
              <a:spcAft>
                <a:spcPts val="1200"/>
              </a:spcAft>
              <a:buFontTx/>
              <a:buAutoNum type="arabicPeriod"/>
            </a:pPr>
            <a:r>
              <a:rPr lang="en-US" altLang="en-US" sz="2600"/>
              <a:t>Home-Building Industry Online Survey (partner with AHA)</a:t>
            </a:r>
          </a:p>
          <a:p>
            <a:pPr algn="l" eaLnBrk="1" hangingPunct="1">
              <a:spcAft>
                <a:spcPts val="1200"/>
              </a:spcAft>
              <a:buFontTx/>
              <a:buAutoNum type="arabicPeriod"/>
            </a:pPr>
            <a:r>
              <a:rPr lang="en-US" altLang="en-US" sz="2600" b="1"/>
              <a:t>Business Surveys (partner with SNHU and local business organization – Chamber and InTown)</a:t>
            </a:r>
          </a:p>
        </p:txBody>
      </p:sp>
      <p:pic>
        <p:nvPicPr>
          <p:cNvPr id="13320" name="Picture 11" descr="Image result for age friendly communities"/>
          <p:cNvPicPr>
            <a:picLocks noChangeAspect="1" noChangeArrowheads="1"/>
          </p:cNvPicPr>
          <p:nvPr/>
        </p:nvPicPr>
        <p:blipFill>
          <a:blip r:embed="rId4">
            <a:extLst>
              <a:ext uri="{28A0092B-C50C-407E-A947-70E740481C1C}">
                <a14:useLocalDpi xmlns:a14="http://schemas.microsoft.com/office/drawing/2010/main" val="0"/>
              </a:ext>
            </a:extLst>
          </a:blip>
          <a:srcRect b="33369"/>
          <a:stretch>
            <a:fillRect/>
          </a:stretch>
        </p:blipFill>
        <p:spPr bwMode="auto">
          <a:xfrm>
            <a:off x="5113338" y="5211763"/>
            <a:ext cx="37941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1391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AHA UPDATE </a:t>
            </a:r>
          </a:p>
        </p:txBody>
      </p:sp>
      <p:sp>
        <p:nvSpPr>
          <p:cNvPr id="3" name="Content Placeholder 2"/>
          <p:cNvSpPr>
            <a:spLocks noGrp="1"/>
          </p:cNvSpPr>
          <p:nvPr>
            <p:ph idx="1"/>
          </p:nvPr>
        </p:nvSpPr>
        <p:spPr>
          <a:xfrm>
            <a:off x="313267" y="1295400"/>
            <a:ext cx="8229600" cy="5426079"/>
          </a:xfrm>
        </p:spPr>
        <p:txBody>
          <a:bodyPr>
            <a:normAutofit fontScale="92500" lnSpcReduction="20000"/>
          </a:bodyPr>
          <a:lstStyle/>
          <a:p>
            <a:pPr marL="0" indent="0">
              <a:buNone/>
            </a:pPr>
            <a:endParaRPr lang="en-US" dirty="0"/>
          </a:p>
          <a:p>
            <a:pPr marL="0" indent="0">
              <a:buNone/>
            </a:pPr>
            <a:endParaRPr lang="en-US" dirty="0"/>
          </a:p>
          <a:p>
            <a:pPr marL="0" indent="0">
              <a:buNone/>
            </a:pPr>
            <a:r>
              <a:rPr lang="en-US" dirty="0"/>
              <a:t>Outreach and Engagement </a:t>
            </a:r>
          </a:p>
          <a:p>
            <a:pPr marL="0" indent="0">
              <a:buNone/>
            </a:pPr>
            <a:endParaRPr lang="en-US" dirty="0"/>
          </a:p>
          <a:p>
            <a:pPr marL="0" indent="0">
              <a:buNone/>
            </a:pPr>
            <a:endParaRPr lang="en-US" dirty="0"/>
          </a:p>
          <a:p>
            <a:pPr marL="0" indent="0">
              <a:buNone/>
            </a:pPr>
            <a:endParaRPr lang="en-US" dirty="0"/>
          </a:p>
          <a:p>
            <a:pPr marL="0" indent="0">
              <a:buNone/>
            </a:pPr>
            <a:r>
              <a:rPr lang="en-US" dirty="0"/>
              <a:t>Conferences/Presentations</a:t>
            </a:r>
          </a:p>
          <a:p>
            <a:pPr lvl="1"/>
            <a:r>
              <a:rPr lang="en-US" dirty="0"/>
              <a:t>American Society on Aging:  A Collective Impact Approach to Creating Age Friendly Communities</a:t>
            </a:r>
          </a:p>
          <a:p>
            <a:pPr lvl="1"/>
            <a:r>
              <a:rPr lang="en-US" dirty="0"/>
              <a:t>Tufts Age-Friendly Communities: Collective Impact for Age-Friendly Communities 201</a:t>
            </a:r>
          </a:p>
          <a:p>
            <a:pPr lvl="1"/>
            <a:r>
              <a:rPr lang="en-US" dirty="0"/>
              <a:t>Collective Impact Forum- A Collaborative Approach to Creating Age Friendly Communities in New Hampshire</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4DE6AD33-158D-B441-93C3-15396DAF392C}" type="slidenum">
              <a:rPr lang="en-US" smtClean="0">
                <a:solidFill>
                  <a:prstClr val="black">
                    <a:tint val="75000"/>
                  </a:prstClr>
                </a:solidFill>
              </a:rPr>
              <a:pPr/>
              <a:t>3</a:t>
            </a:fld>
            <a:endParaRPr lang="en-US" dirty="0">
              <a:solidFill>
                <a:prstClr val="black">
                  <a:tint val="75000"/>
                </a:prst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295400"/>
            <a:ext cx="2987857" cy="2867025"/>
          </a:xfrm>
          <a:prstGeom prst="rect">
            <a:avLst/>
          </a:prstGeom>
        </p:spPr>
      </p:pic>
    </p:spTree>
    <p:extLst>
      <p:ext uri="{BB962C8B-B14F-4D97-AF65-F5344CB8AC3E}">
        <p14:creationId xmlns:p14="http://schemas.microsoft.com/office/powerpoint/2010/main" val="3580161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Image result for Herding C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463" y="1216025"/>
            <a:ext cx="267811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title"/>
          </p:nvPr>
        </p:nvSpPr>
        <p:spPr>
          <a:xfrm>
            <a:off x="1981200" y="157163"/>
            <a:ext cx="6858000" cy="1143000"/>
          </a:xfrm>
        </p:spPr>
        <p:txBody>
          <a:bodyPr>
            <a:normAutofit fontScale="90000"/>
          </a:bodyPr>
          <a:lstStyle/>
          <a:p>
            <a:pPr eaLnBrk="1" hangingPunct="1"/>
            <a:r>
              <a:rPr lang="en-US" altLang="en-US" sz="3600"/>
              <a:t>SNHPC Becoming Age-Friendly</a:t>
            </a:r>
            <a:br>
              <a:rPr lang="en-US" altLang="en-US" sz="3600"/>
            </a:br>
            <a:r>
              <a:rPr lang="en-US" altLang="en-US" sz="2700" b="1" i="1"/>
              <a:t>Scheduling 14 Community Assessments</a:t>
            </a:r>
          </a:p>
        </p:txBody>
      </p:sp>
      <p:pic>
        <p:nvPicPr>
          <p:cNvPr id="14340"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0"/>
            <a:ext cx="1371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pic>
        <p:nvPicPr>
          <p:cNvPr id="14343" name="Picture 11" descr="Image result for age friendly communities"/>
          <p:cNvPicPr>
            <a:picLocks noChangeAspect="1" noChangeArrowheads="1"/>
          </p:cNvPicPr>
          <p:nvPr/>
        </p:nvPicPr>
        <p:blipFill>
          <a:blip r:embed="rId5">
            <a:extLst>
              <a:ext uri="{28A0092B-C50C-407E-A947-70E740481C1C}">
                <a14:useLocalDpi xmlns:a14="http://schemas.microsoft.com/office/drawing/2010/main" val="0"/>
              </a:ext>
            </a:extLst>
          </a:blip>
          <a:srcRect b="33369"/>
          <a:stretch>
            <a:fillRect/>
          </a:stretch>
        </p:blipFill>
        <p:spPr bwMode="auto">
          <a:xfrm>
            <a:off x="6410325" y="5629275"/>
            <a:ext cx="249713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 descr="Image result for Herding Ca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628775"/>
            <a:ext cx="6589713" cy="400050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343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157163"/>
            <a:ext cx="6858000" cy="1143000"/>
          </a:xfrm>
        </p:spPr>
        <p:txBody>
          <a:bodyPr>
            <a:normAutofit fontScale="90000"/>
          </a:bodyPr>
          <a:lstStyle/>
          <a:p>
            <a:pPr eaLnBrk="1" hangingPunct="1"/>
            <a:r>
              <a:rPr lang="en-US" altLang="en-US" sz="3600"/>
              <a:t>SNHPC Becoming Age-Friendly</a:t>
            </a:r>
            <a:br>
              <a:rPr lang="en-US" altLang="en-US" sz="3600"/>
            </a:br>
            <a:r>
              <a:rPr lang="en-US" altLang="en-US" sz="2800" b="1" i="1"/>
              <a:t>Incentives</a:t>
            </a:r>
          </a:p>
        </p:txBody>
      </p:sp>
      <p:pic>
        <p:nvPicPr>
          <p:cNvPr id="15363"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1371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pic>
        <p:nvPicPr>
          <p:cNvPr id="15366" name="Picture 11" descr="Image result for age friendly communities"/>
          <p:cNvPicPr>
            <a:picLocks noChangeAspect="1" noChangeArrowheads="1"/>
          </p:cNvPicPr>
          <p:nvPr/>
        </p:nvPicPr>
        <p:blipFill>
          <a:blip r:embed="rId4">
            <a:extLst>
              <a:ext uri="{28A0092B-C50C-407E-A947-70E740481C1C}">
                <a14:useLocalDpi xmlns:a14="http://schemas.microsoft.com/office/drawing/2010/main" val="0"/>
              </a:ext>
            </a:extLst>
          </a:blip>
          <a:srcRect b="33369"/>
          <a:stretch>
            <a:fillRect/>
          </a:stretch>
        </p:blipFill>
        <p:spPr bwMode="auto">
          <a:xfrm>
            <a:off x="6172200" y="5553075"/>
            <a:ext cx="27352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Image result for cats fee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19250"/>
            <a:ext cx="5270500" cy="395287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634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900" y="1371600"/>
            <a:ext cx="4000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r>
              <a:rPr lang="en-US" altLang="en-US" sz="2800" b="1" i="1"/>
              <a:t>Community Assessments</a:t>
            </a:r>
          </a:p>
        </p:txBody>
      </p:sp>
      <p:pic>
        <p:nvPicPr>
          <p:cNvPr id="16388" name="Picture 4" descr="NEW SNHP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0"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pic>
        <p:nvPicPr>
          <p:cNvPr id="16391" name="Content Placeholder 13"/>
          <p:cNvPicPr>
            <a:picLocks noGrp="1" noChangeAspect="1"/>
          </p:cNvPicPr>
          <p:nvPr>
            <p:ph sz="half" idx="1"/>
          </p:nvPr>
        </p:nvPicPr>
        <p:blipFill>
          <a:blip r:embed="rId6">
            <a:extLst>
              <a:ext uri="{28A0092B-C50C-407E-A947-70E740481C1C}">
                <a14:useLocalDpi xmlns:a14="http://schemas.microsoft.com/office/drawing/2010/main" val="0"/>
              </a:ext>
            </a:extLst>
          </a:blip>
          <a:srcRect t="23656" b="2"/>
          <a:stretch>
            <a:fillRect/>
          </a:stretch>
        </p:blipFill>
        <p:spPr>
          <a:xfrm>
            <a:off x="317500" y="3219450"/>
            <a:ext cx="4724400" cy="2705100"/>
          </a:xfrm>
          <a:noFill/>
          <a:ln w="38100">
            <a:solidFill>
              <a:schemeClr val="tx1"/>
            </a:solidFill>
            <a:miter lim="800000"/>
            <a:headEnd/>
            <a:tailEnd/>
          </a:ln>
        </p:spPr>
      </p:pic>
      <p:sp>
        <p:nvSpPr>
          <p:cNvPr id="16392" name="TextBox 1"/>
          <p:cNvSpPr txBox="1">
            <a:spLocks noChangeArrowheads="1"/>
          </p:cNvSpPr>
          <p:nvPr/>
        </p:nvSpPr>
        <p:spPr bwMode="auto">
          <a:xfrm>
            <a:off x="5410200" y="4595813"/>
            <a:ext cx="35814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b="1"/>
              <a:t>Library, Police &amp; Fire Dept,. Church, Historic Soc., Parks, Planning, Town Admin., Church, Civic, Senior/Com. Center, YMCA, Volunteers, Residents, etc.</a:t>
            </a:r>
          </a:p>
        </p:txBody>
      </p:sp>
      <p:pic>
        <p:nvPicPr>
          <p:cNvPr id="16393" name="Picture 8" descr="Image result for pizza par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288" y="1517650"/>
            <a:ext cx="399097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7764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17411"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3"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10246" name="Rectangle 2"/>
          <p:cNvSpPr>
            <a:spLocks noChangeArrowheads="1"/>
          </p:cNvSpPr>
          <p:nvPr/>
        </p:nvSpPr>
        <p:spPr bwMode="auto">
          <a:xfrm>
            <a:off x="3048000" y="971550"/>
            <a:ext cx="50228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1125" lvl="1">
              <a:defRPr/>
            </a:pPr>
            <a:r>
              <a:rPr lang="en-US" altLang="en-US" sz="2800" b="1" i="1" dirty="0">
                <a:solidFill>
                  <a:schemeClr val="tx2"/>
                </a:solidFill>
                <a:latin typeface="+mj-lt"/>
                <a:ea typeface="+mj-ea"/>
                <a:cs typeface="+mj-cs"/>
              </a:rPr>
              <a:t>Community Assessments and Surveys</a:t>
            </a:r>
          </a:p>
        </p:txBody>
      </p:sp>
      <p:sp>
        <p:nvSpPr>
          <p:cNvPr id="17415" name="TextBox 1"/>
          <p:cNvSpPr txBox="1">
            <a:spLocks noChangeArrowheads="1"/>
          </p:cNvSpPr>
          <p:nvPr/>
        </p:nvSpPr>
        <p:spPr bwMode="auto">
          <a:xfrm>
            <a:off x="527050" y="1724025"/>
            <a:ext cx="823595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Aft>
                <a:spcPts val="1200"/>
              </a:spcAft>
              <a:buFontTx/>
              <a:buAutoNum type="arabicPeriod"/>
            </a:pPr>
            <a:r>
              <a:rPr lang="en-US" altLang="en-US" sz="2600" b="1"/>
              <a:t>Community Assessments</a:t>
            </a:r>
          </a:p>
          <a:p>
            <a:pPr algn="l" eaLnBrk="1" hangingPunct="1">
              <a:spcAft>
                <a:spcPts val="1200"/>
              </a:spcAft>
              <a:buFontTx/>
              <a:buAutoNum type="arabicPeriod"/>
            </a:pPr>
            <a:r>
              <a:rPr lang="en-US" altLang="en-US" sz="3200" b="1"/>
              <a:t>Resident Surveys – Online and Hard copy</a:t>
            </a:r>
          </a:p>
          <a:p>
            <a:pPr algn="l" eaLnBrk="1" hangingPunct="1">
              <a:spcAft>
                <a:spcPts val="1200"/>
              </a:spcAft>
              <a:buFontTx/>
              <a:buAutoNum type="arabicPeriod"/>
            </a:pPr>
            <a:r>
              <a:rPr lang="en-US" altLang="en-US" sz="2400"/>
              <a:t>Library Assessments (partner with MRACOA)</a:t>
            </a:r>
          </a:p>
          <a:p>
            <a:pPr algn="l" eaLnBrk="1" hangingPunct="1">
              <a:spcAft>
                <a:spcPts val="1200"/>
              </a:spcAft>
              <a:buFontTx/>
              <a:buAutoNum type="arabicPeriod"/>
            </a:pPr>
            <a:r>
              <a:rPr lang="en-US" altLang="en-US" sz="2400"/>
              <a:t>Home-Building Industry Online Survey</a:t>
            </a:r>
            <a:r>
              <a:rPr lang="en-US" altLang="en-US" sz="2000"/>
              <a:t> (partner with AHA)</a:t>
            </a:r>
          </a:p>
          <a:p>
            <a:pPr algn="l" eaLnBrk="1" hangingPunct="1">
              <a:spcAft>
                <a:spcPts val="1200"/>
              </a:spcAft>
              <a:buFontTx/>
              <a:buAutoNum type="arabicPeriod"/>
            </a:pPr>
            <a:r>
              <a:rPr lang="en-US" altLang="en-US" sz="2400" b="1"/>
              <a:t>Business Surveys (partner with SNHU and local business organization – Chamber and InTown</a:t>
            </a:r>
            <a:r>
              <a:rPr lang="en-US" altLang="en-US" sz="2600" b="1"/>
              <a:t>)</a:t>
            </a:r>
          </a:p>
        </p:txBody>
      </p:sp>
      <p:pic>
        <p:nvPicPr>
          <p:cNvPr id="17416" name="Picture 11" descr="Image result for age friendly communities"/>
          <p:cNvPicPr>
            <a:picLocks noChangeAspect="1" noChangeArrowheads="1"/>
          </p:cNvPicPr>
          <p:nvPr/>
        </p:nvPicPr>
        <p:blipFill>
          <a:blip r:embed="rId4">
            <a:extLst>
              <a:ext uri="{28A0092B-C50C-407E-A947-70E740481C1C}">
                <a14:useLocalDpi xmlns:a14="http://schemas.microsoft.com/office/drawing/2010/main" val="0"/>
              </a:ext>
            </a:extLst>
          </a:blip>
          <a:srcRect b="33369"/>
          <a:stretch>
            <a:fillRect/>
          </a:stretch>
        </p:blipFill>
        <p:spPr bwMode="auto">
          <a:xfrm>
            <a:off x="5113338" y="5211763"/>
            <a:ext cx="37941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548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Image result for incentive"/>
          <p:cNvPicPr>
            <a:picLocks noChangeAspect="1" noChangeArrowheads="1"/>
          </p:cNvPicPr>
          <p:nvPr/>
        </p:nvPicPr>
        <p:blipFill>
          <a:blip r:embed="rId3">
            <a:extLst>
              <a:ext uri="{28A0092B-C50C-407E-A947-70E740481C1C}">
                <a14:useLocalDpi xmlns:a14="http://schemas.microsoft.com/office/drawing/2010/main" val="0"/>
              </a:ext>
            </a:extLst>
          </a:blip>
          <a:srcRect r="44391"/>
          <a:stretch>
            <a:fillRect/>
          </a:stretch>
        </p:blipFill>
        <p:spPr bwMode="auto">
          <a:xfrm>
            <a:off x="4225925" y="1233488"/>
            <a:ext cx="45307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18436"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8"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14342" name="Rectangle 2"/>
          <p:cNvSpPr>
            <a:spLocks noChangeArrowheads="1"/>
          </p:cNvSpPr>
          <p:nvPr/>
        </p:nvSpPr>
        <p:spPr bwMode="auto">
          <a:xfrm>
            <a:off x="1828800" y="971550"/>
            <a:ext cx="670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1125" lvl="1">
              <a:defRPr/>
            </a:pPr>
            <a:r>
              <a:rPr lang="en-US" sz="2800" b="1" i="1" dirty="0">
                <a:solidFill>
                  <a:schemeClr val="tx2"/>
                </a:solidFill>
                <a:latin typeface="+mj-lt"/>
                <a:ea typeface="+mj-ea"/>
                <a:cs typeface="+mj-cs"/>
              </a:rPr>
              <a:t>Resident Survey </a:t>
            </a:r>
          </a:p>
        </p:txBody>
      </p:sp>
      <p:pic>
        <p:nvPicPr>
          <p:cNvPr id="18440" name="Picture 11" descr="Image result for age friendly communities"/>
          <p:cNvPicPr>
            <a:picLocks noChangeAspect="1" noChangeArrowheads="1"/>
          </p:cNvPicPr>
          <p:nvPr/>
        </p:nvPicPr>
        <p:blipFill>
          <a:blip r:embed="rId5">
            <a:extLst>
              <a:ext uri="{28A0092B-C50C-407E-A947-70E740481C1C}">
                <a14:useLocalDpi xmlns:a14="http://schemas.microsoft.com/office/drawing/2010/main" val="0"/>
              </a:ext>
            </a:extLst>
          </a:blip>
          <a:srcRect b="33369"/>
          <a:stretch>
            <a:fillRect/>
          </a:stretch>
        </p:blipFill>
        <p:spPr bwMode="auto">
          <a:xfrm>
            <a:off x="6248400" y="5576888"/>
            <a:ext cx="26590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 descr="Image result for survey monk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2425700"/>
            <a:ext cx="504348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077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81200" y="266700"/>
            <a:ext cx="6858000" cy="1143000"/>
          </a:xfrm>
        </p:spPr>
        <p:txBody>
          <a:bodyPr>
            <a:normAutofit fontScale="90000"/>
          </a:bodyPr>
          <a:lstStyle/>
          <a:p>
            <a:pPr algn="l" eaLnBrk="1" hangingPunct="1"/>
            <a:r>
              <a:rPr lang="en-US" altLang="en-US" sz="3600"/>
              <a:t>SNHPC Becoming Age-Friendly</a:t>
            </a:r>
            <a:br>
              <a:rPr lang="en-US" altLang="en-US" sz="3600"/>
            </a:br>
            <a:r>
              <a:rPr lang="en-US" altLang="en-US" sz="2800"/>
              <a:t>Background Info.</a:t>
            </a:r>
            <a:br>
              <a:rPr lang="en-US" altLang="en-US" sz="3600"/>
            </a:br>
            <a:endParaRPr lang="en-US" altLang="en-US" sz="2800" i="1">
              <a:latin typeface="Frutiger Neue W02 Thin"/>
            </a:endParaRPr>
          </a:p>
        </p:txBody>
      </p:sp>
      <p:pic>
        <p:nvPicPr>
          <p:cNvPr id="19459"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1"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19462" name="Rectangle 2"/>
          <p:cNvSpPr>
            <a:spLocks noChangeArrowheads="1"/>
          </p:cNvSpPr>
          <p:nvPr/>
        </p:nvSpPr>
        <p:spPr bwMode="auto">
          <a:xfrm>
            <a:off x="4267200" y="1304925"/>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What is your age?</a:t>
            </a:r>
          </a:p>
        </p:txBody>
      </p:sp>
      <p:pic>
        <p:nvPicPr>
          <p:cNvPr id="19463" name="Picture 9"/>
          <p:cNvPicPr>
            <a:picLocks noChangeAspect="1" noChangeArrowheads="1"/>
          </p:cNvPicPr>
          <p:nvPr/>
        </p:nvPicPr>
        <p:blipFill>
          <a:blip r:embed="rId5">
            <a:extLst>
              <a:ext uri="{28A0092B-C50C-407E-A947-70E740481C1C}">
                <a14:useLocalDpi xmlns:a14="http://schemas.microsoft.com/office/drawing/2010/main" val="0"/>
              </a:ext>
            </a:extLst>
          </a:blip>
          <a:srcRect l="41821" t="59840" r="11551" b="27612"/>
          <a:stretch>
            <a:fillRect/>
          </a:stretch>
        </p:blipFill>
        <p:spPr bwMode="auto">
          <a:xfrm>
            <a:off x="304800" y="2057400"/>
            <a:ext cx="8193088" cy="380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6150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266700"/>
            <a:ext cx="6858000" cy="1143000"/>
          </a:xfrm>
        </p:spPr>
        <p:txBody>
          <a:bodyPr>
            <a:normAutofit fontScale="90000"/>
          </a:bodyPr>
          <a:lstStyle/>
          <a:p>
            <a:pPr algn="l" eaLnBrk="1" hangingPunct="1"/>
            <a:r>
              <a:rPr lang="en-US" altLang="en-US" sz="3600"/>
              <a:t>SNHPC Becoming Age-Friendly</a:t>
            </a:r>
            <a:br>
              <a:rPr lang="en-US" altLang="en-US" sz="3600"/>
            </a:br>
            <a:r>
              <a:rPr lang="en-US" altLang="en-US" sz="2800"/>
              <a:t>Background Info.</a:t>
            </a:r>
            <a:br>
              <a:rPr lang="en-US" altLang="en-US" sz="3600"/>
            </a:br>
            <a:endParaRPr lang="en-US" altLang="en-US" sz="2800" i="1">
              <a:latin typeface="Frutiger Neue W02 Thin"/>
            </a:endParaRPr>
          </a:p>
        </p:txBody>
      </p:sp>
      <p:pic>
        <p:nvPicPr>
          <p:cNvPr id="20483"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5"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20486" name="Rectangle 2"/>
          <p:cNvSpPr>
            <a:spLocks noChangeArrowheads="1"/>
          </p:cNvSpPr>
          <p:nvPr/>
        </p:nvSpPr>
        <p:spPr bwMode="auto">
          <a:xfrm>
            <a:off x="4572000" y="649288"/>
            <a:ext cx="4419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Where do you live?</a:t>
            </a:r>
          </a:p>
        </p:txBody>
      </p:sp>
      <p:pic>
        <p:nvPicPr>
          <p:cNvPr id="20487" name="Picture 2" descr="R:\region\am_project\BecomingAgeFriendly\AgeFriendlyRespons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50" y="1517650"/>
            <a:ext cx="3184525"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3" descr="R:\region\am_project\BecomingAgeFriendly\AgeFriendlyResponsesZoom.jpg"/>
          <p:cNvPicPr>
            <a:picLocks noChangeAspect="1" noChangeArrowheads="1"/>
          </p:cNvPicPr>
          <p:nvPr/>
        </p:nvPicPr>
        <p:blipFill>
          <a:blip r:embed="rId6">
            <a:extLst>
              <a:ext uri="{28A0092B-C50C-407E-A947-70E740481C1C}">
                <a14:useLocalDpi xmlns:a14="http://schemas.microsoft.com/office/drawing/2010/main" val="0"/>
              </a:ext>
            </a:extLst>
          </a:blip>
          <a:srcRect l="6281" t="6631" r="4359" b="4738"/>
          <a:stretch>
            <a:fillRect/>
          </a:stretch>
        </p:blipFill>
        <p:spPr bwMode="auto">
          <a:xfrm>
            <a:off x="3017838" y="1260475"/>
            <a:ext cx="5821362" cy="4714875"/>
          </a:xfrm>
          <a:prstGeom prst="rect">
            <a:avLst/>
          </a:prstGeom>
          <a:noFill/>
          <a:ln w="508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9" name="Picture 3" descr="R:\region\am_project\BecomingAgeFriendly\AgeFriendlyResponsesZoom.jpg"/>
          <p:cNvPicPr>
            <a:picLocks noChangeAspect="1" noChangeArrowheads="1"/>
          </p:cNvPicPr>
          <p:nvPr/>
        </p:nvPicPr>
        <p:blipFill>
          <a:blip r:embed="rId6">
            <a:extLst>
              <a:ext uri="{28A0092B-C50C-407E-A947-70E740481C1C}">
                <a14:useLocalDpi xmlns:a14="http://schemas.microsoft.com/office/drawing/2010/main" val="0"/>
              </a:ext>
            </a:extLst>
          </a:blip>
          <a:srcRect l="9937" t="25418" r="75687" b="57266"/>
          <a:stretch>
            <a:fillRect/>
          </a:stretch>
        </p:blipFill>
        <p:spPr bwMode="auto">
          <a:xfrm>
            <a:off x="3017838" y="1298575"/>
            <a:ext cx="2430462"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29780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15"/>
          <p:cNvPicPr>
            <a:picLocks noChangeAspect="1" noChangeArrowheads="1"/>
          </p:cNvPicPr>
          <p:nvPr/>
        </p:nvPicPr>
        <p:blipFill>
          <a:blip r:embed="rId4">
            <a:extLst>
              <a:ext uri="{28A0092B-C50C-407E-A947-70E740481C1C}">
                <a14:useLocalDpi xmlns:a14="http://schemas.microsoft.com/office/drawing/2010/main" val="0"/>
              </a:ext>
            </a:extLst>
          </a:blip>
          <a:srcRect l="41249" t="41457" r="11710" b="30888"/>
          <a:stretch>
            <a:fillRect/>
          </a:stretch>
        </p:blipFill>
        <p:spPr bwMode="auto">
          <a:xfrm>
            <a:off x="401638" y="1949450"/>
            <a:ext cx="8493125"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21508" name="Picture 4" descr="NEW SNHP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0"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21511" name="Rectangle 2"/>
          <p:cNvSpPr>
            <a:spLocks noChangeArrowheads="1"/>
          </p:cNvSpPr>
          <p:nvPr/>
        </p:nvSpPr>
        <p:spPr bwMode="auto">
          <a:xfrm>
            <a:off x="2019300" y="995363"/>
            <a:ext cx="6781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What concerns you the most about aging in your community?</a:t>
            </a:r>
          </a:p>
        </p:txBody>
      </p:sp>
      <p:sp>
        <p:nvSpPr>
          <p:cNvPr id="21512" name="TextBox 1"/>
          <p:cNvSpPr txBox="1">
            <a:spLocks noChangeArrowheads="1"/>
          </p:cNvSpPr>
          <p:nvPr/>
        </p:nvSpPr>
        <p:spPr bwMode="auto">
          <a:xfrm>
            <a:off x="2479675" y="3689350"/>
            <a:ext cx="38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a:t>T</a:t>
            </a:r>
          </a:p>
        </p:txBody>
      </p:sp>
      <p:sp>
        <p:nvSpPr>
          <p:cNvPr id="21513" name="TextBox 9"/>
          <p:cNvSpPr txBox="1">
            <a:spLocks noChangeArrowheads="1"/>
          </p:cNvSpPr>
          <p:nvPr/>
        </p:nvSpPr>
        <p:spPr bwMode="auto">
          <a:xfrm>
            <a:off x="1447800" y="5102225"/>
            <a:ext cx="38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4000"/>
              <a:t>J</a:t>
            </a:r>
          </a:p>
        </p:txBody>
      </p:sp>
      <p:sp>
        <p:nvSpPr>
          <p:cNvPr id="21514" name="TextBox 10"/>
          <p:cNvSpPr txBox="1">
            <a:spLocks noChangeArrowheads="1"/>
          </p:cNvSpPr>
          <p:nvPr/>
        </p:nvSpPr>
        <p:spPr bwMode="auto">
          <a:xfrm>
            <a:off x="3595688" y="4352925"/>
            <a:ext cx="38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a:t>H</a:t>
            </a:r>
          </a:p>
        </p:txBody>
      </p:sp>
      <p:sp>
        <p:nvSpPr>
          <p:cNvPr id="21515" name="TextBox 11"/>
          <p:cNvSpPr txBox="1">
            <a:spLocks noChangeArrowheads="1"/>
          </p:cNvSpPr>
          <p:nvPr/>
        </p:nvSpPr>
        <p:spPr bwMode="auto">
          <a:xfrm>
            <a:off x="4648200" y="4879975"/>
            <a:ext cx="3810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a:t>F</a:t>
            </a:r>
          </a:p>
        </p:txBody>
      </p:sp>
      <p:sp>
        <p:nvSpPr>
          <p:cNvPr id="21516" name="TextBox 12"/>
          <p:cNvSpPr txBox="1">
            <a:spLocks noChangeArrowheads="1"/>
          </p:cNvSpPr>
          <p:nvPr/>
        </p:nvSpPr>
        <p:spPr bwMode="auto">
          <a:xfrm>
            <a:off x="5783263" y="4773613"/>
            <a:ext cx="38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a:t>S</a:t>
            </a:r>
          </a:p>
        </p:txBody>
      </p:sp>
      <p:sp>
        <p:nvSpPr>
          <p:cNvPr id="21517" name="TextBox 13"/>
          <p:cNvSpPr txBox="1">
            <a:spLocks noChangeArrowheads="1"/>
          </p:cNvSpPr>
          <p:nvPr/>
        </p:nvSpPr>
        <p:spPr bwMode="auto">
          <a:xfrm>
            <a:off x="6819900" y="4887913"/>
            <a:ext cx="38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a:t>M</a:t>
            </a:r>
          </a:p>
        </p:txBody>
      </p:sp>
      <p:sp>
        <p:nvSpPr>
          <p:cNvPr id="21518" name="TextBox 14"/>
          <p:cNvSpPr txBox="1">
            <a:spLocks noChangeArrowheads="1"/>
          </p:cNvSpPr>
          <p:nvPr/>
        </p:nvSpPr>
        <p:spPr bwMode="auto">
          <a:xfrm>
            <a:off x="7924800" y="4394200"/>
            <a:ext cx="38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a:t>R</a:t>
            </a:r>
          </a:p>
        </p:txBody>
      </p:sp>
    </p:spTree>
    <p:custDataLst>
      <p:tags r:id="rId1"/>
    </p:custDataLst>
    <p:extLst>
      <p:ext uri="{BB962C8B-B14F-4D97-AF65-F5344CB8AC3E}">
        <p14:creationId xmlns:p14="http://schemas.microsoft.com/office/powerpoint/2010/main" val="3691648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22531"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22534" name="TextBox 1"/>
          <p:cNvSpPr txBox="1">
            <a:spLocks noChangeArrowheads="1"/>
          </p:cNvSpPr>
          <p:nvPr/>
        </p:nvSpPr>
        <p:spPr bwMode="auto">
          <a:xfrm>
            <a:off x="307975" y="1800225"/>
            <a:ext cx="8493125"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b="1"/>
              <a:t>What is the single most important change that would enable you to stay in your home/community?</a:t>
            </a:r>
          </a:p>
          <a:p>
            <a:pPr algn="l" eaLnBrk="1" hangingPunct="1">
              <a:spcAft>
                <a:spcPts val="600"/>
              </a:spcAft>
              <a:buFont typeface="Wingdings" panose="05000000000000000000" pitchFamily="2" charset="2"/>
              <a:buChar char="q"/>
            </a:pPr>
            <a:r>
              <a:rPr lang="en-US" altLang="en-US" sz="2600"/>
              <a:t>Lower Taxes (16%)</a:t>
            </a:r>
          </a:p>
          <a:p>
            <a:pPr algn="l" eaLnBrk="1" hangingPunct="1">
              <a:spcAft>
                <a:spcPts val="600"/>
              </a:spcAft>
              <a:buFont typeface="Wingdings" panose="05000000000000000000" pitchFamily="2" charset="2"/>
              <a:buChar char="q"/>
            </a:pPr>
            <a:r>
              <a:rPr lang="en-US" altLang="en-US" sz="2600"/>
              <a:t>Transportation (15%)</a:t>
            </a:r>
          </a:p>
          <a:p>
            <a:pPr algn="l" eaLnBrk="1" hangingPunct="1">
              <a:spcAft>
                <a:spcPts val="600"/>
              </a:spcAft>
              <a:buFont typeface="Wingdings" panose="05000000000000000000" pitchFamily="2" charset="2"/>
              <a:buChar char="q"/>
            </a:pPr>
            <a:r>
              <a:rPr lang="en-US" altLang="en-US" sz="2600"/>
              <a:t>More Diverse Housing (15%)</a:t>
            </a:r>
          </a:p>
          <a:p>
            <a:pPr algn="l" eaLnBrk="1" hangingPunct="1">
              <a:spcAft>
                <a:spcPts val="600"/>
              </a:spcAft>
              <a:buFont typeface="Wingdings" panose="05000000000000000000" pitchFamily="2" charset="2"/>
              <a:buChar char="q"/>
            </a:pPr>
            <a:r>
              <a:rPr lang="en-US" altLang="en-US" sz="2600"/>
              <a:t>Accessibility to Services, Housing, Health Care, Shopping (10%)</a:t>
            </a:r>
          </a:p>
          <a:p>
            <a:pPr algn="l" eaLnBrk="1" hangingPunct="1">
              <a:spcAft>
                <a:spcPts val="600"/>
              </a:spcAft>
              <a:buFont typeface="Wingdings" panose="05000000000000000000" pitchFamily="2" charset="2"/>
              <a:buChar char="q"/>
            </a:pPr>
            <a:r>
              <a:rPr lang="en-US" altLang="en-US" sz="2600"/>
              <a:t>Mobility, Walking, Biking (7%)</a:t>
            </a:r>
          </a:p>
          <a:p>
            <a:pPr algn="l" eaLnBrk="1" hangingPunct="1">
              <a:spcAft>
                <a:spcPts val="600"/>
              </a:spcAft>
              <a:buFont typeface="Wingdings" panose="05000000000000000000" pitchFamily="2" charset="2"/>
              <a:buChar char="q"/>
            </a:pPr>
            <a:r>
              <a:rPr lang="en-US" altLang="en-US" sz="2600"/>
              <a:t>Employment (6%)</a:t>
            </a:r>
          </a:p>
        </p:txBody>
      </p:sp>
      <p:pic>
        <p:nvPicPr>
          <p:cNvPr id="22535" name="Picture 11" descr="Image result for age friendly communities"/>
          <p:cNvPicPr>
            <a:picLocks noChangeAspect="1" noChangeArrowheads="1"/>
          </p:cNvPicPr>
          <p:nvPr/>
        </p:nvPicPr>
        <p:blipFill>
          <a:blip r:embed="rId5">
            <a:extLst>
              <a:ext uri="{28A0092B-C50C-407E-A947-70E740481C1C}">
                <a14:useLocalDpi xmlns:a14="http://schemas.microsoft.com/office/drawing/2010/main" val="0"/>
              </a:ext>
            </a:extLst>
          </a:blip>
          <a:srcRect b="33369"/>
          <a:stretch>
            <a:fillRect/>
          </a:stretch>
        </p:blipFill>
        <p:spPr bwMode="auto">
          <a:xfrm>
            <a:off x="5410200" y="5308600"/>
            <a:ext cx="3497263"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1276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11"/>
          <p:cNvPicPr>
            <a:picLocks noChangeAspect="1" noChangeArrowheads="1"/>
          </p:cNvPicPr>
          <p:nvPr/>
        </p:nvPicPr>
        <p:blipFill>
          <a:blip r:embed="rId4">
            <a:extLst>
              <a:ext uri="{28A0092B-C50C-407E-A947-70E740481C1C}">
                <a14:useLocalDpi xmlns:a14="http://schemas.microsoft.com/office/drawing/2010/main" val="0"/>
              </a:ext>
            </a:extLst>
          </a:blip>
          <a:srcRect l="59734" t="33154" r="1192" b="33203"/>
          <a:stretch>
            <a:fillRect/>
          </a:stretch>
        </p:blipFill>
        <p:spPr bwMode="auto">
          <a:xfrm>
            <a:off x="2246313" y="2236788"/>
            <a:ext cx="4764087" cy="328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23556" name="Picture 4" descr="NEW SNHP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23559" name="Rectangle 2"/>
          <p:cNvSpPr>
            <a:spLocks noChangeArrowheads="1"/>
          </p:cNvSpPr>
          <p:nvPr/>
        </p:nvSpPr>
        <p:spPr bwMode="auto">
          <a:xfrm>
            <a:off x="1981200" y="882650"/>
            <a:ext cx="68199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Whether you wanted to move into your first home/unit or move into a smaller home/unit, does your community offer appealing alternatives </a:t>
            </a:r>
            <a:r>
              <a:rPr lang="en-US" altLang="en-US" sz="2200" b="1"/>
              <a:t>?</a:t>
            </a:r>
          </a:p>
        </p:txBody>
      </p:sp>
      <p:sp>
        <p:nvSpPr>
          <p:cNvPr id="23560" name="TextBox 1"/>
          <p:cNvSpPr txBox="1">
            <a:spLocks noChangeArrowheads="1"/>
          </p:cNvSpPr>
          <p:nvPr/>
        </p:nvSpPr>
        <p:spPr bwMode="auto">
          <a:xfrm>
            <a:off x="3608388" y="2514600"/>
            <a:ext cx="1587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Yes</a:t>
            </a:r>
          </a:p>
        </p:txBody>
      </p:sp>
      <p:sp>
        <p:nvSpPr>
          <p:cNvPr id="23561" name="TextBox 9"/>
          <p:cNvSpPr txBox="1">
            <a:spLocks noChangeArrowheads="1"/>
          </p:cNvSpPr>
          <p:nvPr/>
        </p:nvSpPr>
        <p:spPr bwMode="auto">
          <a:xfrm>
            <a:off x="4800600" y="3538538"/>
            <a:ext cx="15859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No</a:t>
            </a:r>
          </a:p>
        </p:txBody>
      </p:sp>
      <p:sp>
        <p:nvSpPr>
          <p:cNvPr id="23562" name="TextBox 10"/>
          <p:cNvSpPr txBox="1">
            <a:spLocks noChangeArrowheads="1"/>
          </p:cNvSpPr>
          <p:nvPr/>
        </p:nvSpPr>
        <p:spPr bwMode="auto">
          <a:xfrm>
            <a:off x="3908425" y="4419600"/>
            <a:ext cx="1585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Unsure</a:t>
            </a:r>
          </a:p>
        </p:txBody>
      </p:sp>
    </p:spTree>
    <p:custDataLst>
      <p:tags r:id="rId1"/>
    </p:custDataLst>
    <p:extLst>
      <p:ext uri="{BB962C8B-B14F-4D97-AF65-F5344CB8AC3E}">
        <p14:creationId xmlns:p14="http://schemas.microsoft.com/office/powerpoint/2010/main" val="4094273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AHA UPDATE</a:t>
            </a:r>
          </a:p>
        </p:txBody>
      </p:sp>
      <p:sp>
        <p:nvSpPr>
          <p:cNvPr id="3" name="Content Placeholder 2"/>
          <p:cNvSpPr>
            <a:spLocks noGrp="1"/>
          </p:cNvSpPr>
          <p:nvPr>
            <p:ph idx="1"/>
          </p:nvPr>
        </p:nvSpPr>
        <p:spPr>
          <a:xfrm>
            <a:off x="457200" y="1219200"/>
            <a:ext cx="8382000" cy="5410200"/>
          </a:xfrm>
        </p:spPr>
        <p:txBody>
          <a:bodyPr>
            <a:normAutofit fontScale="55000" lnSpcReduction="20000"/>
          </a:bodyPr>
          <a:lstStyle/>
          <a:p>
            <a:pPr marL="0" indent="0">
              <a:buNone/>
            </a:pPr>
            <a:r>
              <a:rPr lang="en-US" b="1" dirty="0"/>
              <a:t>8 AHA Strategic Workgroups</a:t>
            </a:r>
          </a:p>
          <a:p>
            <a:pPr marL="0" indent="0">
              <a:spcAft>
                <a:spcPts val="600"/>
              </a:spcAft>
              <a:buNone/>
            </a:pPr>
            <a:r>
              <a:rPr lang="en-US" b="1" dirty="0"/>
              <a:t>	</a:t>
            </a:r>
            <a:r>
              <a:rPr lang="en-US" i="1" dirty="0"/>
              <a:t>Change Policy:</a:t>
            </a:r>
          </a:p>
          <a:p>
            <a:pPr marL="400050" lvl="1" indent="0">
              <a:spcAft>
                <a:spcPts val="600"/>
              </a:spcAft>
              <a:buNone/>
            </a:pPr>
            <a:r>
              <a:rPr lang="en-US" b="1" dirty="0"/>
              <a:t>Advocacy</a:t>
            </a:r>
            <a:r>
              <a:rPr lang="en-US" dirty="0"/>
              <a:t>: Develop an advocacy infrastructure to enhance support for aging issues.</a:t>
            </a:r>
          </a:p>
          <a:p>
            <a:pPr marL="400050" lvl="1" indent="0">
              <a:spcAft>
                <a:spcPts val="600"/>
              </a:spcAft>
              <a:buNone/>
            </a:pPr>
            <a:r>
              <a:rPr lang="en-US" b="1" dirty="0"/>
              <a:t>Cross Disciplinary</a:t>
            </a:r>
            <a:r>
              <a:rPr lang="en-US" dirty="0"/>
              <a:t>: Convene a cross-disciplinary workgroup including medical, mental health, social service, community service, and oral health providers, in order to plan and coordinate efforts.</a:t>
            </a:r>
          </a:p>
          <a:p>
            <a:pPr marL="400050" lvl="1" indent="0">
              <a:spcAft>
                <a:spcPts val="600"/>
              </a:spcAft>
              <a:buNone/>
            </a:pPr>
            <a:r>
              <a:rPr lang="en-US" b="1" dirty="0"/>
              <a:t>Zoning: </a:t>
            </a:r>
            <a:r>
              <a:rPr lang="en-US" dirty="0"/>
              <a:t>Identify and advocate for needed zoning changes in order to promote affordable, accessible housing options.</a:t>
            </a:r>
          </a:p>
          <a:p>
            <a:pPr marL="0" indent="0">
              <a:spcAft>
                <a:spcPts val="600"/>
              </a:spcAft>
              <a:buNone/>
            </a:pPr>
            <a:r>
              <a:rPr lang="en-US" b="1" dirty="0"/>
              <a:t>	</a:t>
            </a:r>
            <a:r>
              <a:rPr lang="en-US" i="1" dirty="0"/>
              <a:t>Change Practice:</a:t>
            </a:r>
          </a:p>
          <a:p>
            <a:pPr marL="400050" lvl="1" indent="0">
              <a:spcAft>
                <a:spcPts val="600"/>
              </a:spcAft>
              <a:buNone/>
            </a:pPr>
            <a:r>
              <a:rPr lang="en-US" b="1" dirty="0"/>
              <a:t>Caregiving:</a:t>
            </a:r>
            <a:r>
              <a:rPr lang="en-US" dirty="0"/>
              <a:t> Enhance services and supports of informal, family caregivers.</a:t>
            </a:r>
          </a:p>
          <a:p>
            <a:pPr marL="400050" lvl="1" indent="0">
              <a:spcAft>
                <a:spcPts val="600"/>
              </a:spcAft>
              <a:buNone/>
            </a:pPr>
            <a:r>
              <a:rPr lang="en-US" b="1" dirty="0"/>
              <a:t>Transportation:</a:t>
            </a:r>
            <a:r>
              <a:rPr lang="en-US" dirty="0"/>
              <a:t> Increase transportation options, including an analysis of current efforts and funding issues.</a:t>
            </a:r>
          </a:p>
          <a:p>
            <a:pPr marL="400050" lvl="1" indent="0">
              <a:spcAft>
                <a:spcPts val="600"/>
              </a:spcAft>
              <a:buNone/>
            </a:pPr>
            <a:r>
              <a:rPr lang="en-US" b="1" dirty="0"/>
              <a:t>Information Coordinated: </a:t>
            </a:r>
            <a:r>
              <a:rPr lang="en-US" dirty="0"/>
              <a:t>Assure that information on resources and services (e.g. transportation, nutrition, and housing) is available, accessible, and coordinated.</a:t>
            </a:r>
          </a:p>
          <a:p>
            <a:pPr marL="400050" lvl="1" indent="0">
              <a:spcAft>
                <a:spcPts val="600"/>
              </a:spcAft>
              <a:buNone/>
            </a:pPr>
            <a:r>
              <a:rPr lang="en-US" b="1" dirty="0"/>
              <a:t>Care Coordination: </a:t>
            </a:r>
            <a:r>
              <a:rPr lang="en-US" dirty="0"/>
              <a:t>Improve care coordination for older adults involving medical, mental health, social,, community, and oral health services.</a:t>
            </a:r>
          </a:p>
          <a:p>
            <a:pPr marL="400050" lvl="1" indent="0">
              <a:spcAft>
                <a:spcPts val="600"/>
              </a:spcAft>
              <a:buNone/>
            </a:pPr>
            <a:r>
              <a:rPr lang="en-US" b="1" dirty="0"/>
              <a:t>Workforce:</a:t>
            </a:r>
            <a:r>
              <a:rPr lang="en-US" dirty="0"/>
              <a:t> Improve the availability of quality healthcare and social service workforces. </a:t>
            </a:r>
          </a:p>
          <a:p>
            <a:pPr marL="0" indent="0">
              <a:buNone/>
            </a:pPr>
            <a:r>
              <a:rPr lang="en-US" b="1" dirty="0"/>
              <a:t>Box</a:t>
            </a:r>
          </a:p>
          <a:p>
            <a:pPr marL="0" indent="0">
              <a:buNone/>
            </a:pPr>
            <a:r>
              <a:rPr lang="en-US" b="1" dirty="0"/>
              <a:t>Common Measurement</a:t>
            </a:r>
          </a:p>
          <a:p>
            <a:pPr marL="0" indent="0">
              <a:buNone/>
            </a:pPr>
            <a:r>
              <a:rPr lang="en-US" b="1" dirty="0"/>
              <a:t>Communications</a:t>
            </a:r>
          </a:p>
        </p:txBody>
      </p:sp>
      <p:sp>
        <p:nvSpPr>
          <p:cNvPr id="4" name="Slide Number Placeholder 3"/>
          <p:cNvSpPr>
            <a:spLocks noGrp="1"/>
          </p:cNvSpPr>
          <p:nvPr>
            <p:ph type="sldNum" sz="quarter" idx="12"/>
          </p:nvPr>
        </p:nvSpPr>
        <p:spPr/>
        <p:txBody>
          <a:bodyPr/>
          <a:lstStyle/>
          <a:p>
            <a:fld id="{4DE6AD33-158D-B441-93C3-15396DAF392C}"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906050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24579"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pic>
        <p:nvPicPr>
          <p:cNvPr id="24582" name="Picture 2"/>
          <p:cNvPicPr>
            <a:picLocks noChangeAspect="1" noChangeArrowheads="1"/>
          </p:cNvPicPr>
          <p:nvPr/>
        </p:nvPicPr>
        <p:blipFill>
          <a:blip r:embed="rId5">
            <a:extLst>
              <a:ext uri="{28A0092B-C50C-407E-A947-70E740481C1C}">
                <a14:useLocalDpi xmlns:a14="http://schemas.microsoft.com/office/drawing/2010/main" val="0"/>
              </a:ext>
            </a:extLst>
          </a:blip>
          <a:srcRect l="51239" t="47893" r="23679" b="22385"/>
          <a:stretch>
            <a:fillRect/>
          </a:stretch>
        </p:blipFill>
        <p:spPr bwMode="auto">
          <a:xfrm>
            <a:off x="592138" y="1925638"/>
            <a:ext cx="4056062" cy="384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3" name="Rectangle 1"/>
          <p:cNvSpPr>
            <a:spLocks noChangeArrowheads="1"/>
          </p:cNvSpPr>
          <p:nvPr/>
        </p:nvSpPr>
        <p:spPr bwMode="auto">
          <a:xfrm>
            <a:off x="3092450" y="2514600"/>
            <a:ext cx="854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t>Yes</a:t>
            </a:r>
          </a:p>
        </p:txBody>
      </p:sp>
      <p:sp>
        <p:nvSpPr>
          <p:cNvPr id="24584" name="Rectangle 9"/>
          <p:cNvSpPr>
            <a:spLocks noChangeArrowheads="1"/>
          </p:cNvSpPr>
          <p:nvPr/>
        </p:nvSpPr>
        <p:spPr bwMode="auto">
          <a:xfrm>
            <a:off x="2036763" y="4419600"/>
            <a:ext cx="708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t>No</a:t>
            </a:r>
          </a:p>
        </p:txBody>
      </p:sp>
      <p:sp>
        <p:nvSpPr>
          <p:cNvPr id="24585" name="Rectangle 10"/>
          <p:cNvSpPr>
            <a:spLocks noChangeArrowheads="1"/>
          </p:cNvSpPr>
          <p:nvPr/>
        </p:nvSpPr>
        <p:spPr bwMode="auto">
          <a:xfrm>
            <a:off x="323850" y="1625600"/>
            <a:ext cx="173355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t>Not sure</a:t>
            </a:r>
          </a:p>
        </p:txBody>
      </p:sp>
      <p:sp>
        <p:nvSpPr>
          <p:cNvPr id="24586" name="TextBox 2"/>
          <p:cNvSpPr txBox="1">
            <a:spLocks noChangeArrowheads="1"/>
          </p:cNvSpPr>
          <p:nvPr/>
        </p:nvSpPr>
        <p:spPr bwMode="auto">
          <a:xfrm rot="4090362">
            <a:off x="3619501" y="1574800"/>
            <a:ext cx="8239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87" name="Rectangle 2"/>
          <p:cNvSpPr>
            <a:spLocks noChangeArrowheads="1"/>
          </p:cNvSpPr>
          <p:nvPr/>
        </p:nvSpPr>
        <p:spPr bwMode="auto">
          <a:xfrm>
            <a:off x="4495800" y="995363"/>
            <a:ext cx="4305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2400" b="1"/>
              <a:t>If your home has multiple levels or outdoor entry steps, have you considered modifying your home so that you could “age in place”?</a:t>
            </a:r>
          </a:p>
        </p:txBody>
      </p:sp>
      <p:pic>
        <p:nvPicPr>
          <p:cNvPr id="24588" name="Picture 12"/>
          <p:cNvPicPr>
            <a:picLocks noChangeAspect="1" noChangeArrowheads="1"/>
          </p:cNvPicPr>
          <p:nvPr/>
        </p:nvPicPr>
        <p:blipFill>
          <a:blip r:embed="rId6">
            <a:extLst>
              <a:ext uri="{28A0092B-C50C-407E-A947-70E740481C1C}">
                <a14:useLocalDpi xmlns:a14="http://schemas.microsoft.com/office/drawing/2010/main" val="0"/>
              </a:ext>
            </a:extLst>
          </a:blip>
          <a:srcRect l="60938" t="24219" r="15157" b="47070"/>
          <a:stretch>
            <a:fillRect/>
          </a:stretch>
        </p:blipFill>
        <p:spPr bwMode="auto">
          <a:xfrm>
            <a:off x="5664200" y="3387725"/>
            <a:ext cx="2559050" cy="245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9" name="TextBox 3"/>
          <p:cNvSpPr txBox="1">
            <a:spLocks noChangeArrowheads="1"/>
          </p:cNvSpPr>
          <p:nvPr/>
        </p:nvSpPr>
        <p:spPr bwMode="auto">
          <a:xfrm>
            <a:off x="8064500" y="4354513"/>
            <a:ext cx="106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single Level</a:t>
            </a:r>
          </a:p>
        </p:txBody>
      </p:sp>
      <p:sp>
        <p:nvSpPr>
          <p:cNvPr id="24590" name="TextBox 16"/>
          <p:cNvSpPr txBox="1">
            <a:spLocks noChangeArrowheads="1"/>
          </p:cNvSpPr>
          <p:nvPr/>
        </p:nvSpPr>
        <p:spPr bwMode="auto">
          <a:xfrm>
            <a:off x="7912100" y="3098800"/>
            <a:ext cx="10668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Steps outside</a:t>
            </a:r>
          </a:p>
        </p:txBody>
      </p:sp>
      <p:pic>
        <p:nvPicPr>
          <p:cNvPr id="24591"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4232275"/>
            <a:ext cx="10668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92" name="TextBox 18"/>
          <p:cNvSpPr txBox="1">
            <a:spLocks noChangeArrowheads="1"/>
          </p:cNvSpPr>
          <p:nvPr/>
        </p:nvSpPr>
        <p:spPr bwMode="auto">
          <a:xfrm>
            <a:off x="7664450" y="5522913"/>
            <a:ext cx="106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Two level</a:t>
            </a:r>
          </a:p>
        </p:txBody>
      </p:sp>
      <p:sp>
        <p:nvSpPr>
          <p:cNvPr id="24593" name="TextBox 19"/>
          <p:cNvSpPr txBox="1">
            <a:spLocks noChangeArrowheads="1"/>
          </p:cNvSpPr>
          <p:nvPr/>
        </p:nvSpPr>
        <p:spPr bwMode="auto">
          <a:xfrm>
            <a:off x="6629400" y="2947988"/>
            <a:ext cx="106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Elev.</a:t>
            </a:r>
          </a:p>
        </p:txBody>
      </p:sp>
    </p:spTree>
    <p:custDataLst>
      <p:tags r:id="rId1"/>
    </p:custDataLst>
    <p:extLst>
      <p:ext uri="{BB962C8B-B14F-4D97-AF65-F5344CB8AC3E}">
        <p14:creationId xmlns:p14="http://schemas.microsoft.com/office/powerpoint/2010/main" val="461956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266700"/>
            <a:ext cx="6858000" cy="1143000"/>
          </a:xfrm>
        </p:spPr>
        <p:txBody>
          <a:bodyPr>
            <a:normAutofit fontScale="90000"/>
          </a:bodyPr>
          <a:lstStyle/>
          <a:p>
            <a:pPr algn="l" eaLnBrk="1" hangingPunct="1"/>
            <a:r>
              <a:rPr lang="en-US" altLang="en-US" sz="3600"/>
              <a:t>SNHPC Becoming Age-Friendly</a:t>
            </a:r>
            <a:br>
              <a:rPr lang="en-US" altLang="en-US" sz="3600"/>
            </a:br>
            <a:r>
              <a:rPr lang="en-US" altLang="en-US" sz="2800"/>
              <a:t>Transportation</a:t>
            </a:r>
            <a:br>
              <a:rPr lang="en-US" altLang="en-US" sz="3600"/>
            </a:br>
            <a:endParaRPr lang="en-US" altLang="en-US" sz="2800" i="1">
              <a:latin typeface="Frutiger Neue W02 Thin"/>
            </a:endParaRPr>
          </a:p>
        </p:txBody>
      </p:sp>
      <p:pic>
        <p:nvPicPr>
          <p:cNvPr id="25603"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05" name="Picture 11"/>
          <p:cNvPicPr>
            <a:picLocks noChangeAspect="1" noChangeArrowheads="1"/>
          </p:cNvPicPr>
          <p:nvPr/>
        </p:nvPicPr>
        <p:blipFill>
          <a:blip r:embed="rId5">
            <a:extLst>
              <a:ext uri="{28A0092B-C50C-407E-A947-70E740481C1C}">
                <a14:useLocalDpi xmlns:a14="http://schemas.microsoft.com/office/drawing/2010/main" val="0"/>
              </a:ext>
            </a:extLst>
          </a:blip>
          <a:srcRect l="38750" t="44336" r="19843" b="17332"/>
          <a:stretch>
            <a:fillRect/>
          </a:stretch>
        </p:blipFill>
        <p:spPr bwMode="auto">
          <a:xfrm>
            <a:off x="2063750" y="1619250"/>
            <a:ext cx="6503988"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25607" name="Rectangle 2"/>
          <p:cNvSpPr>
            <a:spLocks noChangeArrowheads="1"/>
          </p:cNvSpPr>
          <p:nvPr/>
        </p:nvSpPr>
        <p:spPr bwMode="auto">
          <a:xfrm>
            <a:off x="2362200" y="1219200"/>
            <a:ext cx="6515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2200" b="1"/>
              <a:t>How would you describe your level of mobility</a:t>
            </a:r>
          </a:p>
          <a:p>
            <a:pPr eaLnBrk="1" hangingPunct="1"/>
            <a:endParaRPr lang="en-US" altLang="en-US" sz="2400" b="1"/>
          </a:p>
        </p:txBody>
      </p:sp>
      <p:sp>
        <p:nvSpPr>
          <p:cNvPr id="25608" name="TextBox 1"/>
          <p:cNvSpPr txBox="1">
            <a:spLocks noChangeArrowheads="1"/>
          </p:cNvSpPr>
          <p:nvPr/>
        </p:nvSpPr>
        <p:spPr bwMode="auto">
          <a:xfrm>
            <a:off x="457200" y="4027488"/>
            <a:ext cx="41910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“Many things I do now at 68, I will not be able to do safely as I age.”</a:t>
            </a:r>
          </a:p>
        </p:txBody>
      </p:sp>
    </p:spTree>
    <p:custDataLst>
      <p:tags r:id="rId1"/>
    </p:custDataLst>
    <p:extLst>
      <p:ext uri="{BB962C8B-B14F-4D97-AF65-F5344CB8AC3E}">
        <p14:creationId xmlns:p14="http://schemas.microsoft.com/office/powerpoint/2010/main" val="526077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266700"/>
            <a:ext cx="6858000" cy="1143000"/>
          </a:xfrm>
        </p:spPr>
        <p:txBody>
          <a:bodyPr>
            <a:normAutofit fontScale="90000"/>
          </a:bodyPr>
          <a:lstStyle/>
          <a:p>
            <a:pPr algn="l" eaLnBrk="1" hangingPunct="1"/>
            <a:r>
              <a:rPr lang="en-US" altLang="en-US" sz="3600"/>
              <a:t>SNHPC Becoming Age-Friendly</a:t>
            </a:r>
            <a:br>
              <a:rPr lang="en-US" altLang="en-US" sz="3600"/>
            </a:br>
            <a:r>
              <a:rPr lang="en-US" altLang="en-US" sz="2800"/>
              <a:t>Transportation</a:t>
            </a:r>
            <a:br>
              <a:rPr lang="en-US" altLang="en-US" sz="3600"/>
            </a:br>
            <a:endParaRPr lang="en-US" altLang="en-US" sz="2800" i="1">
              <a:latin typeface="Frutiger Neue W02 Thin"/>
            </a:endParaRPr>
          </a:p>
        </p:txBody>
      </p:sp>
      <p:pic>
        <p:nvPicPr>
          <p:cNvPr id="26627"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29"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26630" name="Rectangle 2"/>
          <p:cNvSpPr>
            <a:spLocks noChangeArrowheads="1"/>
          </p:cNvSpPr>
          <p:nvPr/>
        </p:nvSpPr>
        <p:spPr bwMode="auto">
          <a:xfrm>
            <a:off x="2362200" y="1219200"/>
            <a:ext cx="65151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2200" b="1"/>
              <a:t>How would you rate your community’s trans-portation options if you were unable to drive?</a:t>
            </a:r>
          </a:p>
          <a:p>
            <a:pPr eaLnBrk="1" hangingPunct="1"/>
            <a:endParaRPr lang="en-US" altLang="en-US" sz="2400" b="1"/>
          </a:p>
        </p:txBody>
      </p:sp>
      <p:sp>
        <p:nvSpPr>
          <p:cNvPr id="26631" name="TextBox 3"/>
          <p:cNvSpPr txBox="1">
            <a:spLocks noChangeArrowheads="1"/>
          </p:cNvSpPr>
          <p:nvPr/>
        </p:nvSpPr>
        <p:spPr bwMode="auto">
          <a:xfrm>
            <a:off x="5743575" y="2590800"/>
            <a:ext cx="30591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u="sng"/>
              <a:t>Concerns: </a:t>
            </a:r>
          </a:p>
          <a:p>
            <a:pPr algn="l" eaLnBrk="1" hangingPunct="1"/>
            <a:r>
              <a:rPr lang="en-US" altLang="en-US"/>
              <a:t>“MTA does the best they can with very limited resources; Outside the Queen City, options range from very poor to nonexistent; the state should be ashamed for failing to invest in transportation infrastructure for the increasing number of individuals unable to drive.”</a:t>
            </a:r>
          </a:p>
        </p:txBody>
      </p:sp>
      <p:pic>
        <p:nvPicPr>
          <p:cNvPr id="26632" name="Picture 9"/>
          <p:cNvPicPr>
            <a:picLocks noChangeAspect="1" noChangeArrowheads="1"/>
          </p:cNvPicPr>
          <p:nvPr/>
        </p:nvPicPr>
        <p:blipFill>
          <a:blip r:embed="rId5">
            <a:extLst>
              <a:ext uri="{28A0092B-C50C-407E-A947-70E740481C1C}">
                <a14:useLocalDpi xmlns:a14="http://schemas.microsoft.com/office/drawing/2010/main" val="0"/>
              </a:ext>
            </a:extLst>
          </a:blip>
          <a:srcRect l="40344" t="32813" r="15044" b="23546"/>
          <a:stretch>
            <a:fillRect/>
          </a:stretch>
        </p:blipFill>
        <p:spPr bwMode="auto">
          <a:xfrm>
            <a:off x="304800" y="1992313"/>
            <a:ext cx="5438775" cy="425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61052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81200" y="266700"/>
            <a:ext cx="6858000" cy="1143000"/>
          </a:xfrm>
        </p:spPr>
        <p:txBody>
          <a:bodyPr>
            <a:normAutofit fontScale="90000"/>
          </a:bodyPr>
          <a:lstStyle/>
          <a:p>
            <a:pPr algn="l" eaLnBrk="1" hangingPunct="1"/>
            <a:r>
              <a:rPr lang="en-US" altLang="en-US" sz="3600"/>
              <a:t>SNHPC Becoming Age-Friendly</a:t>
            </a:r>
            <a:br>
              <a:rPr lang="en-US" altLang="en-US" sz="3600"/>
            </a:br>
            <a:r>
              <a:rPr lang="en-US" altLang="en-US" sz="2800"/>
              <a:t>Senior Services</a:t>
            </a:r>
            <a:br>
              <a:rPr lang="en-US" altLang="en-US" sz="3600"/>
            </a:br>
            <a:endParaRPr lang="en-US" altLang="en-US" sz="2800" i="1">
              <a:latin typeface="Frutiger Neue W02 Thin"/>
            </a:endParaRPr>
          </a:p>
        </p:txBody>
      </p:sp>
      <p:pic>
        <p:nvPicPr>
          <p:cNvPr id="27651"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3"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27654" name="Rectangle 2"/>
          <p:cNvSpPr>
            <a:spLocks noChangeArrowheads="1"/>
          </p:cNvSpPr>
          <p:nvPr/>
        </p:nvSpPr>
        <p:spPr bwMode="auto">
          <a:xfrm>
            <a:off x="2019300" y="1101725"/>
            <a:ext cx="6781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Are in-home services/assistance available in your community?</a:t>
            </a:r>
          </a:p>
        </p:txBody>
      </p:sp>
      <p:pic>
        <p:nvPicPr>
          <p:cNvPr id="27655" name="Picture 8"/>
          <p:cNvPicPr>
            <a:picLocks noChangeAspect="1" noChangeArrowheads="1"/>
          </p:cNvPicPr>
          <p:nvPr/>
        </p:nvPicPr>
        <p:blipFill>
          <a:blip r:embed="rId5">
            <a:extLst>
              <a:ext uri="{28A0092B-C50C-407E-A947-70E740481C1C}">
                <a14:useLocalDpi xmlns:a14="http://schemas.microsoft.com/office/drawing/2010/main" val="0"/>
              </a:ext>
            </a:extLst>
          </a:blip>
          <a:srcRect l="52187" t="38086" r="15314" b="27148"/>
          <a:stretch>
            <a:fillRect/>
          </a:stretch>
        </p:blipFill>
        <p:spPr bwMode="auto">
          <a:xfrm>
            <a:off x="1543050" y="2119313"/>
            <a:ext cx="621030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14810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28675"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7"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28678" name="Rectangle 2"/>
          <p:cNvSpPr>
            <a:spLocks noChangeArrowheads="1"/>
          </p:cNvSpPr>
          <p:nvPr/>
        </p:nvSpPr>
        <p:spPr bwMode="auto">
          <a:xfrm>
            <a:off x="2019300" y="995363"/>
            <a:ext cx="678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If so, are you able to afford the services?</a:t>
            </a:r>
          </a:p>
        </p:txBody>
      </p:sp>
      <p:pic>
        <p:nvPicPr>
          <p:cNvPr id="28679" name="Picture 8"/>
          <p:cNvPicPr>
            <a:picLocks noChangeAspect="1" noChangeArrowheads="1"/>
          </p:cNvPicPr>
          <p:nvPr/>
        </p:nvPicPr>
        <p:blipFill>
          <a:blip r:embed="rId5">
            <a:extLst>
              <a:ext uri="{28A0092B-C50C-407E-A947-70E740481C1C}">
                <a14:useLocalDpi xmlns:a14="http://schemas.microsoft.com/office/drawing/2010/main" val="0"/>
              </a:ext>
            </a:extLst>
          </a:blip>
          <a:srcRect l="50735" t="18547" r="1096" b="43164"/>
          <a:stretch>
            <a:fillRect/>
          </a:stretch>
        </p:blipFill>
        <p:spPr bwMode="auto">
          <a:xfrm>
            <a:off x="304800" y="1876425"/>
            <a:ext cx="8496300" cy="365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99772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266700"/>
            <a:ext cx="6858000" cy="1143000"/>
          </a:xfrm>
        </p:spPr>
        <p:txBody>
          <a:bodyPr>
            <a:normAutofit fontScale="90000"/>
          </a:bodyPr>
          <a:lstStyle/>
          <a:p>
            <a:pPr algn="l" eaLnBrk="1" hangingPunct="1"/>
            <a:r>
              <a:rPr lang="en-US" altLang="en-US" sz="3600"/>
              <a:t>SNHPC Becoming Age-Friendly</a:t>
            </a:r>
            <a:br>
              <a:rPr lang="en-US" altLang="en-US" sz="3600"/>
            </a:br>
            <a:r>
              <a:rPr lang="en-US" altLang="en-US" sz="2800"/>
              <a:t>Accessibility</a:t>
            </a:r>
            <a:br>
              <a:rPr lang="en-US" altLang="en-US" sz="3600"/>
            </a:br>
            <a:endParaRPr lang="en-US" altLang="en-US" sz="2800" i="1">
              <a:latin typeface="Frutiger Neue W02 Thin"/>
            </a:endParaRPr>
          </a:p>
        </p:txBody>
      </p:sp>
      <p:pic>
        <p:nvPicPr>
          <p:cNvPr id="29699"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1"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29702" name="Rectangle 2"/>
          <p:cNvSpPr>
            <a:spLocks noChangeArrowheads="1"/>
          </p:cNvSpPr>
          <p:nvPr/>
        </p:nvSpPr>
        <p:spPr bwMode="auto">
          <a:xfrm>
            <a:off x="1984375" y="1101725"/>
            <a:ext cx="6438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How do you find information about community services and events?</a:t>
            </a:r>
          </a:p>
        </p:txBody>
      </p:sp>
      <p:pic>
        <p:nvPicPr>
          <p:cNvPr id="29703" name="Picture 2"/>
          <p:cNvPicPr>
            <a:picLocks noChangeAspect="1" noChangeArrowheads="1"/>
          </p:cNvPicPr>
          <p:nvPr/>
        </p:nvPicPr>
        <p:blipFill>
          <a:blip r:embed="rId5">
            <a:extLst>
              <a:ext uri="{28A0092B-C50C-407E-A947-70E740481C1C}">
                <a14:useLocalDpi xmlns:a14="http://schemas.microsoft.com/office/drawing/2010/main" val="0"/>
              </a:ext>
            </a:extLst>
          </a:blip>
          <a:srcRect l="46133" t="22469" r="20345" b="9482"/>
          <a:stretch>
            <a:fillRect/>
          </a:stretch>
        </p:blipFill>
        <p:spPr bwMode="auto">
          <a:xfrm>
            <a:off x="5067300" y="2087563"/>
            <a:ext cx="3355975" cy="416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TextBox 8"/>
          <p:cNvSpPr txBox="1">
            <a:spLocks noChangeArrowheads="1"/>
          </p:cNvSpPr>
          <p:nvPr/>
        </p:nvSpPr>
        <p:spPr bwMode="auto">
          <a:xfrm>
            <a:off x="1181100" y="2163763"/>
            <a:ext cx="3886200"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Aft>
                <a:spcPts val="500"/>
              </a:spcAft>
            </a:pPr>
            <a:r>
              <a:rPr lang="en-US" altLang="en-US" sz="2000" b="1"/>
              <a:t>Website</a:t>
            </a:r>
          </a:p>
          <a:p>
            <a:pPr algn="r" eaLnBrk="1" hangingPunct="1">
              <a:spcAft>
                <a:spcPts val="500"/>
              </a:spcAft>
            </a:pPr>
            <a:r>
              <a:rPr lang="en-US" altLang="en-US" sz="2000" b="1"/>
              <a:t>Facebook</a:t>
            </a:r>
          </a:p>
          <a:p>
            <a:pPr algn="r" eaLnBrk="1" hangingPunct="1">
              <a:spcAft>
                <a:spcPts val="500"/>
              </a:spcAft>
            </a:pPr>
            <a:r>
              <a:rPr lang="en-US" altLang="en-US" sz="2000" b="1"/>
              <a:t>Word of Mouth</a:t>
            </a:r>
          </a:p>
          <a:p>
            <a:pPr algn="r" eaLnBrk="1" hangingPunct="1">
              <a:spcAft>
                <a:spcPts val="500"/>
              </a:spcAft>
            </a:pPr>
            <a:r>
              <a:rPr lang="en-US" altLang="en-US" sz="2000" b="1"/>
              <a:t>Newspaper</a:t>
            </a:r>
          </a:p>
          <a:p>
            <a:pPr algn="r" eaLnBrk="1" hangingPunct="1">
              <a:spcAft>
                <a:spcPts val="500"/>
              </a:spcAft>
            </a:pPr>
            <a:r>
              <a:rPr lang="en-US" altLang="en-US" sz="2000" b="1"/>
              <a:t>Email</a:t>
            </a:r>
          </a:p>
          <a:p>
            <a:pPr algn="r" eaLnBrk="1" hangingPunct="1">
              <a:spcAft>
                <a:spcPts val="500"/>
              </a:spcAft>
            </a:pPr>
            <a:r>
              <a:rPr lang="en-US" altLang="en-US" sz="2000" b="1"/>
              <a:t>Radio</a:t>
            </a:r>
          </a:p>
          <a:p>
            <a:pPr algn="r" eaLnBrk="1" hangingPunct="1">
              <a:spcAft>
                <a:spcPts val="500"/>
              </a:spcAft>
            </a:pPr>
            <a:r>
              <a:rPr lang="en-US" altLang="en-US" sz="2000" b="1"/>
              <a:t>Newsletters</a:t>
            </a:r>
          </a:p>
          <a:p>
            <a:pPr algn="r" eaLnBrk="1" hangingPunct="1">
              <a:spcAft>
                <a:spcPts val="500"/>
              </a:spcAft>
            </a:pPr>
            <a:r>
              <a:rPr lang="en-US" altLang="en-US" sz="2000" b="1"/>
              <a:t>Flyers</a:t>
            </a:r>
          </a:p>
          <a:p>
            <a:pPr algn="r" eaLnBrk="1" hangingPunct="1">
              <a:spcAft>
                <a:spcPts val="500"/>
              </a:spcAft>
            </a:pPr>
            <a:r>
              <a:rPr lang="en-US" altLang="en-US" sz="2000" b="1"/>
              <a:t>Community TV</a:t>
            </a:r>
          </a:p>
          <a:p>
            <a:pPr algn="r" eaLnBrk="1" hangingPunct="1">
              <a:spcAft>
                <a:spcPts val="500"/>
              </a:spcAft>
            </a:pPr>
            <a:r>
              <a:rPr lang="en-US" altLang="en-US" sz="2000" b="1"/>
              <a:t>Twitter</a:t>
            </a:r>
          </a:p>
        </p:txBody>
      </p:sp>
    </p:spTree>
    <p:custDataLst>
      <p:tags r:id="rId1"/>
    </p:custDataLst>
    <p:extLst>
      <p:ext uri="{BB962C8B-B14F-4D97-AF65-F5344CB8AC3E}">
        <p14:creationId xmlns:p14="http://schemas.microsoft.com/office/powerpoint/2010/main" val="3432742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30723"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10246" name="Rectangle 2"/>
          <p:cNvSpPr>
            <a:spLocks noChangeArrowheads="1"/>
          </p:cNvSpPr>
          <p:nvPr/>
        </p:nvSpPr>
        <p:spPr bwMode="auto">
          <a:xfrm>
            <a:off x="3048000" y="971550"/>
            <a:ext cx="50228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1125" lvl="1">
              <a:defRPr/>
            </a:pPr>
            <a:r>
              <a:rPr lang="en-US" altLang="en-US" sz="2800" b="1" i="1" dirty="0">
                <a:solidFill>
                  <a:schemeClr val="tx2"/>
                </a:solidFill>
                <a:latin typeface="+mj-lt"/>
                <a:ea typeface="+mj-ea"/>
                <a:cs typeface="+mj-cs"/>
              </a:rPr>
              <a:t>Community Assessments and Surveys</a:t>
            </a:r>
          </a:p>
        </p:txBody>
      </p:sp>
      <p:sp>
        <p:nvSpPr>
          <p:cNvPr id="30727" name="TextBox 1"/>
          <p:cNvSpPr txBox="1">
            <a:spLocks noChangeArrowheads="1"/>
          </p:cNvSpPr>
          <p:nvPr/>
        </p:nvSpPr>
        <p:spPr bwMode="auto">
          <a:xfrm>
            <a:off x="527050" y="1724025"/>
            <a:ext cx="82359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Aft>
                <a:spcPts val="1200"/>
              </a:spcAft>
              <a:buFontTx/>
              <a:buAutoNum type="arabicPeriod"/>
            </a:pPr>
            <a:r>
              <a:rPr lang="en-US" altLang="en-US" sz="2400" b="1"/>
              <a:t>Community Assessments</a:t>
            </a:r>
          </a:p>
          <a:p>
            <a:pPr algn="l" eaLnBrk="1" hangingPunct="1">
              <a:spcAft>
                <a:spcPts val="1200"/>
              </a:spcAft>
              <a:buFontTx/>
              <a:buAutoNum type="arabicPeriod"/>
            </a:pPr>
            <a:r>
              <a:rPr lang="en-US" altLang="en-US" sz="2400" b="1"/>
              <a:t>Resident Surveys – Online and Hard copy</a:t>
            </a:r>
          </a:p>
          <a:p>
            <a:pPr algn="l" eaLnBrk="1" hangingPunct="1">
              <a:spcAft>
                <a:spcPts val="1200"/>
              </a:spcAft>
              <a:buFontTx/>
              <a:buAutoNum type="arabicPeriod"/>
            </a:pPr>
            <a:r>
              <a:rPr lang="en-US" altLang="en-US" sz="2400"/>
              <a:t>Library Assessments (partner with MRACOA)</a:t>
            </a:r>
          </a:p>
          <a:p>
            <a:pPr algn="l" eaLnBrk="1" hangingPunct="1">
              <a:spcAft>
                <a:spcPts val="1200"/>
              </a:spcAft>
              <a:buFontTx/>
              <a:buAutoNum type="arabicPeriod"/>
            </a:pPr>
            <a:r>
              <a:rPr lang="en-US" altLang="en-US" sz="2800" b="1"/>
              <a:t>Home-Building Industry Online Survey (partner with AHA)</a:t>
            </a:r>
          </a:p>
          <a:p>
            <a:pPr algn="l" eaLnBrk="1" hangingPunct="1">
              <a:spcAft>
                <a:spcPts val="1200"/>
              </a:spcAft>
              <a:buFontTx/>
              <a:buAutoNum type="arabicPeriod"/>
            </a:pPr>
            <a:r>
              <a:rPr lang="en-US" altLang="en-US" sz="2400" b="1"/>
              <a:t>Business Surveys (partner with SNHU and local business organization – Chamber and InTown)</a:t>
            </a:r>
          </a:p>
        </p:txBody>
      </p:sp>
      <p:pic>
        <p:nvPicPr>
          <p:cNvPr id="30728" name="Picture 11" descr="Image result for age friendly communities"/>
          <p:cNvPicPr>
            <a:picLocks noChangeAspect="1" noChangeArrowheads="1"/>
          </p:cNvPicPr>
          <p:nvPr/>
        </p:nvPicPr>
        <p:blipFill>
          <a:blip r:embed="rId4">
            <a:extLst>
              <a:ext uri="{28A0092B-C50C-407E-A947-70E740481C1C}">
                <a14:useLocalDpi xmlns:a14="http://schemas.microsoft.com/office/drawing/2010/main" val="0"/>
              </a:ext>
            </a:extLst>
          </a:blip>
          <a:srcRect b="33369"/>
          <a:stretch>
            <a:fillRect/>
          </a:stretch>
        </p:blipFill>
        <p:spPr bwMode="auto">
          <a:xfrm>
            <a:off x="5113338" y="5211763"/>
            <a:ext cx="37941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791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81200" y="266700"/>
            <a:ext cx="6858000" cy="1143000"/>
          </a:xfrm>
        </p:spPr>
        <p:txBody>
          <a:bodyPr>
            <a:normAutofit fontScale="90000"/>
          </a:bodyPr>
          <a:lstStyle/>
          <a:p>
            <a:pPr algn="l" eaLnBrk="1" hangingPunct="1"/>
            <a:r>
              <a:rPr lang="en-US" altLang="en-US" sz="3600"/>
              <a:t>SNHPC Becoming Age-Friendly</a:t>
            </a:r>
            <a:br>
              <a:rPr lang="en-US" altLang="en-US" sz="3600"/>
            </a:br>
            <a:r>
              <a:rPr lang="en-US" altLang="en-US" sz="2800"/>
              <a:t>Home-Builder Survey</a:t>
            </a:r>
            <a:br>
              <a:rPr lang="en-US" altLang="en-US" sz="3600"/>
            </a:br>
            <a:endParaRPr lang="en-US" altLang="en-US" sz="2800" i="1">
              <a:latin typeface="Frutiger Neue W02 Thin"/>
            </a:endParaRPr>
          </a:p>
        </p:txBody>
      </p:sp>
      <p:pic>
        <p:nvPicPr>
          <p:cNvPr id="31747"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9"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31750" name="Rectangle 2"/>
          <p:cNvSpPr>
            <a:spLocks noChangeArrowheads="1"/>
          </p:cNvSpPr>
          <p:nvPr/>
        </p:nvSpPr>
        <p:spPr bwMode="auto">
          <a:xfrm>
            <a:off x="2133600" y="1219200"/>
            <a:ext cx="58864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As NH’s demographics change, do you see a need to build more diverse housing (smaller homes for seniors, rental units for millennials)</a:t>
            </a:r>
          </a:p>
        </p:txBody>
      </p:sp>
      <p:pic>
        <p:nvPicPr>
          <p:cNvPr id="31751" name="Picture 2"/>
          <p:cNvPicPr>
            <a:picLocks noChangeAspect="1" noChangeArrowheads="1"/>
          </p:cNvPicPr>
          <p:nvPr/>
        </p:nvPicPr>
        <p:blipFill>
          <a:blip r:embed="rId5">
            <a:extLst>
              <a:ext uri="{28A0092B-C50C-407E-A947-70E740481C1C}">
                <a14:useLocalDpi xmlns:a14="http://schemas.microsoft.com/office/drawing/2010/main" val="0"/>
              </a:ext>
            </a:extLst>
          </a:blip>
          <a:srcRect l="39688" t="36328" r="3125" b="29688"/>
          <a:stretch>
            <a:fillRect/>
          </a:stretch>
        </p:blipFill>
        <p:spPr bwMode="auto">
          <a:xfrm>
            <a:off x="1371600" y="2873375"/>
            <a:ext cx="69723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75613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81200" y="266700"/>
            <a:ext cx="6858000" cy="1143000"/>
          </a:xfrm>
        </p:spPr>
        <p:txBody>
          <a:bodyPr>
            <a:normAutofit fontScale="90000"/>
          </a:bodyPr>
          <a:lstStyle/>
          <a:p>
            <a:pPr algn="l" eaLnBrk="1" hangingPunct="1"/>
            <a:r>
              <a:rPr lang="en-US" altLang="en-US" sz="3600"/>
              <a:t>SNHPC Becoming Age-Friendly</a:t>
            </a:r>
            <a:br>
              <a:rPr lang="en-US" altLang="en-US" sz="3600"/>
            </a:br>
            <a:r>
              <a:rPr lang="en-US" altLang="en-US" sz="2800"/>
              <a:t>Home-Builder Survey</a:t>
            </a:r>
            <a:br>
              <a:rPr lang="en-US" altLang="en-US" sz="3600"/>
            </a:br>
            <a:endParaRPr lang="en-US" altLang="en-US" sz="2800" i="1">
              <a:latin typeface="Frutiger Neue W02 Thin"/>
            </a:endParaRPr>
          </a:p>
        </p:txBody>
      </p:sp>
      <p:pic>
        <p:nvPicPr>
          <p:cNvPr id="32771"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3"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32774" name="Rectangle 2"/>
          <p:cNvSpPr>
            <a:spLocks noChangeArrowheads="1"/>
          </p:cNvSpPr>
          <p:nvPr/>
        </p:nvSpPr>
        <p:spPr bwMode="auto">
          <a:xfrm>
            <a:off x="2133600" y="1219200"/>
            <a:ext cx="5886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Why do you think there isn’t more diversity in housing?</a:t>
            </a:r>
          </a:p>
        </p:txBody>
      </p:sp>
      <p:pic>
        <p:nvPicPr>
          <p:cNvPr id="32775" name="Picture 2"/>
          <p:cNvPicPr>
            <a:picLocks noChangeAspect="1" noChangeArrowheads="1"/>
          </p:cNvPicPr>
          <p:nvPr/>
        </p:nvPicPr>
        <p:blipFill>
          <a:blip r:embed="rId5">
            <a:extLst>
              <a:ext uri="{28A0092B-C50C-407E-A947-70E740481C1C}">
                <a14:useLocalDpi xmlns:a14="http://schemas.microsoft.com/office/drawing/2010/main" val="0"/>
              </a:ext>
            </a:extLst>
          </a:blip>
          <a:srcRect l="46742" t="26778" r="13905" b="16273"/>
          <a:stretch>
            <a:fillRect/>
          </a:stretch>
        </p:blipFill>
        <p:spPr bwMode="auto">
          <a:xfrm>
            <a:off x="4838700" y="2049463"/>
            <a:ext cx="4152900"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6" name="TextBox 1"/>
          <p:cNvSpPr txBox="1">
            <a:spLocks noChangeArrowheads="1"/>
          </p:cNvSpPr>
          <p:nvPr/>
        </p:nvSpPr>
        <p:spPr bwMode="auto">
          <a:xfrm>
            <a:off x="304800" y="2087563"/>
            <a:ext cx="45339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Aft>
                <a:spcPts val="500"/>
              </a:spcAft>
            </a:pPr>
            <a:r>
              <a:rPr lang="en-US" altLang="en-US" sz="2400" b="1"/>
              <a:t>Zoning Restrictions</a:t>
            </a:r>
          </a:p>
          <a:p>
            <a:pPr algn="r" eaLnBrk="1" hangingPunct="1">
              <a:spcAft>
                <a:spcPts val="500"/>
              </a:spcAft>
            </a:pPr>
            <a:r>
              <a:rPr lang="en-US" altLang="en-US" sz="2400" b="1"/>
              <a:t>Regulatory Challenges</a:t>
            </a:r>
          </a:p>
          <a:p>
            <a:pPr algn="r" eaLnBrk="1" hangingPunct="1">
              <a:spcAft>
                <a:spcPts val="500"/>
              </a:spcAft>
            </a:pPr>
            <a:r>
              <a:rPr lang="en-US" altLang="en-US" sz="2400" b="1"/>
              <a:t>Community Attitudes</a:t>
            </a:r>
          </a:p>
          <a:p>
            <a:pPr algn="r" eaLnBrk="1" hangingPunct="1">
              <a:spcAft>
                <a:spcPts val="500"/>
              </a:spcAft>
            </a:pPr>
            <a:r>
              <a:rPr lang="en-US" altLang="en-US" sz="2400" b="1"/>
              <a:t>Land Availability</a:t>
            </a:r>
          </a:p>
          <a:p>
            <a:pPr algn="r" eaLnBrk="1" hangingPunct="1">
              <a:spcAft>
                <a:spcPts val="500"/>
              </a:spcAft>
            </a:pPr>
            <a:r>
              <a:rPr lang="en-US" altLang="en-US" sz="2400" b="1"/>
              <a:t>Labor Costs</a:t>
            </a:r>
          </a:p>
          <a:p>
            <a:pPr algn="r" eaLnBrk="1" hangingPunct="1">
              <a:spcAft>
                <a:spcPts val="500"/>
              </a:spcAft>
            </a:pPr>
            <a:r>
              <a:rPr lang="en-US" altLang="en-US" sz="2400" b="1"/>
              <a:t>Funding Issues</a:t>
            </a:r>
          </a:p>
          <a:p>
            <a:pPr algn="r" eaLnBrk="1" hangingPunct="1">
              <a:spcAft>
                <a:spcPts val="500"/>
              </a:spcAft>
            </a:pPr>
            <a:r>
              <a:rPr lang="en-US" altLang="en-US" sz="2400" b="1"/>
              <a:t>Fear of Change</a:t>
            </a:r>
          </a:p>
          <a:p>
            <a:pPr algn="r" eaLnBrk="1" hangingPunct="1">
              <a:spcAft>
                <a:spcPts val="500"/>
              </a:spcAft>
            </a:pPr>
            <a:r>
              <a:rPr lang="en-US" altLang="en-US" sz="2400" b="1"/>
              <a:t>Not market driven</a:t>
            </a:r>
          </a:p>
          <a:p>
            <a:pPr algn="r" eaLnBrk="1" hangingPunct="1">
              <a:spcAft>
                <a:spcPts val="500"/>
              </a:spcAft>
            </a:pPr>
            <a:r>
              <a:rPr lang="en-US" altLang="en-US" sz="2400" b="1"/>
              <a:t>There is diversity in housing</a:t>
            </a:r>
          </a:p>
        </p:txBody>
      </p:sp>
      <p:pic>
        <p:nvPicPr>
          <p:cNvPr id="32777" name="Picture 2"/>
          <p:cNvPicPr>
            <a:picLocks noChangeAspect="1" noChangeArrowheads="1"/>
          </p:cNvPicPr>
          <p:nvPr/>
        </p:nvPicPr>
        <p:blipFill>
          <a:blip r:embed="rId5">
            <a:extLst>
              <a:ext uri="{28A0092B-C50C-407E-A947-70E740481C1C}">
                <a14:useLocalDpi xmlns:a14="http://schemas.microsoft.com/office/drawing/2010/main" val="0"/>
              </a:ext>
            </a:extLst>
          </a:blip>
          <a:srcRect l="46742" t="26778" r="13905" b="16273"/>
          <a:stretch>
            <a:fillRect/>
          </a:stretch>
        </p:blipFill>
        <p:spPr bwMode="auto">
          <a:xfrm>
            <a:off x="4838700" y="2049463"/>
            <a:ext cx="4152900"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1591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81200" y="266700"/>
            <a:ext cx="6858000" cy="1143000"/>
          </a:xfrm>
        </p:spPr>
        <p:txBody>
          <a:bodyPr>
            <a:normAutofit fontScale="90000"/>
          </a:bodyPr>
          <a:lstStyle/>
          <a:p>
            <a:pPr eaLnBrk="1" hangingPunct="1"/>
            <a:r>
              <a:rPr lang="en-US" altLang="en-US" sz="3600"/>
              <a:t>SNHPC Becoming Age-Friendly</a:t>
            </a:r>
            <a:br>
              <a:rPr lang="en-US" altLang="en-US" sz="3600"/>
            </a:br>
            <a:endParaRPr lang="en-US" altLang="en-US" sz="2800" i="1">
              <a:latin typeface="Frutiger Neue W02 Thin"/>
            </a:endParaRPr>
          </a:p>
        </p:txBody>
      </p:sp>
      <p:pic>
        <p:nvPicPr>
          <p:cNvPr id="33795"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7"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Southern New Hampshire Planning Commission</a:t>
            </a:r>
          </a:p>
        </p:txBody>
      </p:sp>
      <p:sp>
        <p:nvSpPr>
          <p:cNvPr id="10246" name="Rectangle 2"/>
          <p:cNvSpPr>
            <a:spLocks noChangeArrowheads="1"/>
          </p:cNvSpPr>
          <p:nvPr/>
        </p:nvSpPr>
        <p:spPr bwMode="auto">
          <a:xfrm>
            <a:off x="3048000" y="971550"/>
            <a:ext cx="50228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1125" lvl="1">
              <a:defRPr/>
            </a:pPr>
            <a:r>
              <a:rPr lang="en-US" altLang="en-US" sz="2800" b="1" i="1" dirty="0">
                <a:solidFill>
                  <a:schemeClr val="tx2"/>
                </a:solidFill>
                <a:latin typeface="+mj-lt"/>
                <a:ea typeface="+mj-ea"/>
                <a:cs typeface="+mj-cs"/>
              </a:rPr>
              <a:t>Community Assessments and Surveys</a:t>
            </a:r>
          </a:p>
        </p:txBody>
      </p:sp>
      <p:sp>
        <p:nvSpPr>
          <p:cNvPr id="33799" name="TextBox 1"/>
          <p:cNvSpPr txBox="1">
            <a:spLocks noChangeArrowheads="1"/>
          </p:cNvSpPr>
          <p:nvPr/>
        </p:nvSpPr>
        <p:spPr bwMode="auto">
          <a:xfrm>
            <a:off x="527050" y="1724025"/>
            <a:ext cx="823595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Aft>
                <a:spcPts val="1200"/>
              </a:spcAft>
              <a:buFontTx/>
              <a:buAutoNum type="arabicPeriod"/>
            </a:pPr>
            <a:r>
              <a:rPr lang="en-US" altLang="en-US" sz="2400" b="1"/>
              <a:t>Community Assessments</a:t>
            </a:r>
          </a:p>
          <a:p>
            <a:pPr algn="l" eaLnBrk="1" hangingPunct="1">
              <a:spcAft>
                <a:spcPts val="1200"/>
              </a:spcAft>
              <a:buFontTx/>
              <a:buAutoNum type="arabicPeriod"/>
            </a:pPr>
            <a:r>
              <a:rPr lang="en-US" altLang="en-US" sz="2400" b="1"/>
              <a:t>Resident Surveys – Online and Hard copy</a:t>
            </a:r>
          </a:p>
          <a:p>
            <a:pPr algn="l" eaLnBrk="1" hangingPunct="1">
              <a:spcAft>
                <a:spcPts val="1200"/>
              </a:spcAft>
              <a:buFontTx/>
              <a:buAutoNum type="arabicPeriod"/>
            </a:pPr>
            <a:r>
              <a:rPr lang="en-US" altLang="en-US" sz="2400"/>
              <a:t>Library Assessments (partner with MRACOA)</a:t>
            </a:r>
          </a:p>
          <a:p>
            <a:pPr algn="l" eaLnBrk="1" hangingPunct="1">
              <a:spcAft>
                <a:spcPts val="1200"/>
              </a:spcAft>
              <a:buFontTx/>
              <a:buAutoNum type="arabicPeriod"/>
            </a:pPr>
            <a:r>
              <a:rPr lang="en-US" altLang="en-US" sz="2400"/>
              <a:t>Home-Building Industry Online Survey (partner with AHA)</a:t>
            </a:r>
          </a:p>
          <a:p>
            <a:pPr algn="l" eaLnBrk="1" hangingPunct="1">
              <a:spcAft>
                <a:spcPts val="1200"/>
              </a:spcAft>
              <a:buFontTx/>
              <a:buAutoNum type="arabicPeriod"/>
            </a:pPr>
            <a:r>
              <a:rPr lang="en-US" altLang="en-US" sz="2800" b="1"/>
              <a:t>Business Surveys (partner with SNHU and local business organization – Chamber and InTown)</a:t>
            </a:r>
          </a:p>
        </p:txBody>
      </p:sp>
      <p:pic>
        <p:nvPicPr>
          <p:cNvPr id="33800" name="Picture 11" descr="Image result for age friendly communities"/>
          <p:cNvPicPr>
            <a:picLocks noChangeAspect="1" noChangeArrowheads="1"/>
          </p:cNvPicPr>
          <p:nvPr/>
        </p:nvPicPr>
        <p:blipFill>
          <a:blip r:embed="rId4">
            <a:extLst>
              <a:ext uri="{28A0092B-C50C-407E-A947-70E740481C1C}">
                <a14:useLocalDpi xmlns:a14="http://schemas.microsoft.com/office/drawing/2010/main" val="0"/>
              </a:ext>
            </a:extLst>
          </a:blip>
          <a:srcRect b="33369"/>
          <a:stretch>
            <a:fillRect/>
          </a:stretch>
        </p:blipFill>
        <p:spPr bwMode="auto">
          <a:xfrm>
            <a:off x="5113338" y="5211763"/>
            <a:ext cx="37941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215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366049" y="970103"/>
            <a:ext cx="8411902" cy="2119884"/>
          </a:xfrm>
        </p:spPr>
        <p:txBody>
          <a:bodyPr>
            <a:normAutofit/>
          </a:bodyPr>
          <a:lstStyle/>
          <a:p>
            <a:r>
              <a:rPr lang="en-US" sz="4050" dirty="0"/>
              <a:t>Governor’s Commission on Healthcare and Community Support Workforce</a:t>
            </a:r>
          </a:p>
        </p:txBody>
      </p:sp>
      <p:sp>
        <p:nvSpPr>
          <p:cNvPr id="9" name="Subtitle 8"/>
          <p:cNvSpPr>
            <a:spLocks noGrp="1"/>
          </p:cNvSpPr>
          <p:nvPr>
            <p:ph type="subTitle" idx="1"/>
          </p:nvPr>
        </p:nvSpPr>
        <p:spPr>
          <a:xfrm>
            <a:off x="1143000" y="3687259"/>
            <a:ext cx="6858000" cy="828256"/>
          </a:xfrm>
        </p:spPr>
        <p:txBody>
          <a:bodyPr>
            <a:normAutofit/>
          </a:bodyPr>
          <a:lstStyle/>
          <a:p>
            <a:r>
              <a:rPr lang="en-US" sz="2700" b="1" dirty="0">
                <a:latin typeface="Arial" charset="0"/>
                <a:ea typeface="Arial" charset="0"/>
                <a:cs typeface="Arial" charset="0"/>
              </a:rPr>
              <a:t>May – December 2016</a:t>
            </a:r>
          </a:p>
        </p:txBody>
      </p:sp>
    </p:spTree>
    <p:extLst>
      <p:ext uri="{BB962C8B-B14F-4D97-AF65-F5344CB8AC3E}">
        <p14:creationId xmlns:p14="http://schemas.microsoft.com/office/powerpoint/2010/main" val="2258492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a:t>How Access Portsmouth Began</a:t>
            </a:r>
          </a:p>
        </p:txBody>
      </p:sp>
      <p:pic>
        <p:nvPicPr>
          <p:cNvPr id="34819"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rcRect l="1022" t="5791" r="-1022" b="26579"/>
          <a:stretch>
            <a:fillRect/>
          </a:stretch>
        </p:blipFill>
        <p:spPr>
          <a:xfrm>
            <a:off x="442913" y="1219200"/>
            <a:ext cx="4121150" cy="4954588"/>
          </a:xfrm>
        </p:spPr>
      </p:pic>
      <p:pic>
        <p:nvPicPr>
          <p:cNvPr id="34820"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811838"/>
            <a:ext cx="9207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2"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Access Portsmouth</a:t>
            </a:r>
          </a:p>
        </p:txBody>
      </p:sp>
      <p:sp>
        <p:nvSpPr>
          <p:cNvPr id="3" name="Content Placeholder 2"/>
          <p:cNvSpPr>
            <a:spLocks noGrp="1"/>
          </p:cNvSpPr>
          <p:nvPr>
            <p:ph sz="half" idx="2"/>
          </p:nvPr>
        </p:nvSpPr>
        <p:spPr>
          <a:xfrm>
            <a:off x="4648200" y="1219200"/>
            <a:ext cx="4038600" cy="4906963"/>
          </a:xfrm>
        </p:spPr>
        <p:txBody>
          <a:bodyPr>
            <a:normAutofit fontScale="92500" lnSpcReduction="20000"/>
          </a:bodyPr>
          <a:lstStyle/>
          <a:p>
            <a:pPr>
              <a:defRPr/>
            </a:pPr>
            <a:r>
              <a:rPr lang="en-US" sz="2400" dirty="0"/>
              <a:t>Launched in November 2016 by JSA, Inc.</a:t>
            </a:r>
          </a:p>
          <a:p>
            <a:pPr lvl="1">
              <a:defRPr/>
            </a:pPr>
            <a:r>
              <a:rPr lang="en-US" sz="2200" dirty="0"/>
              <a:t>Todd Hanson, Accessibility Guru and Chief Crash Test Dummy</a:t>
            </a:r>
          </a:p>
          <a:p>
            <a:pPr lvl="1">
              <a:defRPr/>
            </a:pPr>
            <a:r>
              <a:rPr lang="en-US" sz="2200" dirty="0"/>
              <a:t>Anne Weidman, Creative Director and Inspector General</a:t>
            </a:r>
          </a:p>
          <a:p>
            <a:pPr>
              <a:defRPr/>
            </a:pPr>
            <a:r>
              <a:rPr lang="en-US" sz="2400" dirty="0"/>
              <a:t>Todd has lived in Downtown Portsmouth for 25 years and loves the atmosphere; however, he lost mobility function 9 years ago and now gets around in a motorized wheelchair. </a:t>
            </a:r>
          </a:p>
          <a:p>
            <a:pPr>
              <a:defRPr/>
            </a:pPr>
            <a:r>
              <a:rPr lang="en-US" sz="2400" dirty="0"/>
              <a:t>This changed his perspective and was his call to action.</a:t>
            </a:r>
          </a:p>
        </p:txBody>
      </p:sp>
    </p:spTree>
    <p:extLst>
      <p:ext uri="{BB962C8B-B14F-4D97-AF65-F5344CB8AC3E}">
        <p14:creationId xmlns:p14="http://schemas.microsoft.com/office/powerpoint/2010/main" val="31081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296863"/>
            <a:ext cx="8458200" cy="1074737"/>
          </a:xfrm>
          <a:ln w="38100">
            <a:solidFill>
              <a:schemeClr val="tx1"/>
            </a:solidFill>
            <a:miter lim="800000"/>
            <a:headEnd/>
            <a:tailEnd/>
          </a:ln>
        </p:spPr>
        <p:txBody>
          <a:bodyPr/>
          <a:lstStyle/>
          <a:p>
            <a:pPr eaLnBrk="1" hangingPunct="1"/>
            <a:r>
              <a:rPr lang="en-US" altLang="en-US"/>
              <a:t>JSA, Inc.’s </a:t>
            </a:r>
            <a:r>
              <a:rPr lang="en-US" altLang="en-US" i="1"/>
              <a:t>Access Portsmouth</a:t>
            </a:r>
          </a:p>
        </p:txBody>
      </p:sp>
      <p:pic>
        <p:nvPicPr>
          <p:cNvPr id="35843"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811838"/>
            <a:ext cx="9207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5"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Access Portsmouth</a:t>
            </a:r>
          </a:p>
        </p:txBody>
      </p:sp>
      <p:sp>
        <p:nvSpPr>
          <p:cNvPr id="35846" name="TextBox 1"/>
          <p:cNvSpPr txBox="1">
            <a:spLocks noChangeArrowheads="1"/>
          </p:cNvSpPr>
          <p:nvPr/>
        </p:nvSpPr>
        <p:spPr bwMode="auto">
          <a:xfrm>
            <a:off x="327025" y="5329238"/>
            <a:ext cx="8435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t>“Taking the mystery out of accessibility”</a:t>
            </a:r>
          </a:p>
        </p:txBody>
      </p:sp>
      <p:pic>
        <p:nvPicPr>
          <p:cNvPr id="35847" name="Picture 2" descr="Access Portsmouth logo 2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1670050"/>
            <a:ext cx="9278938"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678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3 Things to Look for on Site Visits</a:t>
            </a:r>
          </a:p>
        </p:txBody>
      </p:sp>
      <p:pic>
        <p:nvPicPr>
          <p:cNvPr id="36867"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867400" y="1509713"/>
            <a:ext cx="2622550" cy="4664075"/>
          </a:xfrm>
        </p:spPr>
      </p:pic>
      <p:sp>
        <p:nvSpPr>
          <p:cNvPr id="36868" name="Content Placeholder 3"/>
          <p:cNvSpPr>
            <a:spLocks noGrp="1"/>
          </p:cNvSpPr>
          <p:nvPr>
            <p:ph sz="half" idx="2"/>
          </p:nvPr>
        </p:nvSpPr>
        <p:spPr>
          <a:xfrm>
            <a:off x="304800" y="1524000"/>
            <a:ext cx="5553075" cy="4525963"/>
          </a:xfrm>
        </p:spPr>
        <p:txBody>
          <a:bodyPr/>
          <a:lstStyle/>
          <a:p>
            <a:r>
              <a:rPr lang="en-US" altLang="en-US"/>
              <a:t>Can you get into the door?</a:t>
            </a:r>
          </a:p>
          <a:p>
            <a:pPr lvl="1"/>
            <a:r>
              <a:rPr lang="en-US" altLang="en-US"/>
              <a:t>32” wide, has flat surface or ramp</a:t>
            </a:r>
          </a:p>
          <a:p>
            <a:r>
              <a:rPr lang="en-US" altLang="en-US"/>
              <a:t>Can you use the facility with ease?</a:t>
            </a:r>
          </a:p>
          <a:p>
            <a:pPr lvl="1"/>
            <a:r>
              <a:rPr lang="en-US" altLang="en-US"/>
              <a:t>Tables spaced apart</a:t>
            </a:r>
          </a:p>
          <a:p>
            <a:pPr lvl="1"/>
            <a:r>
              <a:rPr lang="en-US" altLang="en-US"/>
              <a:t>Paths free of obstructions</a:t>
            </a:r>
          </a:p>
          <a:p>
            <a:r>
              <a:rPr lang="en-US" altLang="en-US"/>
              <a:t>Is the bathroom accessible?</a:t>
            </a:r>
          </a:p>
          <a:p>
            <a:pPr lvl="1"/>
            <a:r>
              <a:rPr lang="en-US" altLang="en-US"/>
              <a:t>Flat entrance, sufficient area</a:t>
            </a:r>
          </a:p>
          <a:p>
            <a:pPr lvl="1"/>
            <a:r>
              <a:rPr lang="en-US" altLang="en-US"/>
              <a:t>Elevator-accessible if on different level</a:t>
            </a:r>
          </a:p>
        </p:txBody>
      </p:sp>
      <p:pic>
        <p:nvPicPr>
          <p:cNvPr id="36869"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811838"/>
            <a:ext cx="9207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Access Portsmouth</a:t>
            </a:r>
          </a:p>
        </p:txBody>
      </p:sp>
    </p:spTree>
    <p:extLst>
      <p:ext uri="{BB962C8B-B14F-4D97-AF65-F5344CB8AC3E}">
        <p14:creationId xmlns:p14="http://schemas.microsoft.com/office/powerpoint/2010/main" val="849915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fontScale="90000"/>
          </a:bodyPr>
          <a:lstStyle/>
          <a:p>
            <a:r>
              <a:rPr lang="en-US" altLang="en-US" sz="2800" i="1"/>
              <a:t>“Accessibility not only benefits the less mobile—it benefits businesses, too.”</a:t>
            </a:r>
          </a:p>
        </p:txBody>
      </p:sp>
      <p:pic>
        <p:nvPicPr>
          <p:cNvPr id="37891"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03325" y="1600200"/>
            <a:ext cx="2546350" cy="4525963"/>
          </a:xfrm>
        </p:spPr>
      </p:pic>
      <p:pic>
        <p:nvPicPr>
          <p:cNvPr id="37892"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94325" y="1600200"/>
            <a:ext cx="2546350" cy="4525963"/>
          </a:xfrm>
        </p:spPr>
      </p:pic>
      <p:pic>
        <p:nvPicPr>
          <p:cNvPr id="37893"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811838"/>
            <a:ext cx="9207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5"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Access Portsmouth</a:t>
            </a:r>
          </a:p>
        </p:txBody>
      </p:sp>
    </p:spTree>
    <p:extLst>
      <p:ext uri="{BB962C8B-B14F-4D97-AF65-F5344CB8AC3E}">
        <p14:creationId xmlns:p14="http://schemas.microsoft.com/office/powerpoint/2010/main" val="4186072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a:t>Access Portsmouth</a:t>
            </a:r>
          </a:p>
        </p:txBody>
      </p:sp>
      <p:pic>
        <p:nvPicPr>
          <p:cNvPr id="38915"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rcRect t="11945"/>
          <a:stretch>
            <a:fillRect/>
          </a:stretch>
        </p:blipFill>
        <p:spPr>
          <a:xfrm>
            <a:off x="798513" y="1371600"/>
            <a:ext cx="3544887" cy="2341563"/>
          </a:xfrm>
        </p:spPr>
      </p:pic>
      <p:pic>
        <p:nvPicPr>
          <p:cNvPr id="38916"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35500" y="1524000"/>
            <a:ext cx="3517900" cy="4641850"/>
          </a:xfrm>
        </p:spPr>
      </p:pic>
      <p:pic>
        <p:nvPicPr>
          <p:cNvPr id="38917"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811838"/>
            <a:ext cx="9207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9"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Access Portsmouth</a:t>
            </a:r>
          </a:p>
        </p:txBody>
      </p:sp>
      <p:pic>
        <p:nvPicPr>
          <p:cNvPr id="38920" name="Content Placeholder 7"/>
          <p:cNvPicPr>
            <a:picLocks noChangeAspect="1"/>
          </p:cNvPicPr>
          <p:nvPr/>
        </p:nvPicPr>
        <p:blipFill>
          <a:blip r:embed="rId5">
            <a:extLst>
              <a:ext uri="{28A0092B-C50C-407E-A947-70E740481C1C}">
                <a14:useLocalDpi xmlns:a14="http://schemas.microsoft.com/office/drawing/2010/main" val="0"/>
              </a:ext>
            </a:extLst>
          </a:blip>
          <a:srcRect t="13461"/>
          <a:stretch>
            <a:fillRect/>
          </a:stretch>
        </p:blipFill>
        <p:spPr bwMode="auto">
          <a:xfrm>
            <a:off x="787400" y="3940175"/>
            <a:ext cx="355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400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a:t>Access Portsmouth</a:t>
            </a:r>
          </a:p>
        </p:txBody>
      </p:sp>
      <p:pic>
        <p:nvPicPr>
          <p:cNvPr id="39939"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rcRect b="16380"/>
          <a:stretch>
            <a:fillRect/>
          </a:stretch>
        </p:blipFill>
        <p:spPr>
          <a:xfrm>
            <a:off x="1066800" y="1295400"/>
            <a:ext cx="3935413" cy="2490788"/>
          </a:xfrm>
        </p:spPr>
      </p:pic>
      <p:pic>
        <p:nvPicPr>
          <p:cNvPr id="3994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rcRect t="6201"/>
          <a:stretch>
            <a:fillRect/>
          </a:stretch>
        </p:blipFill>
        <p:spPr>
          <a:xfrm>
            <a:off x="5181600" y="1295400"/>
            <a:ext cx="2979738" cy="4968875"/>
          </a:xfrm>
        </p:spPr>
      </p:pic>
      <p:pic>
        <p:nvPicPr>
          <p:cNvPr id="39941" name="Picture 4" descr="NEW SNHP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811838"/>
            <a:ext cx="9207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Line 5"/>
          <p:cNvSpPr>
            <a:spLocks noChangeShapeType="1"/>
          </p:cNvSpPr>
          <p:nvPr/>
        </p:nvSpPr>
        <p:spPr bwMode="auto">
          <a:xfrm>
            <a:off x="304800" y="6553200"/>
            <a:ext cx="868680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3" name="Text Box 6"/>
          <p:cNvSpPr txBox="1">
            <a:spLocks noChangeArrowheads="1"/>
          </p:cNvSpPr>
          <p:nvPr/>
        </p:nvSpPr>
        <p:spPr bwMode="auto">
          <a:xfrm>
            <a:off x="228600" y="62484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a:latin typeface="Tahoma" panose="020B0604030504040204" pitchFamily="34" charset="0"/>
              </a:rPr>
              <a:t>Access Portsmouth</a:t>
            </a:r>
          </a:p>
        </p:txBody>
      </p:sp>
      <p:pic>
        <p:nvPicPr>
          <p:cNvPr id="39944" name="Content Placeholder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033838"/>
            <a:ext cx="393700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871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Box 4"/>
          <p:cNvSpPr txBox="1">
            <a:spLocks noChangeArrowheads="1"/>
          </p:cNvSpPr>
          <p:nvPr/>
        </p:nvSpPr>
        <p:spPr bwMode="auto">
          <a:xfrm>
            <a:off x="709613" y="4191000"/>
            <a:ext cx="7580312"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Project Manager: Sylvia von Aulock, </a:t>
            </a:r>
            <a:r>
              <a:rPr lang="en-US" altLang="en-US" sz="2400">
                <a:hlinkClick r:id="rId2"/>
              </a:rPr>
              <a:t>svonaulock@snhpc.org</a:t>
            </a:r>
            <a:endParaRPr lang="en-US" altLang="en-US" sz="2400"/>
          </a:p>
          <a:p>
            <a:pPr eaLnBrk="1" hangingPunct="1"/>
            <a:r>
              <a:rPr lang="en-US" altLang="en-US" sz="2400"/>
              <a:t>603-669-4664 </a:t>
            </a:r>
          </a:p>
          <a:p>
            <a:pPr eaLnBrk="1" hangingPunct="1"/>
            <a:r>
              <a:rPr lang="en-US" altLang="en-US" sz="2400">
                <a:hlinkClick r:id="rId3"/>
              </a:rPr>
              <a:t>http://www.facebook.com/becomingagefriendly</a:t>
            </a:r>
            <a:endParaRPr lang="en-US" altLang="en-US" sz="2400"/>
          </a:p>
          <a:p>
            <a:pPr eaLnBrk="1" hangingPunct="1"/>
            <a:r>
              <a:rPr lang="en-US" altLang="en-US" sz="2400">
                <a:hlinkClick r:id="rId4"/>
              </a:rPr>
              <a:t>http://www.snhpc.org/</a:t>
            </a:r>
            <a:endParaRPr lang="en-US" altLang="en-US" sz="2400"/>
          </a:p>
          <a:p>
            <a:pPr eaLnBrk="1" hangingPunct="1"/>
            <a:endParaRPr lang="en-US" altLang="en-US" sz="2800"/>
          </a:p>
        </p:txBody>
      </p:sp>
      <p:pic>
        <p:nvPicPr>
          <p:cNvPr id="40963" name="Picture 11" descr="Image result for tufts health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4363" y="1481138"/>
            <a:ext cx="268922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descr="Image result for aarp  logo"/>
          <p:cNvPicPr>
            <a:picLocks noChangeAspect="1" noChangeArrowheads="1"/>
          </p:cNvPicPr>
          <p:nvPr/>
        </p:nvPicPr>
        <p:blipFill>
          <a:blip r:embed="rId6">
            <a:extLst>
              <a:ext uri="{28A0092B-C50C-407E-A947-70E740481C1C}">
                <a14:useLocalDpi xmlns:a14="http://schemas.microsoft.com/office/drawing/2010/main" val="0"/>
              </a:ext>
            </a:extLst>
          </a:blip>
          <a:srcRect l="10191" t="10861" r="6946" b="23669"/>
          <a:stretch>
            <a:fillRect/>
          </a:stretch>
        </p:blipFill>
        <p:spPr bwMode="auto">
          <a:xfrm>
            <a:off x="700088" y="1828800"/>
            <a:ext cx="20716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descr="Image result for city of manchester 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2750" y="14986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Content Placeholder 4" descr="NEW SNHPC logo"/>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rcRect/>
          <a:stretch>
            <a:fillRect/>
          </a:stretch>
        </p:blipFill>
        <p:spPr>
          <a:xfrm>
            <a:off x="3770313" y="2889250"/>
            <a:ext cx="1460500" cy="1176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itle 1"/>
          <p:cNvSpPr>
            <a:spLocks noGrp="1"/>
          </p:cNvSpPr>
          <p:nvPr>
            <p:ph type="title"/>
          </p:nvPr>
        </p:nvSpPr>
        <p:spPr>
          <a:xfrm>
            <a:off x="709613" y="360363"/>
            <a:ext cx="8228012" cy="1112837"/>
          </a:xfrm>
        </p:spPr>
        <p:txBody>
          <a:bodyPr/>
          <a:lstStyle/>
          <a:p>
            <a:r>
              <a:rPr lang="en-US" altLang="en-US"/>
              <a:t>Thanks to our funders!</a:t>
            </a:r>
          </a:p>
        </p:txBody>
      </p:sp>
    </p:spTree>
    <p:extLst>
      <p:ext uri="{BB962C8B-B14F-4D97-AF65-F5344CB8AC3E}">
        <p14:creationId xmlns:p14="http://schemas.microsoft.com/office/powerpoint/2010/main" val="7524707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result for coffee break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33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COMMUNITY ANNOUNCEMENTS </a:t>
            </a:r>
          </a:p>
        </p:txBody>
      </p:sp>
      <p:sp>
        <p:nvSpPr>
          <p:cNvPr id="4" name="Slide Number Placeholder 3"/>
          <p:cNvSpPr>
            <a:spLocks noGrp="1"/>
          </p:cNvSpPr>
          <p:nvPr>
            <p:ph type="sldNum" sz="quarter" idx="12"/>
          </p:nvPr>
        </p:nvSpPr>
        <p:spPr/>
        <p:txBody>
          <a:bodyPr/>
          <a:lstStyle/>
          <a:p>
            <a:fld id="{4DE6AD33-158D-B441-93C3-15396DAF392C}" type="slidenum">
              <a:rPr lang="en-US" smtClean="0">
                <a:solidFill>
                  <a:prstClr val="black">
                    <a:tint val="75000"/>
                  </a:prstClr>
                </a:solidFill>
              </a:rPr>
              <a:pPr/>
              <a:t>58</a:t>
            </a:fld>
            <a:endParaRPr lang="en-US" dirty="0">
              <a:solidFill>
                <a:prstClr val="black">
                  <a:tint val="75000"/>
                </a:prstClr>
              </a:solidFill>
            </a:endParaRPr>
          </a:p>
        </p:txBody>
      </p:sp>
      <p:pic>
        <p:nvPicPr>
          <p:cNvPr id="7" name="Content Placeholder 6"/>
          <p:cNvPicPr>
            <a:picLocks noGrp="1" noChangeAspect="1"/>
          </p:cNvPicPr>
          <p:nvPr>
            <p:ph idx="1"/>
          </p:nvPr>
        </p:nvPicPr>
        <p:blipFill>
          <a:blip r:embed="rId2"/>
          <a:stretch>
            <a:fillRect/>
          </a:stretch>
        </p:blipFill>
        <p:spPr>
          <a:xfrm>
            <a:off x="2286000" y="1886667"/>
            <a:ext cx="3776663" cy="3501112"/>
          </a:xfrm>
          <a:prstGeom prst="rect">
            <a:avLst/>
          </a:prstGeom>
        </p:spPr>
      </p:pic>
    </p:spTree>
    <p:extLst>
      <p:ext uri="{BB962C8B-B14F-4D97-AF65-F5344CB8AC3E}">
        <p14:creationId xmlns:p14="http://schemas.microsoft.com/office/powerpoint/2010/main" val="33691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STRATEGIC GROUP UPDATES</a:t>
            </a:r>
          </a:p>
        </p:txBody>
      </p:sp>
      <p:sp>
        <p:nvSpPr>
          <p:cNvPr id="3" name="Content Placeholder 2"/>
          <p:cNvSpPr>
            <a:spLocks noGrp="1"/>
          </p:cNvSpPr>
          <p:nvPr>
            <p:ph idx="1"/>
          </p:nvPr>
        </p:nvSpPr>
        <p:spPr>
          <a:xfrm>
            <a:off x="422031" y="2013852"/>
            <a:ext cx="8229600" cy="4678369"/>
          </a:xfrm>
        </p:spPr>
        <p:txBody>
          <a:bodyPr>
            <a:normAutofit fontScale="70000" lnSpcReduction="20000"/>
          </a:bodyPr>
          <a:lstStyle/>
          <a:p>
            <a:r>
              <a:rPr lang="en-US" sz="4100" b="1" dirty="0"/>
              <a:t>WORKFORCE</a:t>
            </a:r>
            <a:r>
              <a:rPr lang="en-US" sz="4100" dirty="0"/>
              <a:t>: </a:t>
            </a:r>
            <a:r>
              <a:rPr lang="en-US" sz="4100" i="1" dirty="0"/>
              <a:t>Improve the availability of quality healthcare and social service workforces.</a:t>
            </a:r>
          </a:p>
          <a:p>
            <a:endParaRPr lang="en-US" sz="4100" i="1" dirty="0"/>
          </a:p>
          <a:p>
            <a:endParaRPr lang="en-US" sz="4100" i="1" dirty="0"/>
          </a:p>
          <a:p>
            <a:endParaRPr lang="en-US" sz="4100" i="1" dirty="0"/>
          </a:p>
          <a:p>
            <a:r>
              <a:rPr lang="en-US" sz="4100" b="1" dirty="0"/>
              <a:t>ADVOCACY</a:t>
            </a:r>
            <a:r>
              <a:rPr lang="en-US" sz="4100" dirty="0"/>
              <a:t>: Develop an advocacy infrastructure to enhance support for aging issues.</a:t>
            </a:r>
          </a:p>
          <a:p>
            <a:endParaRPr lang="en-US" dirty="0"/>
          </a:p>
          <a:p>
            <a:pPr marL="0" indent="0" algn="ctr">
              <a:buNone/>
            </a:pPr>
            <a:endParaRPr lang="en-US" dirty="0"/>
          </a:p>
          <a:p>
            <a:pPr marL="0" indent="0" algn="ctr">
              <a:buNone/>
            </a:pPr>
            <a:br>
              <a:rPr lang="en-US" dirty="0"/>
            </a:br>
            <a:endParaRPr lang="en-US" dirty="0"/>
          </a:p>
        </p:txBody>
      </p:sp>
      <p:sp>
        <p:nvSpPr>
          <p:cNvPr id="4" name="Slide Number Placeholder 3"/>
          <p:cNvSpPr>
            <a:spLocks noGrp="1"/>
          </p:cNvSpPr>
          <p:nvPr>
            <p:ph type="sldNum" sz="quarter" idx="12"/>
          </p:nvPr>
        </p:nvSpPr>
        <p:spPr/>
        <p:txBody>
          <a:bodyPr/>
          <a:lstStyle/>
          <a:p>
            <a:fld id="{4DE6AD33-158D-B441-93C3-15396DAF392C}" type="slidenum">
              <a:rPr lang="en-US" smtClean="0">
                <a:solidFill>
                  <a:prstClr val="black">
                    <a:tint val="75000"/>
                  </a:prstClr>
                </a:solidFill>
              </a:rPr>
              <a:pPr/>
              <a:t>59</a:t>
            </a:fld>
            <a:endParaRPr lang="en-US" dirty="0">
              <a:solidFill>
                <a:prstClr val="black">
                  <a:tint val="75000"/>
                </a:prstClr>
              </a:solidFill>
            </a:endParaRPr>
          </a:p>
        </p:txBody>
      </p:sp>
    </p:spTree>
    <p:extLst>
      <p:ext uri="{BB962C8B-B14F-4D97-AF65-F5344CB8AC3E}">
        <p14:creationId xmlns:p14="http://schemas.microsoft.com/office/powerpoint/2010/main" val="2667891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53" y="857251"/>
            <a:ext cx="7886700" cy="994172"/>
          </a:xfrm>
        </p:spPr>
        <p:txBody>
          <a:bodyPr/>
          <a:lstStyle/>
          <a:p>
            <a:r>
              <a:rPr lang="en-US" dirty="0"/>
              <a:t>Commission Members</a:t>
            </a:r>
          </a:p>
        </p:txBody>
      </p:sp>
      <p:sp>
        <p:nvSpPr>
          <p:cNvPr id="3" name="Content Placeholder 2"/>
          <p:cNvSpPr>
            <a:spLocks noGrp="1"/>
          </p:cNvSpPr>
          <p:nvPr>
            <p:ph idx="1"/>
          </p:nvPr>
        </p:nvSpPr>
        <p:spPr>
          <a:xfrm>
            <a:off x="628650" y="1851422"/>
            <a:ext cx="7886700" cy="3285567"/>
          </a:xfrm>
        </p:spPr>
        <p:txBody>
          <a:bodyPr>
            <a:noAutofit/>
          </a:bodyPr>
          <a:lstStyle/>
          <a:p>
            <a:pPr>
              <a:lnSpc>
                <a:spcPct val="100000"/>
              </a:lnSpc>
            </a:pPr>
            <a:r>
              <a:rPr lang="en-US" sz="2400" dirty="0">
                <a:latin typeface="Arial" charset="0"/>
                <a:ea typeface="Arial" charset="0"/>
                <a:cs typeface="Arial" charset="0"/>
              </a:rPr>
              <a:t>Susan Huard, Manchester Community College</a:t>
            </a:r>
          </a:p>
          <a:p>
            <a:pPr>
              <a:lnSpc>
                <a:spcPct val="100000"/>
              </a:lnSpc>
            </a:pPr>
            <a:r>
              <a:rPr lang="en-US" sz="2400" dirty="0">
                <a:latin typeface="Arial" charset="0"/>
                <a:ea typeface="Arial" charset="0"/>
                <a:cs typeface="Arial" charset="0"/>
              </a:rPr>
              <a:t>Kathy </a:t>
            </a:r>
            <a:r>
              <a:rPr lang="en-US" sz="2400" dirty="0" err="1">
                <a:latin typeface="Arial" charset="0"/>
                <a:ea typeface="Arial" charset="0"/>
                <a:cs typeface="Arial" charset="0"/>
              </a:rPr>
              <a:t>Bizarro</a:t>
            </a:r>
            <a:r>
              <a:rPr lang="en-US" sz="2400" dirty="0">
                <a:latin typeface="Arial" charset="0"/>
                <a:ea typeface="Arial" charset="0"/>
                <a:cs typeface="Arial" charset="0"/>
              </a:rPr>
              <a:t>-Thunberg, NH Hospital Association</a:t>
            </a:r>
          </a:p>
          <a:p>
            <a:pPr>
              <a:lnSpc>
                <a:spcPct val="100000"/>
              </a:lnSpc>
            </a:pPr>
            <a:r>
              <a:rPr lang="en-US" sz="2400" dirty="0">
                <a:latin typeface="Arial" charset="0"/>
                <a:ea typeface="Arial" charset="0"/>
                <a:cs typeface="Arial" charset="0"/>
              </a:rPr>
              <a:t>Lisa </a:t>
            </a:r>
            <a:r>
              <a:rPr lang="en-US" sz="2400" dirty="0" err="1">
                <a:latin typeface="Arial" charset="0"/>
                <a:ea typeface="Arial" charset="0"/>
                <a:cs typeface="Arial" charset="0"/>
              </a:rPr>
              <a:t>DiMartino</a:t>
            </a:r>
            <a:r>
              <a:rPr lang="en-US" sz="2400" dirty="0">
                <a:latin typeface="Arial" charset="0"/>
                <a:ea typeface="Arial" charset="0"/>
                <a:cs typeface="Arial" charset="0"/>
              </a:rPr>
              <a:t>, Parent of child receiving long term care services</a:t>
            </a:r>
          </a:p>
          <a:p>
            <a:pPr>
              <a:lnSpc>
                <a:spcPct val="100000"/>
              </a:lnSpc>
            </a:pPr>
            <a:r>
              <a:rPr lang="en-US" sz="2400" dirty="0">
                <a:latin typeface="Arial" charset="0"/>
                <a:ea typeface="Arial" charset="0"/>
                <a:cs typeface="Arial" charset="0"/>
              </a:rPr>
              <a:t>Jon </a:t>
            </a:r>
            <a:r>
              <a:rPr lang="en-US" sz="2400" dirty="0" err="1">
                <a:latin typeface="Arial" charset="0"/>
                <a:ea typeface="Arial" charset="0"/>
                <a:cs typeface="Arial" charset="0"/>
              </a:rPr>
              <a:t>Eriquezzo</a:t>
            </a:r>
            <a:r>
              <a:rPr lang="en-US" sz="2400" dirty="0">
                <a:latin typeface="Arial" charset="0"/>
                <a:ea typeface="Arial" charset="0"/>
                <a:cs typeface="Arial" charset="0"/>
              </a:rPr>
              <a:t>, Crotched Mountain Foundation</a:t>
            </a:r>
          </a:p>
          <a:p>
            <a:pPr>
              <a:lnSpc>
                <a:spcPct val="100000"/>
              </a:lnSpc>
            </a:pPr>
            <a:r>
              <a:rPr lang="en-US" sz="2400" dirty="0">
                <a:latin typeface="Arial" charset="0"/>
                <a:ea typeface="Arial" charset="0"/>
                <a:cs typeface="Arial" charset="0"/>
              </a:rPr>
              <a:t>Todd Fahey, AARP</a:t>
            </a:r>
          </a:p>
          <a:p>
            <a:pPr>
              <a:lnSpc>
                <a:spcPct val="100000"/>
              </a:lnSpc>
            </a:pPr>
            <a:r>
              <a:rPr lang="en-US" sz="2400" dirty="0">
                <a:latin typeface="Arial" charset="0"/>
                <a:ea typeface="Arial" charset="0"/>
                <a:cs typeface="Arial" charset="0"/>
              </a:rPr>
              <a:t>Mike Ferrara, UNH College of Health and Human Services</a:t>
            </a:r>
          </a:p>
          <a:p>
            <a:pPr>
              <a:lnSpc>
                <a:spcPct val="100000"/>
              </a:lnSpc>
            </a:pPr>
            <a:r>
              <a:rPr lang="en-US" sz="2400" dirty="0">
                <a:latin typeface="Arial" charset="0"/>
                <a:ea typeface="Arial" charset="0"/>
                <a:cs typeface="Arial" charset="0"/>
              </a:rPr>
              <a:t>Margaret </a:t>
            </a:r>
            <a:r>
              <a:rPr lang="en-US" sz="2400" dirty="0" err="1">
                <a:latin typeface="Arial" charset="0"/>
                <a:ea typeface="Arial" charset="0"/>
                <a:cs typeface="Arial" charset="0"/>
              </a:rPr>
              <a:t>Franckhauser</a:t>
            </a:r>
            <a:r>
              <a:rPr lang="en-US" sz="2400" dirty="0">
                <a:latin typeface="Arial" charset="0"/>
                <a:ea typeface="Arial" charset="0"/>
                <a:cs typeface="Arial" charset="0"/>
              </a:rPr>
              <a:t>, Central NH VNA and Hospice</a:t>
            </a:r>
          </a:p>
          <a:p>
            <a:pPr>
              <a:lnSpc>
                <a:spcPct val="100000"/>
              </a:lnSpc>
            </a:pPr>
            <a:r>
              <a:rPr lang="en-US" sz="2400" dirty="0">
                <a:latin typeface="Arial" charset="0"/>
                <a:ea typeface="Arial" charset="0"/>
                <a:cs typeface="Arial" charset="0"/>
              </a:rPr>
              <a:t>Yvonne </a:t>
            </a:r>
            <a:r>
              <a:rPr lang="en-US" sz="2400" dirty="0" err="1">
                <a:latin typeface="Arial" charset="0"/>
                <a:ea typeface="Arial" charset="0"/>
                <a:cs typeface="Arial" charset="0"/>
              </a:rPr>
              <a:t>Goldsberry</a:t>
            </a:r>
            <a:r>
              <a:rPr lang="en-US" sz="2400" dirty="0">
                <a:latin typeface="Arial" charset="0"/>
                <a:ea typeface="Arial" charset="0"/>
                <a:cs typeface="Arial" charset="0"/>
              </a:rPr>
              <a:t>, Endowment for Health</a:t>
            </a:r>
          </a:p>
          <a:p>
            <a:pPr>
              <a:lnSpc>
                <a:spcPct val="100000"/>
              </a:lnSpc>
            </a:pPr>
            <a:r>
              <a:rPr lang="en-US" sz="2400" dirty="0">
                <a:latin typeface="Arial" charset="0"/>
                <a:ea typeface="Arial" charset="0"/>
                <a:cs typeface="Arial" charset="0"/>
              </a:rPr>
              <a:t>Brenda Howard, Maplewood Nursing Home</a:t>
            </a:r>
          </a:p>
        </p:txBody>
      </p:sp>
    </p:spTree>
    <p:extLst>
      <p:ext uri="{BB962C8B-B14F-4D97-AF65-F5344CB8AC3E}">
        <p14:creationId xmlns:p14="http://schemas.microsoft.com/office/powerpoint/2010/main" val="42850052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1385702"/>
            <a:ext cx="78009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094016" y="4558226"/>
            <a:ext cx="6955972" cy="1200329"/>
          </a:xfrm>
          <a:prstGeom prst="rect">
            <a:avLst/>
          </a:prstGeom>
        </p:spPr>
        <p:txBody>
          <a:bodyPr wrap="square">
            <a:spAutoFit/>
          </a:bodyPr>
          <a:lstStyle/>
          <a:p>
            <a:r>
              <a:rPr lang="en-US" i="1" dirty="0"/>
              <a:t>You may feel that your part is small and you may not even see your role yet. I am here to shout it out: Every person in the process is important. You are AWESOME! Together we will achieve our vision. Thank you for participating!</a:t>
            </a:r>
          </a:p>
        </p:txBody>
      </p:sp>
    </p:spTree>
    <p:extLst>
      <p:ext uri="{BB962C8B-B14F-4D97-AF65-F5344CB8AC3E}">
        <p14:creationId xmlns:p14="http://schemas.microsoft.com/office/powerpoint/2010/main" val="1336355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438400"/>
            <a:ext cx="8229600" cy="3687763"/>
          </a:xfrm>
        </p:spPr>
        <p:txBody>
          <a:bodyPr/>
          <a:lstStyle/>
          <a:p>
            <a:pPr marL="0" indent="0" algn="ctr">
              <a:buNone/>
            </a:pPr>
            <a:r>
              <a:rPr lang="en-US" dirty="0"/>
              <a:t>Thank you for participating!</a:t>
            </a:r>
          </a:p>
          <a:p>
            <a:pPr marL="0" indent="0" algn="ctr">
              <a:buNone/>
            </a:pPr>
            <a:endParaRPr lang="en-US" dirty="0"/>
          </a:p>
          <a:p>
            <a:pPr marL="0" indent="0" algn="ctr">
              <a:buNone/>
            </a:pPr>
            <a:r>
              <a:rPr lang="en-US" dirty="0"/>
              <a:t>For questions or additional information, contact:</a:t>
            </a:r>
          </a:p>
          <a:p>
            <a:pPr marL="0" indent="0" algn="ctr">
              <a:buNone/>
            </a:pPr>
            <a:r>
              <a:rPr lang="en-US" dirty="0"/>
              <a:t>Jennifer </a:t>
            </a:r>
            <a:r>
              <a:rPr lang="en-US" dirty="0" err="1"/>
              <a:t>Rabalais</a:t>
            </a:r>
            <a:endParaRPr lang="en-US" dirty="0"/>
          </a:p>
          <a:p>
            <a:pPr marL="0" indent="0" algn="ctr">
              <a:buNone/>
            </a:pPr>
            <a:r>
              <a:rPr lang="en-US" dirty="0">
                <a:hlinkClick r:id="rId2"/>
              </a:rPr>
              <a:t>jennifer.rabalais@unh.edu</a:t>
            </a:r>
            <a:endParaRPr lang="en-US" dirty="0"/>
          </a:p>
          <a:p>
            <a:pPr marL="0" indent="0" algn="ctr">
              <a:buNone/>
            </a:pPr>
            <a:r>
              <a:rPr lang="en-US" dirty="0"/>
              <a:t>228-2084 x14</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 y="3"/>
            <a:ext cx="9143999" cy="219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010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53" y="857251"/>
            <a:ext cx="7886700" cy="994172"/>
          </a:xfrm>
        </p:spPr>
        <p:txBody>
          <a:bodyPr/>
          <a:lstStyle/>
          <a:p>
            <a:r>
              <a:rPr lang="en-US" dirty="0"/>
              <a:t>Commission Members Cont.</a:t>
            </a:r>
          </a:p>
        </p:txBody>
      </p:sp>
      <p:sp>
        <p:nvSpPr>
          <p:cNvPr id="3" name="Content Placeholder 2"/>
          <p:cNvSpPr>
            <a:spLocks noGrp="1"/>
          </p:cNvSpPr>
          <p:nvPr>
            <p:ph idx="1"/>
          </p:nvPr>
        </p:nvSpPr>
        <p:spPr>
          <a:xfrm>
            <a:off x="628650" y="1851422"/>
            <a:ext cx="7886700" cy="3285567"/>
          </a:xfrm>
        </p:spPr>
        <p:txBody>
          <a:bodyPr>
            <a:noAutofit/>
          </a:bodyPr>
          <a:lstStyle/>
          <a:p>
            <a:pPr>
              <a:lnSpc>
                <a:spcPct val="100000"/>
              </a:lnSpc>
            </a:pPr>
            <a:r>
              <a:rPr lang="en-US" sz="2400" dirty="0">
                <a:latin typeface="Arial" charset="0"/>
                <a:ea typeface="Arial" charset="0"/>
                <a:cs typeface="Arial" charset="0"/>
              </a:rPr>
              <a:t>Judith Joy, NH Nurses’ Association</a:t>
            </a:r>
          </a:p>
          <a:p>
            <a:pPr>
              <a:lnSpc>
                <a:spcPct val="100000"/>
              </a:lnSpc>
            </a:pPr>
            <a:r>
              <a:rPr lang="en-US" sz="2400" dirty="0">
                <a:latin typeface="Arial" charset="0"/>
                <a:ea typeface="Arial" charset="0"/>
                <a:cs typeface="Arial" charset="0"/>
              </a:rPr>
              <a:t>Joelle Martin, Council for Youths with Chronic Conditions</a:t>
            </a:r>
          </a:p>
          <a:p>
            <a:pPr>
              <a:lnSpc>
                <a:spcPct val="100000"/>
              </a:lnSpc>
            </a:pPr>
            <a:r>
              <a:rPr lang="en-US" sz="2400" dirty="0">
                <a:latin typeface="Arial" charset="0"/>
                <a:ea typeface="Arial" charset="0"/>
                <a:cs typeface="Arial" charset="0"/>
              </a:rPr>
              <a:t>Stephanie </a:t>
            </a:r>
            <a:r>
              <a:rPr lang="en-US" sz="2400" dirty="0" err="1">
                <a:latin typeface="Arial" charset="0"/>
                <a:ea typeface="Arial" charset="0"/>
                <a:cs typeface="Arial" charset="0"/>
              </a:rPr>
              <a:t>Pagliuca</a:t>
            </a:r>
            <a:r>
              <a:rPr lang="en-US" sz="2400" dirty="0">
                <a:latin typeface="Arial" charset="0"/>
                <a:ea typeface="Arial" charset="0"/>
                <a:cs typeface="Arial" charset="0"/>
              </a:rPr>
              <a:t>, Bi-State Recruitment Center</a:t>
            </a:r>
          </a:p>
          <a:p>
            <a:pPr>
              <a:lnSpc>
                <a:spcPct val="100000"/>
              </a:lnSpc>
            </a:pPr>
            <a:r>
              <a:rPr lang="en-US" sz="2400" dirty="0">
                <a:latin typeface="Arial" charset="0"/>
                <a:ea typeface="Arial" charset="0"/>
                <a:cs typeface="Arial" charset="0"/>
              </a:rPr>
              <a:t>Dennis Powers, Community Crossroads</a:t>
            </a:r>
          </a:p>
          <a:p>
            <a:pPr>
              <a:lnSpc>
                <a:spcPct val="100000"/>
              </a:lnSpc>
            </a:pPr>
            <a:r>
              <a:rPr lang="en-US" sz="2400" dirty="0">
                <a:latin typeface="Arial" charset="0"/>
                <a:ea typeface="Arial" charset="0"/>
                <a:cs typeface="Arial" charset="0"/>
              </a:rPr>
              <a:t>Susan Reeves, Colby-Sawyer College, School of Health Professions</a:t>
            </a:r>
          </a:p>
          <a:p>
            <a:pPr>
              <a:lnSpc>
                <a:spcPct val="100000"/>
              </a:lnSpc>
            </a:pPr>
            <a:r>
              <a:rPr lang="en-US" sz="2400" dirty="0">
                <a:latin typeface="Arial" charset="0"/>
                <a:ea typeface="Arial" charset="0"/>
                <a:cs typeface="Arial" charset="0"/>
              </a:rPr>
              <a:t>Deborah Scheetz, NH DHHS</a:t>
            </a:r>
          </a:p>
        </p:txBody>
      </p:sp>
    </p:spTree>
    <p:extLst>
      <p:ext uri="{BB962C8B-B14F-4D97-AF65-F5344CB8AC3E}">
        <p14:creationId xmlns:p14="http://schemas.microsoft.com/office/powerpoint/2010/main" val="3171346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53" y="857251"/>
            <a:ext cx="7886700" cy="994172"/>
          </a:xfrm>
        </p:spPr>
        <p:txBody>
          <a:bodyPr/>
          <a:lstStyle/>
          <a:p>
            <a:r>
              <a:rPr lang="en-US" dirty="0"/>
              <a:t>Charge:</a:t>
            </a:r>
          </a:p>
        </p:txBody>
      </p:sp>
      <p:sp>
        <p:nvSpPr>
          <p:cNvPr id="3" name="Content Placeholder 2"/>
          <p:cNvSpPr>
            <a:spLocks noGrp="1"/>
          </p:cNvSpPr>
          <p:nvPr>
            <p:ph idx="1"/>
          </p:nvPr>
        </p:nvSpPr>
        <p:spPr>
          <a:xfrm>
            <a:off x="628650" y="1851422"/>
            <a:ext cx="7886700" cy="3285567"/>
          </a:xfrm>
        </p:spPr>
        <p:txBody>
          <a:bodyPr>
            <a:noAutofit/>
          </a:bodyPr>
          <a:lstStyle/>
          <a:p>
            <a:pPr>
              <a:lnSpc>
                <a:spcPct val="150000"/>
              </a:lnSpc>
              <a:buFont typeface="+mj-lt"/>
              <a:buAutoNum type="arabicPeriod"/>
            </a:pPr>
            <a:r>
              <a:rPr lang="en-US" sz="1800" b="1" dirty="0">
                <a:latin typeface="Arial" charset="0"/>
                <a:ea typeface="Arial" charset="0"/>
                <a:cs typeface="Arial" charset="0"/>
              </a:rPr>
              <a:t>Project healthcare workforce needs</a:t>
            </a:r>
          </a:p>
          <a:p>
            <a:pPr>
              <a:lnSpc>
                <a:spcPct val="150000"/>
              </a:lnSpc>
              <a:buFont typeface="+mj-lt"/>
              <a:buAutoNum type="arabicPeriod"/>
            </a:pPr>
            <a:r>
              <a:rPr lang="en-US" sz="1800" b="1" dirty="0">
                <a:latin typeface="Arial" charset="0"/>
                <a:ea typeface="Arial" charset="0"/>
                <a:cs typeface="Arial" charset="0"/>
              </a:rPr>
              <a:t>Examine + recommend expansion of workforce + training needs</a:t>
            </a:r>
          </a:p>
          <a:p>
            <a:pPr>
              <a:lnSpc>
                <a:spcPct val="150000"/>
              </a:lnSpc>
              <a:buFont typeface="+mj-lt"/>
              <a:buAutoNum type="arabicPeriod"/>
            </a:pPr>
            <a:r>
              <a:rPr lang="en-US" sz="1800" b="1" dirty="0">
                <a:latin typeface="Arial" charset="0"/>
                <a:ea typeface="Arial" charset="0"/>
                <a:cs typeface="Arial" charset="0"/>
              </a:rPr>
              <a:t>Examine barriers to education + employment</a:t>
            </a:r>
          </a:p>
          <a:p>
            <a:pPr>
              <a:lnSpc>
                <a:spcPct val="150000"/>
              </a:lnSpc>
              <a:buFont typeface="+mj-lt"/>
              <a:buAutoNum type="arabicPeriod"/>
            </a:pPr>
            <a:r>
              <a:rPr lang="en-US" sz="1800" b="1" dirty="0">
                <a:latin typeface="Arial" charset="0"/>
                <a:ea typeface="Arial" charset="0"/>
                <a:cs typeface="Arial" charset="0"/>
              </a:rPr>
              <a:t>Examine pay rates/structures of healthcare workers</a:t>
            </a:r>
          </a:p>
          <a:p>
            <a:pPr>
              <a:lnSpc>
                <a:spcPct val="150000"/>
              </a:lnSpc>
              <a:buFont typeface="+mj-lt"/>
              <a:buAutoNum type="arabicPeriod"/>
            </a:pPr>
            <a:r>
              <a:rPr lang="en-US" sz="1800" b="1" dirty="0">
                <a:latin typeface="Arial" charset="0"/>
                <a:ea typeface="Arial" charset="0"/>
                <a:cs typeface="Arial" charset="0"/>
              </a:rPr>
              <a:t>Identify regulatory barriers + recommend improvements</a:t>
            </a:r>
          </a:p>
          <a:p>
            <a:pPr>
              <a:lnSpc>
                <a:spcPct val="150000"/>
              </a:lnSpc>
              <a:buFont typeface="+mj-lt"/>
              <a:buAutoNum type="arabicPeriod"/>
            </a:pPr>
            <a:r>
              <a:rPr lang="en-US" sz="1800" b="1" dirty="0">
                <a:latin typeface="Arial" charset="0"/>
                <a:ea typeface="Arial" charset="0"/>
                <a:cs typeface="Arial" charset="0"/>
              </a:rPr>
              <a:t>Examine NH loan repayment programs</a:t>
            </a:r>
          </a:p>
        </p:txBody>
      </p:sp>
    </p:spTree>
    <p:extLst>
      <p:ext uri="{BB962C8B-B14F-4D97-AF65-F5344CB8AC3E}">
        <p14:creationId xmlns:p14="http://schemas.microsoft.com/office/powerpoint/2010/main" val="3421743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53" y="857251"/>
            <a:ext cx="7886700" cy="994172"/>
          </a:xfrm>
        </p:spPr>
        <p:txBody>
          <a:bodyPr/>
          <a:lstStyle/>
          <a:p>
            <a:r>
              <a:rPr lang="en-US" dirty="0"/>
              <a:t>Data Collection</a:t>
            </a:r>
          </a:p>
        </p:txBody>
      </p:sp>
      <p:sp>
        <p:nvSpPr>
          <p:cNvPr id="3" name="Content Placeholder 2"/>
          <p:cNvSpPr>
            <a:spLocks noGrp="1"/>
          </p:cNvSpPr>
          <p:nvPr>
            <p:ph idx="1"/>
          </p:nvPr>
        </p:nvSpPr>
        <p:spPr>
          <a:xfrm>
            <a:off x="628650" y="1851422"/>
            <a:ext cx="7886700" cy="3285567"/>
          </a:xfrm>
        </p:spPr>
        <p:txBody>
          <a:bodyPr>
            <a:noAutofit/>
          </a:bodyPr>
          <a:lstStyle/>
          <a:p>
            <a:pPr>
              <a:lnSpc>
                <a:spcPct val="150000"/>
              </a:lnSpc>
            </a:pPr>
            <a:r>
              <a:rPr lang="en-US" dirty="0">
                <a:latin typeface="Arial" charset="0"/>
                <a:ea typeface="Arial" charset="0"/>
                <a:cs typeface="Arial" charset="0"/>
              </a:rPr>
              <a:t>Need – cannot identify workers in many fields of healthcare</a:t>
            </a:r>
          </a:p>
          <a:p>
            <a:pPr>
              <a:lnSpc>
                <a:spcPct val="150000"/>
              </a:lnSpc>
            </a:pPr>
            <a:r>
              <a:rPr lang="en-US" dirty="0">
                <a:latin typeface="Arial" charset="0"/>
                <a:ea typeface="Arial" charset="0"/>
                <a:cs typeface="Arial" charset="0"/>
              </a:rPr>
              <a:t>Consistency – some segments collect data; others do not</a:t>
            </a:r>
          </a:p>
          <a:p>
            <a:pPr>
              <a:lnSpc>
                <a:spcPct val="150000"/>
              </a:lnSpc>
            </a:pPr>
            <a:r>
              <a:rPr lang="en-US" dirty="0">
                <a:latin typeface="Arial" charset="0"/>
                <a:ea typeface="Arial" charset="0"/>
                <a:cs typeface="Arial" charset="0"/>
              </a:rPr>
              <a:t>Expansion of data collection</a:t>
            </a:r>
          </a:p>
          <a:p>
            <a:pPr>
              <a:lnSpc>
                <a:spcPct val="150000"/>
              </a:lnSpc>
            </a:pPr>
            <a:r>
              <a:rPr lang="en-US" dirty="0">
                <a:latin typeface="Arial" charset="0"/>
                <a:ea typeface="Arial" charset="0"/>
                <a:cs typeface="Arial" charset="0"/>
              </a:rPr>
              <a:t>Uses</a:t>
            </a:r>
          </a:p>
        </p:txBody>
      </p:sp>
    </p:spTree>
    <p:extLst>
      <p:ext uri="{BB962C8B-B14F-4D97-AF65-F5344CB8AC3E}">
        <p14:creationId xmlns:p14="http://schemas.microsoft.com/office/powerpoint/2010/main" val="10039843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3_EH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EH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TotalTime>
  <Words>2913</Words>
  <Application>Microsoft Office PowerPoint</Application>
  <PresentationFormat>On-screen Show (4:3)</PresentationFormat>
  <Paragraphs>500</Paragraphs>
  <Slides>61</Slides>
  <Notes>43</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61</vt:i4>
      </vt:variant>
    </vt:vector>
  </HeadingPairs>
  <TitlesOfParts>
    <vt:vector size="70" baseType="lpstr">
      <vt:lpstr>Arial</vt:lpstr>
      <vt:lpstr>Calibri</vt:lpstr>
      <vt:lpstr>Frutiger Neue W02 Thin</vt:lpstr>
      <vt:lpstr>Tahoma</vt:lpstr>
      <vt:lpstr>Verdana</vt:lpstr>
      <vt:lpstr>Wingdings</vt:lpstr>
      <vt:lpstr>3_EH Style</vt:lpstr>
      <vt:lpstr>4_EH Style</vt:lpstr>
      <vt:lpstr>14_Office Theme</vt:lpstr>
      <vt:lpstr>PowerPoint Presentation</vt:lpstr>
      <vt:lpstr>AGENDA</vt:lpstr>
      <vt:lpstr>AHA UPDATE </vt:lpstr>
      <vt:lpstr>AHA UPDATE</vt:lpstr>
      <vt:lpstr>Governor’s Commission on Healthcare and Community Support Workforce</vt:lpstr>
      <vt:lpstr>Commission Members</vt:lpstr>
      <vt:lpstr>Commission Members Cont.</vt:lpstr>
      <vt:lpstr>Charge:</vt:lpstr>
      <vt:lpstr>Data Collection</vt:lpstr>
      <vt:lpstr>Licensure + Certification</vt:lpstr>
      <vt:lpstr>Direct Support Professionals</vt:lpstr>
      <vt:lpstr>Financial Concerns</vt:lpstr>
      <vt:lpstr>More to Think about…</vt:lpstr>
      <vt:lpstr>Tri-State  Learning Collaborative on Aging</vt:lpstr>
      <vt:lpstr>BREAK</vt:lpstr>
      <vt:lpstr>COLLECTIVE IMPACT VIDEO  AND DISCUSSION </vt:lpstr>
      <vt:lpstr>Table Discussion</vt:lpstr>
      <vt:lpstr>SNHPC Becoming Age-Friendly</vt:lpstr>
      <vt:lpstr>SNHPC Becoming Age-Friendly Project Considerations</vt:lpstr>
      <vt:lpstr>SNHPC Becoming Age-Friendly Project Considerations</vt:lpstr>
      <vt:lpstr>SNHPC Becoming Age-Friendly Project Considerations</vt:lpstr>
      <vt:lpstr>SNHPC Becoming Age-Friendly Project Considerations</vt:lpstr>
      <vt:lpstr>SNHPC Becoming Age-Friendly Project Considerations</vt:lpstr>
      <vt:lpstr>SNHPC Becoming Age-Friendly Project Tasks</vt:lpstr>
      <vt:lpstr>SNHPC Becoming Age-Friendly </vt:lpstr>
      <vt:lpstr>SNHPC Becoming Age-Friendly </vt:lpstr>
      <vt:lpstr>SNHPC Becoming Age-Friendly Millennial Stakeholder Involvement</vt:lpstr>
      <vt:lpstr>SNHPC Becoming Age-Friendly Survey Distribution</vt:lpstr>
      <vt:lpstr>SNHPC Becoming Age-Friendly </vt:lpstr>
      <vt:lpstr>SNHPC Becoming Age-Friendly Scheduling 14 Community Assessments</vt:lpstr>
      <vt:lpstr>SNHPC Becoming Age-Friendly Incentives</vt:lpstr>
      <vt:lpstr>SNHPC Becoming Age-Friendly Community Assessments</vt:lpstr>
      <vt:lpstr>SNHPC Becoming Age-Friendly </vt:lpstr>
      <vt:lpstr>SNHPC Becoming Age-Friendly </vt:lpstr>
      <vt:lpstr>SNHPC Becoming Age-Friendly Background Info. </vt:lpstr>
      <vt:lpstr>SNHPC Becoming Age-Friendly Background Info. </vt:lpstr>
      <vt:lpstr>SNHPC Becoming Age-Friendly </vt:lpstr>
      <vt:lpstr>SNHPC Becoming Age-Friendly </vt:lpstr>
      <vt:lpstr>SNHPC Becoming Age-Friendly </vt:lpstr>
      <vt:lpstr>SNHPC Becoming Age-Friendly </vt:lpstr>
      <vt:lpstr>SNHPC Becoming Age-Friendly Transportation </vt:lpstr>
      <vt:lpstr>SNHPC Becoming Age-Friendly Transportation </vt:lpstr>
      <vt:lpstr>SNHPC Becoming Age-Friendly Senior Services </vt:lpstr>
      <vt:lpstr>SNHPC Becoming Age-Friendly </vt:lpstr>
      <vt:lpstr>SNHPC Becoming Age-Friendly Accessibility </vt:lpstr>
      <vt:lpstr>SNHPC Becoming Age-Friendly </vt:lpstr>
      <vt:lpstr>SNHPC Becoming Age-Friendly Home-Builder Survey </vt:lpstr>
      <vt:lpstr>SNHPC Becoming Age-Friendly Home-Builder Survey </vt:lpstr>
      <vt:lpstr>SNHPC Becoming Age-Friendly </vt:lpstr>
      <vt:lpstr>How Access Portsmouth Began</vt:lpstr>
      <vt:lpstr>JSA, Inc.’s Access Portsmouth</vt:lpstr>
      <vt:lpstr>3 Things to Look for on Site Visits</vt:lpstr>
      <vt:lpstr>“Accessibility not only benefits the less mobile—it benefits businesses, too.”</vt:lpstr>
      <vt:lpstr>Access Portsmouth</vt:lpstr>
      <vt:lpstr>Access Portsmouth</vt:lpstr>
      <vt:lpstr>Thanks to our funders!</vt:lpstr>
      <vt:lpstr>PowerPoint Presentation</vt:lpstr>
      <vt:lpstr>COMMUNITY ANNOUNCEMENTS </vt:lpstr>
      <vt:lpstr>STRATEGIC GROUP UPDATES</vt:lpstr>
      <vt:lpstr>PowerPoint Presentation</vt:lpstr>
      <vt:lpstr>PowerPoint Presentation</vt:lpstr>
    </vt:vector>
  </TitlesOfParts>
  <Company>Institute on Disability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Rabalais, Jennifer</dc:creator>
  <cp:lastModifiedBy>Davie, Laura</cp:lastModifiedBy>
  <cp:revision>38</cp:revision>
  <dcterms:created xsi:type="dcterms:W3CDTF">2016-12-14T15:36:51Z</dcterms:created>
  <dcterms:modified xsi:type="dcterms:W3CDTF">2017-04-17T00:33:22Z</dcterms:modified>
</cp:coreProperties>
</file>