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20" r:id="rId3"/>
  </p:sldMasterIdLst>
  <p:notesMasterIdLst>
    <p:notesMasterId r:id="rId55"/>
  </p:notesMasterIdLst>
  <p:handoutMasterIdLst>
    <p:handoutMasterId r:id="rId56"/>
  </p:handoutMasterIdLst>
  <p:sldIdLst>
    <p:sldId id="263" r:id="rId4"/>
    <p:sldId id="259" r:id="rId5"/>
    <p:sldId id="309" r:id="rId6"/>
    <p:sldId id="360" r:id="rId7"/>
    <p:sldId id="361" r:id="rId8"/>
    <p:sldId id="362" r:id="rId9"/>
    <p:sldId id="363" r:id="rId10"/>
    <p:sldId id="364" r:id="rId11"/>
    <p:sldId id="356" r:id="rId12"/>
    <p:sldId id="365" r:id="rId13"/>
    <p:sldId id="315" r:id="rId14"/>
    <p:sldId id="295" r:id="rId15"/>
    <p:sldId id="367" r:id="rId16"/>
    <p:sldId id="316" r:id="rId17"/>
    <p:sldId id="366" r:id="rId18"/>
    <p:sldId id="359"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400" r:id="rId51"/>
    <p:sldId id="401" r:id="rId52"/>
    <p:sldId id="358" r:id="rId53"/>
    <p:sldId id="296" r:id="rId5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71333" autoAdjust="0"/>
  </p:normalViewPr>
  <p:slideViewPr>
    <p:cSldViewPr>
      <p:cViewPr varScale="1">
        <p:scale>
          <a:sx n="74" d="100"/>
          <a:sy n="74" d="100"/>
        </p:scale>
        <p:origin x="28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6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Entity Types Identified</a:t>
            </a:r>
          </a:p>
        </c:rich>
      </c:tx>
      <c:layout>
        <c:manualLayout>
          <c:xMode val="edge"/>
          <c:yMode val="edge"/>
          <c:x val="0.26696820020824436"/>
          <c:y val="2.348794069942278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explosion val="2"/>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4C2D-413C-BDD8-4F09532945DB}"/>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4C2D-413C-BDD8-4F09532945DB}"/>
              </c:ext>
            </c:extLst>
          </c:dPt>
          <c:dPt>
            <c:idx val="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4C2D-413C-BDD8-4F09532945DB}"/>
              </c:ext>
            </c:extLst>
          </c:dPt>
          <c:dPt>
            <c:idx val="3"/>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4C2D-413C-BDD8-4F09532945DB}"/>
              </c:ext>
            </c:extLst>
          </c:dPt>
          <c:dPt>
            <c:idx val="4"/>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4C2D-413C-BDD8-4F09532945DB}"/>
              </c:ext>
            </c:extLst>
          </c:dPt>
          <c:dPt>
            <c:idx val="5"/>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4C2D-413C-BDD8-4F09532945DB}"/>
              </c:ext>
            </c:extLst>
          </c:dPt>
          <c:dPt>
            <c:idx val="6"/>
            <c:bubble3D val="0"/>
            <c:spPr>
              <a:solidFill>
                <a:schemeClr val="accent6">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4C2D-413C-BDD8-4F09532945DB}"/>
              </c:ext>
            </c:extLst>
          </c:dPt>
          <c:dPt>
            <c:idx val="7"/>
            <c:bubble3D val="0"/>
            <c:explosion val="0"/>
            <c:spPr>
              <a:solidFill>
                <a:schemeClr val="accent5">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4C2D-413C-BDD8-4F09532945DB}"/>
              </c:ext>
            </c:extLst>
          </c:dPt>
          <c:dLbls>
            <c:dLbl>
              <c:idx val="0"/>
              <c:layout>
                <c:manualLayout>
                  <c:x val="-4.2468035547003492E-2"/>
                  <c:y val="-2.0345871400221312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4C2D-413C-BDD8-4F09532945DB}"/>
                </c:ext>
                <c:ext xmlns:c15="http://schemas.microsoft.com/office/drawing/2012/chart" uri="{CE6537A1-D6FC-4f65-9D91-7224C49458BB}"/>
              </c:extLst>
            </c:dLbl>
            <c:dLbl>
              <c:idx val="1"/>
              <c:layout>
                <c:manualLayout>
                  <c:x val="3.7815530293440008E-3"/>
                  <c:y val="-0.14884871098429769"/>
                </c:manualLayout>
              </c:layout>
              <c:tx>
                <c:rich>
                  <a:bodyPr/>
                  <a:lstStyle/>
                  <a:p>
                    <a:r>
                      <a:rPr lang="en-US"/>
                      <a:t>Hospital/</a:t>
                    </a:r>
                  </a:p>
                  <a:p>
                    <a:r>
                      <a:rPr lang="en-US" baseline="0"/>
                      <a:t>Health System , </a:t>
                    </a:r>
                    <a:fld id="{E599C139-E204-4A68-9F13-B6287636FEC8}" type="VALUE">
                      <a:rPr lang="en-US" baseline="0"/>
                      <a:pPr/>
                      <a:t>[VALUE]</a:t>
                    </a:fld>
                    <a:endParaRPr lang="en-US" baseline="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4C2D-413C-BDD8-4F09532945DB}"/>
                </c:ext>
                <c:ext xmlns:c15="http://schemas.microsoft.com/office/drawing/2012/chart" uri="{CE6537A1-D6FC-4f65-9D91-7224C49458BB}">
                  <c15:dlblFieldTable/>
                  <c15:showDataLabelsRange val="0"/>
                </c:ext>
              </c:extLst>
            </c:dLbl>
            <c:dLbl>
              <c:idx val="2"/>
              <c:tx>
                <c:rich>
                  <a:bodyPr/>
                  <a:lstStyle/>
                  <a:p>
                    <a:r>
                      <a:rPr lang="en-US"/>
                      <a:t>City Health Dept</a:t>
                    </a:r>
                    <a:r>
                      <a:rPr lang="en-US" baseline="0"/>
                      <a:t>, </a:t>
                    </a:r>
                    <a:fld id="{A088D693-9633-443A-B4D1-0B74EDDBD3BF}" type="VALUE">
                      <a:rPr lang="en-US" baseline="0"/>
                      <a:pPr/>
                      <a:t>[VALUE]</a:t>
                    </a:fld>
                    <a:endParaRPr lang="en-US" baseline="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4C2D-413C-BDD8-4F09532945DB}"/>
                </c:ext>
                <c:ext xmlns:c15="http://schemas.microsoft.com/office/drawing/2012/chart" uri="{CE6537A1-D6FC-4f65-9D91-7224C49458BB}">
                  <c15:dlblFieldTable/>
                  <c15:showDataLabelsRange val="0"/>
                </c:ext>
              </c:extLst>
            </c:dLbl>
            <c:dLbl>
              <c:idx val="3"/>
              <c:layout>
                <c:manualLayout>
                  <c:x val="1.4640050727604041E-2"/>
                  <c:y val="-1.4234875444839857E-4"/>
                </c:manualLayout>
              </c:layout>
              <c:spPr>
                <a:noFill/>
                <a:ln>
                  <a:noFill/>
                </a:ln>
                <a:effectLst/>
              </c:spPr>
              <c:txPr>
                <a:bodyPr rot="0" spcFirstLastPara="1" vertOverflow="ellipsis" horzOverflow="clip"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4C2D-413C-BDD8-4F09532945DB}"/>
                </c:ext>
                <c:ext xmlns:c15="http://schemas.microsoft.com/office/drawing/2012/chart" uri="{CE6537A1-D6FC-4f65-9D91-7224C49458BB}">
                  <c15:spPr xmlns:c15="http://schemas.microsoft.com/office/drawing/2012/chart">
                    <a:prstGeom prst="rect">
                      <a:avLst/>
                    </a:prstGeom>
                    <a:noFill/>
                    <a:ln>
                      <a:noFill/>
                    </a:ln>
                  </c15:spPr>
                </c:ext>
              </c:extLst>
            </c:dLbl>
            <c:dLbl>
              <c:idx val="4"/>
              <c:layout>
                <c:manualLayout>
                  <c:x val="9.6345719445903588E-3"/>
                  <c:y val="-1.1583931796208688E-2"/>
                </c:manualLayout>
              </c:layout>
              <c:tx>
                <c:rich>
                  <a:bodyPr rot="0" spcFirstLastPara="1" vertOverflow="ellipsis" horzOverflow="clip"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a:t>Community</a:t>
                    </a:r>
                  </a:p>
                  <a:p>
                    <a:pPr>
                      <a:defRPr>
                        <a:solidFill>
                          <a:schemeClr val="tx1">
                            <a:lumMod val="75000"/>
                            <a:lumOff val="25000"/>
                          </a:schemeClr>
                        </a:solidFill>
                      </a:defRPr>
                    </a:pPr>
                    <a:r>
                      <a:rPr lang="en-US"/>
                      <a:t>Medical/</a:t>
                    </a:r>
                  </a:p>
                  <a:p>
                    <a:pPr>
                      <a:defRPr>
                        <a:solidFill>
                          <a:schemeClr val="tx1">
                            <a:lumMod val="75000"/>
                            <a:lumOff val="25000"/>
                          </a:schemeClr>
                        </a:solidFill>
                      </a:defRPr>
                    </a:pPr>
                    <a:r>
                      <a:rPr lang="en-US" baseline="0"/>
                      <a:t>Dental Clinic, </a:t>
                    </a:r>
                    <a:fld id="{5362A17C-404A-4973-A160-2A384B10B3E0}" type="VALUE">
                      <a:rPr lang="en-US" baseline="0"/>
                      <a:pPr>
                        <a:defRPr>
                          <a:solidFill>
                            <a:schemeClr val="tx1">
                              <a:lumMod val="75000"/>
                              <a:lumOff val="25000"/>
                            </a:schemeClr>
                          </a:solidFill>
                        </a:defRPr>
                      </a:pPr>
                      <a:t>[VALUE]</a:t>
                    </a:fld>
                    <a:endParaRPr lang="en-US" baseline="0"/>
                  </a:p>
                </c:rich>
              </c:tx>
              <c:spPr>
                <a:noFill/>
                <a:ln>
                  <a:noFill/>
                </a:ln>
                <a:effectLst/>
              </c:spPr>
              <c:txPr>
                <a:bodyPr rot="0" spcFirstLastPara="1" vertOverflow="ellipsis" horzOverflow="clip"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4C2D-413C-BDD8-4F09532945DB}"/>
                </c:ext>
                <c:ext xmlns:c15="http://schemas.microsoft.com/office/drawing/2012/chart" uri="{CE6537A1-D6FC-4f65-9D91-7224C49458BB}">
                  <c15:spPr xmlns:c15="http://schemas.microsoft.com/office/drawing/2012/chart">
                    <a:prstGeom prst="rect">
                      <a:avLst/>
                    </a:prstGeom>
                    <a:noFill/>
                    <a:ln>
                      <a:noFill/>
                    </a:ln>
                  </c15:spPr>
                  <c15:layout>
                    <c:manualLayout>
                      <c:w val="0.26811340532897782"/>
                      <c:h val="0.2462269673917879"/>
                    </c:manualLayout>
                  </c15:layout>
                  <c15:dlblFieldTable/>
                  <c15:showDataLabelsRange val="0"/>
                </c:ext>
              </c:extLst>
            </c:dLbl>
            <c:dLbl>
              <c:idx val="5"/>
              <c:layout>
                <c:manualLayout>
                  <c:x val="0"/>
                  <c:y val="-8.6903865830330537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1EC5EB63-DD27-477C-BE70-DAFFF6CD6945}" type="CATEGORYNAME">
                      <a:rPr lang="en-US"/>
                      <a:pPr>
                        <a:defRPr/>
                      </a:pPr>
                      <a:t>[CATEGORY NAME]</a:t>
                    </a:fld>
                    <a:r>
                      <a:rPr lang="en-US" baseline="0"/>
                      <a:t>,</a:t>
                    </a:r>
                    <a:fld id="{E473F136-DCE1-45AE-8F3A-3D8F2D3A520A}" type="VALUE">
                      <a:rPr lang="en-US" baseline="0"/>
                      <a:pPr>
                        <a:defRPr/>
                      </a:pPr>
                      <a:t>[VALUE]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4C2D-413C-BDD8-4F09532945DB}"/>
                </c:ext>
                <c:ext xmlns:c15="http://schemas.microsoft.com/office/drawing/2012/chart" uri="{CE6537A1-D6FC-4f65-9D91-7224C49458BB}">
                  <c15:layout>
                    <c:manualLayout>
                      <c:w val="0.20795104946247045"/>
                      <c:h val="0.26571751412429379"/>
                    </c:manualLayout>
                  </c15:layout>
                  <c15:dlblFieldTable/>
                  <c15:showDataLabelsRange val="0"/>
                </c:ext>
              </c:extLst>
            </c:dLbl>
            <c:dLbl>
              <c:idx val="6"/>
              <c:layout>
                <c:manualLayout>
                  <c:x val="-1.5701701139793207E-2"/>
                  <c:y val="-4.1639706614748369E-2"/>
                </c:manualLayout>
              </c:layout>
              <c:spPr>
                <a:solidFill>
                  <a:schemeClr val="lt1"/>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4C2D-413C-BDD8-4F09532945DB}"/>
                </c:ext>
                <c:ext xmlns:c15="http://schemas.microsoft.com/office/drawing/2012/chart" uri="{CE6537A1-D6FC-4f65-9D91-7224C49458BB}">
                  <c15:spPr xmlns:c15="http://schemas.microsoft.com/office/drawing/2012/chart">
                    <a:prstGeom prst="rect">
                      <a:avLst/>
                    </a:prstGeom>
                    <a:noFill/>
                    <a:ln>
                      <a:noFill/>
                    </a:ln>
                  </c15:spPr>
                </c:ext>
              </c:extLst>
            </c:dLbl>
            <c:dLbl>
              <c:idx val="7"/>
              <c:layout>
                <c:manualLayout>
                  <c:x val="7.8796195491640714E-2"/>
                  <c:y val="8.4882072667745792E-3"/>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F-4C2D-413C-BDD8-4F09532945D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Sheet1!$H$13:$H$20</c:f>
              <c:strCache>
                <c:ptCount val="8"/>
                <c:pt idx="0">
                  <c:v>FQHC</c:v>
                </c:pt>
                <c:pt idx="1">
                  <c:v>Hospital/Health System</c:v>
                </c:pt>
                <c:pt idx="2">
                  <c:v>City Heatlh Dept</c:v>
                </c:pt>
                <c:pt idx="3">
                  <c:v>School District</c:v>
                </c:pt>
                <c:pt idx="4">
                  <c:v>Community Medical/Dental Clinic</c:v>
                </c:pt>
                <c:pt idx="5">
                  <c:v>County/ Public Health Network</c:v>
                </c:pt>
                <c:pt idx="6">
                  <c:v>Human Services Agency</c:v>
                </c:pt>
                <c:pt idx="7">
                  <c:v>Other</c:v>
                </c:pt>
              </c:strCache>
            </c:strRef>
          </c:cat>
          <c:val>
            <c:numRef>
              <c:f>Sheet1!$I$13:$I$20</c:f>
              <c:numCache>
                <c:formatCode>General</c:formatCode>
                <c:ptCount val="8"/>
                <c:pt idx="0">
                  <c:v>8</c:v>
                </c:pt>
                <c:pt idx="1">
                  <c:v>9</c:v>
                </c:pt>
                <c:pt idx="2">
                  <c:v>1</c:v>
                </c:pt>
                <c:pt idx="3">
                  <c:v>1</c:v>
                </c:pt>
                <c:pt idx="4">
                  <c:v>5</c:v>
                </c:pt>
                <c:pt idx="5">
                  <c:v>1</c:v>
                </c:pt>
                <c:pt idx="6">
                  <c:v>6</c:v>
                </c:pt>
                <c:pt idx="7">
                  <c:v>4</c:v>
                </c:pt>
              </c:numCache>
            </c:numRef>
          </c:val>
          <c:extLst xmlns:c16r2="http://schemas.microsoft.com/office/drawing/2015/06/chart">
            <c:ext xmlns:c16="http://schemas.microsoft.com/office/drawing/2014/chart" uri="{C3380CC4-5D6E-409C-BE32-E72D297353CC}">
              <c16:uniqueId val="{00000010-4C2D-413C-BDD8-4F09532945D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rgbClr val="6076B4"/>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Overall</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Children (0-3)</c:v>
                </c:pt>
                <c:pt idx="1">
                  <c:v>Children (4-19)</c:v>
                </c:pt>
                <c:pt idx="2">
                  <c:v>Adults (20-64)</c:v>
                </c:pt>
                <c:pt idx="3">
                  <c:v>Seniors (65+)</c:v>
                </c:pt>
              </c:strCache>
            </c:strRef>
          </c:cat>
          <c:val>
            <c:numRef>
              <c:f>Sheet1!$B$2:$B$5</c:f>
              <c:numCache>
                <c:formatCode>General</c:formatCode>
                <c:ptCount val="4"/>
                <c:pt idx="0">
                  <c:v>0.74</c:v>
                </c:pt>
                <c:pt idx="1">
                  <c:v>0.96</c:v>
                </c:pt>
                <c:pt idx="2">
                  <c:v>0.78</c:v>
                </c:pt>
                <c:pt idx="3">
                  <c:v>0.74</c:v>
                </c:pt>
              </c:numCache>
            </c:numRef>
          </c:val>
          <c:extLst xmlns:c16r2="http://schemas.microsoft.com/office/drawing/2015/06/chart">
            <c:ext xmlns:c16="http://schemas.microsoft.com/office/drawing/2014/chart" uri="{C3380CC4-5D6E-409C-BE32-E72D297353CC}">
              <c16:uniqueId val="{00000000-7AE2-46FB-914B-C373D1534272}"/>
            </c:ext>
          </c:extLst>
        </c:ser>
        <c:ser>
          <c:idx val="1"/>
          <c:order val="1"/>
          <c:tx>
            <c:strRef>
              <c:f>Sheet1!$C$1</c:f>
              <c:strCache>
                <c:ptCount val="1"/>
                <c:pt idx="0">
                  <c:v>Dental Operatory</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Children (0-3)</c:v>
                </c:pt>
                <c:pt idx="1">
                  <c:v>Children (4-19)</c:v>
                </c:pt>
                <c:pt idx="2">
                  <c:v>Adults (20-64)</c:v>
                </c:pt>
                <c:pt idx="3">
                  <c:v>Seniors (65+)</c:v>
                </c:pt>
              </c:strCache>
            </c:strRef>
          </c:cat>
          <c:val>
            <c:numRef>
              <c:f>Sheet1!$C$2:$C$5</c:f>
              <c:numCache>
                <c:formatCode>General</c:formatCode>
                <c:ptCount val="4"/>
                <c:pt idx="0">
                  <c:v>0.82</c:v>
                </c:pt>
                <c:pt idx="1">
                  <c:v>1</c:v>
                </c:pt>
                <c:pt idx="2">
                  <c:v>0.88</c:v>
                </c:pt>
                <c:pt idx="3">
                  <c:v>0.82</c:v>
                </c:pt>
              </c:numCache>
            </c:numRef>
          </c:val>
          <c:extLst xmlns:c16r2="http://schemas.microsoft.com/office/drawing/2015/06/chart">
            <c:ext xmlns:c16="http://schemas.microsoft.com/office/drawing/2014/chart" uri="{C3380CC4-5D6E-409C-BE32-E72D297353CC}">
              <c16:uniqueId val="{00000001-7AE2-46FB-914B-C373D1534272}"/>
            </c:ext>
          </c:extLst>
        </c:ser>
        <c:dLbls>
          <c:showLegendKey val="0"/>
          <c:showVal val="0"/>
          <c:showCatName val="0"/>
          <c:showSerName val="0"/>
          <c:showPercent val="0"/>
          <c:showBubbleSize val="0"/>
        </c:dLbls>
        <c:gapWidth val="219"/>
        <c:axId val="234155824"/>
        <c:axId val="234156216"/>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Sheet1!$D$1</c15:sqref>
                        </c15:formulaRef>
                      </c:ext>
                    </c:extLst>
                    <c:strCache>
                      <c:ptCount val="1"/>
                      <c:pt idx="0">
                        <c:v>Other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Sheet1!$A$2:$A$5</c15:sqref>
                        </c15:formulaRef>
                      </c:ext>
                    </c:extLst>
                    <c:strCache>
                      <c:ptCount val="4"/>
                      <c:pt idx="0">
                        <c:v>Children (0-3)</c:v>
                      </c:pt>
                      <c:pt idx="1">
                        <c:v>Children (4-19)</c:v>
                      </c:pt>
                      <c:pt idx="2">
                        <c:v>Adults (20-64)</c:v>
                      </c:pt>
                      <c:pt idx="3">
                        <c:v>Seniors (65+)</c:v>
                      </c:pt>
                    </c:strCache>
                  </c:strRef>
                </c:cat>
                <c:val>
                  <c:numRef>
                    <c:extLst xmlns:c16r2="http://schemas.microsoft.com/office/drawing/2015/06/chart">
                      <c:ext uri="{02D57815-91ED-43cb-92C2-25804820EDAC}">
                        <c15:formulaRef>
                          <c15:sqref>Sheet1!$D$2:$D$5</c15:sqref>
                        </c15:formulaRef>
                      </c:ext>
                    </c:extLst>
                    <c:numCache>
                      <c:formatCode>General</c:formatCode>
                      <c:ptCount val="4"/>
                      <c:pt idx="0">
                        <c:v>0.5</c:v>
                      </c:pt>
                      <c:pt idx="1">
                        <c:v>0.83</c:v>
                      </c:pt>
                      <c:pt idx="2">
                        <c:v>0.5</c:v>
                      </c:pt>
                      <c:pt idx="3">
                        <c:v>0.5</c:v>
                      </c:pt>
                    </c:numCache>
                  </c:numRef>
                </c:val>
                <c:extLst xmlns:c16r2="http://schemas.microsoft.com/office/drawing/2015/06/chart">
                  <c:ext xmlns:c16="http://schemas.microsoft.com/office/drawing/2014/chart" uri="{C3380CC4-5D6E-409C-BE32-E72D297353CC}">
                    <c16:uniqueId val="{00000002-7AE2-46FB-914B-C373D1534272}"/>
                  </c:ext>
                </c:extLst>
              </c15:ser>
            </c15:filteredBarSeries>
          </c:ext>
        </c:extLst>
      </c:barChart>
      <c:catAx>
        <c:axId val="23415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156216"/>
        <c:crosses val="autoZero"/>
        <c:auto val="1"/>
        <c:lblAlgn val="ctr"/>
        <c:lblOffset val="100"/>
        <c:noMultiLvlLbl val="0"/>
      </c:catAx>
      <c:valAx>
        <c:axId val="234156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155824"/>
        <c:crosses val="autoZero"/>
        <c:crossBetween val="between"/>
      </c:valAx>
      <c:spPr>
        <a:noFill/>
        <a:ln>
          <a:noFill/>
        </a:ln>
        <a:effectLst/>
      </c:spPr>
    </c:plotArea>
    <c:legend>
      <c:legendPos val="b"/>
      <c:overlay val="0"/>
      <c:spPr>
        <a:no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049B4-CBBD-4778-B276-F4E5961C94C9}"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7D1454C9-74B2-42FA-9FB6-C3E8E23D12B8}">
      <dgm:prSet phldrT="[Text]"/>
      <dgm:spPr/>
      <dgm:t>
        <a:bodyPr/>
        <a:lstStyle/>
        <a:p>
          <a:pPr algn="ctr"/>
          <a:r>
            <a:rPr lang="en-US"/>
            <a:t>Pathways to Dental Access: Medicaid-covered, low-income, and underinsured adults. </a:t>
          </a:r>
        </a:p>
      </dgm:t>
    </dgm:pt>
    <dgm:pt modelId="{B24B6494-73E0-437F-8613-6FF117ADBD45}" type="parTrans" cxnId="{2721A532-A231-46F9-A4BC-89577467C361}">
      <dgm:prSet/>
      <dgm:spPr/>
      <dgm:t>
        <a:bodyPr/>
        <a:lstStyle/>
        <a:p>
          <a:pPr algn="ctr"/>
          <a:endParaRPr lang="en-US">
            <a:solidFill>
              <a:sysClr val="windowText" lastClr="000000"/>
            </a:solidFill>
          </a:endParaRPr>
        </a:p>
      </dgm:t>
    </dgm:pt>
    <dgm:pt modelId="{99795FAB-7E23-459A-ADD1-16840C3702F9}" type="sibTrans" cxnId="{2721A532-A231-46F9-A4BC-89577467C361}">
      <dgm:prSet/>
      <dgm:spPr/>
      <dgm:t>
        <a:bodyPr/>
        <a:lstStyle/>
        <a:p>
          <a:pPr algn="ctr"/>
          <a:endParaRPr lang="en-US">
            <a:solidFill>
              <a:sysClr val="windowText" lastClr="000000"/>
            </a:solidFill>
          </a:endParaRPr>
        </a:p>
      </dgm:t>
    </dgm:pt>
    <dgm:pt modelId="{2AC26F90-400F-450A-A7B2-67E6D08A09CD}">
      <dgm:prSet phldrT="[Text]"/>
      <dgm:spPr/>
      <dgm:t>
        <a:bodyPr/>
        <a:lstStyle/>
        <a:p>
          <a:pPr algn="ctr"/>
          <a:r>
            <a:rPr lang="en-US"/>
            <a:t>Community-based Oral health and Dental Program, e.g. schools, nursing homes, sr. centers, mobile or community-based operatories, van, etc. </a:t>
          </a:r>
        </a:p>
      </dgm:t>
    </dgm:pt>
    <dgm:pt modelId="{4044D57F-4B21-4CBA-988B-FE6702E9ED22}" type="parTrans" cxnId="{F2545D12-A81F-43E9-A484-F6DF6F890D24}">
      <dgm:prSet/>
      <dgm:spPr/>
      <dgm:t>
        <a:bodyPr/>
        <a:lstStyle/>
        <a:p>
          <a:pPr algn="ctr"/>
          <a:endParaRPr lang="en-US">
            <a:solidFill>
              <a:sysClr val="windowText" lastClr="000000"/>
            </a:solidFill>
          </a:endParaRPr>
        </a:p>
      </dgm:t>
    </dgm:pt>
    <dgm:pt modelId="{DD287155-82DF-4050-BE07-E04AC3046CDB}" type="sibTrans" cxnId="{F2545D12-A81F-43E9-A484-F6DF6F890D24}">
      <dgm:prSet/>
      <dgm:spPr/>
      <dgm:t>
        <a:bodyPr/>
        <a:lstStyle/>
        <a:p>
          <a:pPr algn="ctr"/>
          <a:endParaRPr lang="en-US">
            <a:solidFill>
              <a:sysClr val="windowText" lastClr="000000"/>
            </a:solidFill>
          </a:endParaRPr>
        </a:p>
      </dgm:t>
    </dgm:pt>
    <dgm:pt modelId="{06DB82DE-8A0E-4852-B53D-D98BA3F675CA}">
      <dgm:prSet phldrT="[Text]"/>
      <dgm:spPr/>
      <dgm:t>
        <a:bodyPr/>
        <a:lstStyle/>
        <a:p>
          <a:pPr algn="ctr"/>
          <a:r>
            <a:rPr lang="en-US"/>
            <a:t>Programs vary by cost, location, accessibility, financial models, subsidies, and support services. </a:t>
          </a:r>
        </a:p>
      </dgm:t>
    </dgm:pt>
    <dgm:pt modelId="{17A8E311-BC21-4B5F-9AC4-F85AC374E50A}" type="parTrans" cxnId="{F6A11D24-ADCC-4C55-A74F-98DA242F653D}">
      <dgm:prSet/>
      <dgm:spPr/>
      <dgm:t>
        <a:bodyPr/>
        <a:lstStyle/>
        <a:p>
          <a:pPr algn="ctr"/>
          <a:endParaRPr lang="en-US">
            <a:solidFill>
              <a:sysClr val="windowText" lastClr="000000"/>
            </a:solidFill>
          </a:endParaRPr>
        </a:p>
      </dgm:t>
    </dgm:pt>
    <dgm:pt modelId="{FD0A51CB-8938-41EB-A01B-9F2FB7C503B0}" type="sibTrans" cxnId="{F6A11D24-ADCC-4C55-A74F-98DA242F653D}">
      <dgm:prSet/>
      <dgm:spPr/>
      <dgm:t>
        <a:bodyPr/>
        <a:lstStyle/>
        <a:p>
          <a:pPr algn="ctr"/>
          <a:endParaRPr lang="en-US">
            <a:solidFill>
              <a:sysClr val="windowText" lastClr="000000"/>
            </a:solidFill>
          </a:endParaRPr>
        </a:p>
      </dgm:t>
    </dgm:pt>
    <dgm:pt modelId="{5D3E2D69-6D37-410C-BE2F-F87672EE9294}">
      <dgm:prSet phldrT="[Text]"/>
      <dgm:spPr/>
      <dgm:t>
        <a:bodyPr/>
        <a:lstStyle/>
        <a:p>
          <a:pPr algn="ctr"/>
          <a:r>
            <a:rPr lang="en-US" dirty="0"/>
            <a:t>Private Dental Offices</a:t>
          </a:r>
        </a:p>
        <a:p>
          <a:pPr algn="ctr"/>
          <a:r>
            <a:rPr lang="en-US" dirty="0"/>
            <a:t> "Go to the Dentist" </a:t>
          </a:r>
        </a:p>
      </dgm:t>
    </dgm:pt>
    <dgm:pt modelId="{09921C1E-D712-47A6-868D-D99CDF1AFCE3}" type="parTrans" cxnId="{98992FAE-5312-4612-B0FB-F84450E85184}">
      <dgm:prSet/>
      <dgm:spPr/>
      <dgm:t>
        <a:bodyPr/>
        <a:lstStyle/>
        <a:p>
          <a:pPr algn="ctr"/>
          <a:endParaRPr lang="en-US">
            <a:solidFill>
              <a:sysClr val="windowText" lastClr="000000"/>
            </a:solidFill>
          </a:endParaRPr>
        </a:p>
      </dgm:t>
    </dgm:pt>
    <dgm:pt modelId="{829B2FFD-C5E6-4383-A2B0-6B22939A8FF4}" type="sibTrans" cxnId="{98992FAE-5312-4612-B0FB-F84450E85184}">
      <dgm:prSet/>
      <dgm:spPr/>
      <dgm:t>
        <a:bodyPr/>
        <a:lstStyle/>
        <a:p>
          <a:pPr algn="ctr"/>
          <a:endParaRPr lang="en-US">
            <a:solidFill>
              <a:sysClr val="windowText" lastClr="000000"/>
            </a:solidFill>
          </a:endParaRPr>
        </a:p>
      </dgm:t>
    </dgm:pt>
    <dgm:pt modelId="{0D9D8866-F361-435A-8EDE-C38D75D56773}">
      <dgm:prSet phldrT="[Text]"/>
      <dgm:spPr/>
      <dgm:t>
        <a:bodyPr/>
        <a:lstStyle/>
        <a:p>
          <a:pPr algn="ctr"/>
          <a:r>
            <a:rPr lang="en-US"/>
            <a:t>Case by case re: cost, location, accessiblity, financial models/sliding fee/payment play, pro bono. </a:t>
          </a:r>
        </a:p>
      </dgm:t>
    </dgm:pt>
    <dgm:pt modelId="{6A21F91D-388B-4971-BD4C-C1538CA3815F}" type="parTrans" cxnId="{1F7469B5-A6C4-465B-9BDD-C69D1FBC43CA}">
      <dgm:prSet/>
      <dgm:spPr/>
      <dgm:t>
        <a:bodyPr/>
        <a:lstStyle/>
        <a:p>
          <a:pPr algn="ctr"/>
          <a:endParaRPr lang="en-US">
            <a:solidFill>
              <a:sysClr val="windowText" lastClr="000000"/>
            </a:solidFill>
          </a:endParaRPr>
        </a:p>
      </dgm:t>
    </dgm:pt>
    <dgm:pt modelId="{BB7D5B5F-6E7E-4E45-9F10-0D099132AE04}" type="sibTrans" cxnId="{1F7469B5-A6C4-465B-9BDD-C69D1FBC43CA}">
      <dgm:prSet/>
      <dgm:spPr/>
      <dgm:t>
        <a:bodyPr/>
        <a:lstStyle/>
        <a:p>
          <a:pPr algn="ctr"/>
          <a:endParaRPr lang="en-US">
            <a:solidFill>
              <a:sysClr val="windowText" lastClr="000000"/>
            </a:solidFill>
          </a:endParaRPr>
        </a:p>
      </dgm:t>
    </dgm:pt>
    <dgm:pt modelId="{9C4FF0C1-0557-4623-A25E-E158C0C54B96}">
      <dgm:prSet/>
      <dgm:spPr/>
      <dgm:t>
        <a:bodyPr/>
        <a:lstStyle/>
        <a:p>
          <a:pPr algn="ctr"/>
          <a:r>
            <a:rPr lang="en-US"/>
            <a:t>Emergency Department (Urgent) </a:t>
          </a:r>
        </a:p>
        <a:p>
          <a:pPr algn="ctr"/>
          <a:r>
            <a:rPr lang="en-US"/>
            <a:t>Traditional or diversion program.  </a:t>
          </a:r>
        </a:p>
      </dgm:t>
    </dgm:pt>
    <dgm:pt modelId="{FC3D05CF-7A37-4BDF-971C-4C848AC7ED00}" type="parTrans" cxnId="{19DA4927-1E21-418A-B68A-B675AC68B51F}">
      <dgm:prSet/>
      <dgm:spPr/>
      <dgm:t>
        <a:bodyPr/>
        <a:lstStyle/>
        <a:p>
          <a:pPr algn="ctr"/>
          <a:endParaRPr lang="en-US">
            <a:solidFill>
              <a:sysClr val="windowText" lastClr="000000"/>
            </a:solidFill>
          </a:endParaRPr>
        </a:p>
      </dgm:t>
    </dgm:pt>
    <dgm:pt modelId="{2845B15B-D492-42EE-B7BD-046459338513}" type="sibTrans" cxnId="{19DA4927-1E21-418A-B68A-B675AC68B51F}">
      <dgm:prSet/>
      <dgm:spPr/>
      <dgm:t>
        <a:bodyPr/>
        <a:lstStyle/>
        <a:p>
          <a:pPr algn="ctr"/>
          <a:endParaRPr lang="en-US">
            <a:solidFill>
              <a:sysClr val="windowText" lastClr="000000"/>
            </a:solidFill>
          </a:endParaRPr>
        </a:p>
      </dgm:t>
    </dgm:pt>
    <dgm:pt modelId="{A5B4A802-C319-4BEB-872A-A333EB68ABA8}">
      <dgm:prSet/>
      <dgm:spPr/>
      <dgm:t>
        <a:bodyPr/>
        <a:lstStyle/>
        <a:p>
          <a:pPr algn="ctr"/>
          <a:r>
            <a:rPr lang="en-US"/>
            <a:t>Vary significantly re: availability of dental providers on site or referral, willingness to provide pain managment ongoing or repeatedly, f/u referral network, etc. </a:t>
          </a:r>
        </a:p>
      </dgm:t>
    </dgm:pt>
    <dgm:pt modelId="{83C98387-7DAC-4702-891B-BCB2FAEEE023}" type="parTrans" cxnId="{7F085A7A-3252-4A43-B739-26D781E4AFB3}">
      <dgm:prSet/>
      <dgm:spPr/>
      <dgm:t>
        <a:bodyPr/>
        <a:lstStyle/>
        <a:p>
          <a:pPr algn="ctr"/>
          <a:endParaRPr lang="en-US">
            <a:solidFill>
              <a:sysClr val="windowText" lastClr="000000"/>
            </a:solidFill>
          </a:endParaRPr>
        </a:p>
      </dgm:t>
    </dgm:pt>
    <dgm:pt modelId="{A276C075-B0DC-406B-BAFE-2B8A497CD857}" type="sibTrans" cxnId="{7F085A7A-3252-4A43-B739-26D781E4AFB3}">
      <dgm:prSet/>
      <dgm:spPr/>
      <dgm:t>
        <a:bodyPr/>
        <a:lstStyle/>
        <a:p>
          <a:pPr algn="ctr"/>
          <a:endParaRPr lang="en-US">
            <a:solidFill>
              <a:sysClr val="windowText" lastClr="000000"/>
            </a:solidFill>
          </a:endParaRPr>
        </a:p>
      </dgm:t>
    </dgm:pt>
    <dgm:pt modelId="{91C2B35A-742B-4027-BC95-08C0224DBD8E}" type="pres">
      <dgm:prSet presAssocID="{9E3049B4-CBBD-4778-B276-F4E5961C94C9}" presName="hierChild1" presStyleCnt="0">
        <dgm:presLayoutVars>
          <dgm:orgChart val="1"/>
          <dgm:chPref val="1"/>
          <dgm:dir/>
          <dgm:animOne val="branch"/>
          <dgm:animLvl val="lvl"/>
          <dgm:resizeHandles/>
        </dgm:presLayoutVars>
      </dgm:prSet>
      <dgm:spPr/>
      <dgm:t>
        <a:bodyPr/>
        <a:lstStyle/>
        <a:p>
          <a:endParaRPr lang="en-US"/>
        </a:p>
      </dgm:t>
    </dgm:pt>
    <dgm:pt modelId="{CE72D2D8-64A0-400B-8A7B-02DEC0B4647D}" type="pres">
      <dgm:prSet presAssocID="{7D1454C9-74B2-42FA-9FB6-C3E8E23D12B8}" presName="hierRoot1" presStyleCnt="0">
        <dgm:presLayoutVars>
          <dgm:hierBranch val="init"/>
        </dgm:presLayoutVars>
      </dgm:prSet>
      <dgm:spPr/>
      <dgm:t>
        <a:bodyPr/>
        <a:lstStyle/>
        <a:p>
          <a:endParaRPr lang="en-US"/>
        </a:p>
      </dgm:t>
    </dgm:pt>
    <dgm:pt modelId="{2473257B-8095-42D8-B873-CD92573E8EF1}" type="pres">
      <dgm:prSet presAssocID="{7D1454C9-74B2-42FA-9FB6-C3E8E23D12B8}" presName="rootComposite1" presStyleCnt="0"/>
      <dgm:spPr/>
      <dgm:t>
        <a:bodyPr/>
        <a:lstStyle/>
        <a:p>
          <a:endParaRPr lang="en-US"/>
        </a:p>
      </dgm:t>
    </dgm:pt>
    <dgm:pt modelId="{8AF70E72-6041-46BB-A2AE-54FE66E1C8A0}" type="pres">
      <dgm:prSet presAssocID="{7D1454C9-74B2-42FA-9FB6-C3E8E23D12B8}" presName="rootText1" presStyleLbl="node0" presStyleIdx="0" presStyleCnt="1">
        <dgm:presLayoutVars>
          <dgm:chPref val="3"/>
        </dgm:presLayoutVars>
      </dgm:prSet>
      <dgm:spPr/>
      <dgm:t>
        <a:bodyPr/>
        <a:lstStyle/>
        <a:p>
          <a:endParaRPr lang="en-US"/>
        </a:p>
      </dgm:t>
    </dgm:pt>
    <dgm:pt modelId="{25B2E7F7-E558-4922-9801-C7F60C780FE8}" type="pres">
      <dgm:prSet presAssocID="{7D1454C9-74B2-42FA-9FB6-C3E8E23D12B8}" presName="rootConnector1" presStyleLbl="node1" presStyleIdx="0" presStyleCnt="0"/>
      <dgm:spPr/>
      <dgm:t>
        <a:bodyPr/>
        <a:lstStyle/>
        <a:p>
          <a:endParaRPr lang="en-US"/>
        </a:p>
      </dgm:t>
    </dgm:pt>
    <dgm:pt modelId="{FB09A455-9651-408C-A3E6-FB12DEE3ECCA}" type="pres">
      <dgm:prSet presAssocID="{7D1454C9-74B2-42FA-9FB6-C3E8E23D12B8}" presName="hierChild2" presStyleCnt="0"/>
      <dgm:spPr/>
      <dgm:t>
        <a:bodyPr/>
        <a:lstStyle/>
        <a:p>
          <a:endParaRPr lang="en-US"/>
        </a:p>
      </dgm:t>
    </dgm:pt>
    <dgm:pt modelId="{8A38CBB4-611C-40AD-92F2-442AD6C1DE08}" type="pres">
      <dgm:prSet presAssocID="{4044D57F-4B21-4CBA-988B-FE6702E9ED22}" presName="Name37" presStyleLbl="parChTrans1D2" presStyleIdx="0" presStyleCnt="3"/>
      <dgm:spPr/>
      <dgm:t>
        <a:bodyPr/>
        <a:lstStyle/>
        <a:p>
          <a:endParaRPr lang="en-US"/>
        </a:p>
      </dgm:t>
    </dgm:pt>
    <dgm:pt modelId="{D85790B9-354F-4236-98B9-90D53365A962}" type="pres">
      <dgm:prSet presAssocID="{2AC26F90-400F-450A-A7B2-67E6D08A09CD}" presName="hierRoot2" presStyleCnt="0">
        <dgm:presLayoutVars>
          <dgm:hierBranch val="init"/>
        </dgm:presLayoutVars>
      </dgm:prSet>
      <dgm:spPr/>
      <dgm:t>
        <a:bodyPr/>
        <a:lstStyle/>
        <a:p>
          <a:endParaRPr lang="en-US"/>
        </a:p>
      </dgm:t>
    </dgm:pt>
    <dgm:pt modelId="{08CE0DC2-4720-41C0-B509-A39410CCE176}" type="pres">
      <dgm:prSet presAssocID="{2AC26F90-400F-450A-A7B2-67E6D08A09CD}" presName="rootComposite" presStyleCnt="0"/>
      <dgm:spPr/>
      <dgm:t>
        <a:bodyPr/>
        <a:lstStyle/>
        <a:p>
          <a:endParaRPr lang="en-US"/>
        </a:p>
      </dgm:t>
    </dgm:pt>
    <dgm:pt modelId="{76ED22D6-F179-4247-8405-C92808D3C364}" type="pres">
      <dgm:prSet presAssocID="{2AC26F90-400F-450A-A7B2-67E6D08A09CD}" presName="rootText" presStyleLbl="node2" presStyleIdx="0" presStyleCnt="3">
        <dgm:presLayoutVars>
          <dgm:chPref val="3"/>
        </dgm:presLayoutVars>
      </dgm:prSet>
      <dgm:spPr/>
      <dgm:t>
        <a:bodyPr/>
        <a:lstStyle/>
        <a:p>
          <a:endParaRPr lang="en-US"/>
        </a:p>
      </dgm:t>
    </dgm:pt>
    <dgm:pt modelId="{200CE5C5-75EC-4573-B6EA-202BEB6553BF}" type="pres">
      <dgm:prSet presAssocID="{2AC26F90-400F-450A-A7B2-67E6D08A09CD}" presName="rootConnector" presStyleLbl="node2" presStyleIdx="0" presStyleCnt="3"/>
      <dgm:spPr/>
      <dgm:t>
        <a:bodyPr/>
        <a:lstStyle/>
        <a:p>
          <a:endParaRPr lang="en-US"/>
        </a:p>
      </dgm:t>
    </dgm:pt>
    <dgm:pt modelId="{BA7E4C10-2DF3-426C-B99B-E713275AB5DB}" type="pres">
      <dgm:prSet presAssocID="{2AC26F90-400F-450A-A7B2-67E6D08A09CD}" presName="hierChild4" presStyleCnt="0"/>
      <dgm:spPr/>
      <dgm:t>
        <a:bodyPr/>
        <a:lstStyle/>
        <a:p>
          <a:endParaRPr lang="en-US"/>
        </a:p>
      </dgm:t>
    </dgm:pt>
    <dgm:pt modelId="{14A61350-BE5F-4988-99F1-1063C27D672B}" type="pres">
      <dgm:prSet presAssocID="{17A8E311-BC21-4B5F-9AC4-F85AC374E50A}" presName="Name37" presStyleLbl="parChTrans1D3" presStyleIdx="0" presStyleCnt="3"/>
      <dgm:spPr/>
      <dgm:t>
        <a:bodyPr/>
        <a:lstStyle/>
        <a:p>
          <a:endParaRPr lang="en-US"/>
        </a:p>
      </dgm:t>
    </dgm:pt>
    <dgm:pt modelId="{9DBE5A0D-50CF-4D07-9EFF-0B5F3B1F377A}" type="pres">
      <dgm:prSet presAssocID="{06DB82DE-8A0E-4852-B53D-D98BA3F675CA}" presName="hierRoot2" presStyleCnt="0">
        <dgm:presLayoutVars>
          <dgm:hierBranch val="init"/>
        </dgm:presLayoutVars>
      </dgm:prSet>
      <dgm:spPr/>
      <dgm:t>
        <a:bodyPr/>
        <a:lstStyle/>
        <a:p>
          <a:endParaRPr lang="en-US"/>
        </a:p>
      </dgm:t>
    </dgm:pt>
    <dgm:pt modelId="{EFE61D4F-CBAB-4BF9-9D19-3E58BDD73A73}" type="pres">
      <dgm:prSet presAssocID="{06DB82DE-8A0E-4852-B53D-D98BA3F675CA}" presName="rootComposite" presStyleCnt="0"/>
      <dgm:spPr/>
      <dgm:t>
        <a:bodyPr/>
        <a:lstStyle/>
        <a:p>
          <a:endParaRPr lang="en-US"/>
        </a:p>
      </dgm:t>
    </dgm:pt>
    <dgm:pt modelId="{8C579A73-8BE3-4645-B829-03EEA27F05DF}" type="pres">
      <dgm:prSet presAssocID="{06DB82DE-8A0E-4852-B53D-D98BA3F675CA}" presName="rootText" presStyleLbl="node3" presStyleIdx="0" presStyleCnt="3">
        <dgm:presLayoutVars>
          <dgm:chPref val="3"/>
        </dgm:presLayoutVars>
      </dgm:prSet>
      <dgm:spPr/>
      <dgm:t>
        <a:bodyPr/>
        <a:lstStyle/>
        <a:p>
          <a:endParaRPr lang="en-US"/>
        </a:p>
      </dgm:t>
    </dgm:pt>
    <dgm:pt modelId="{DAB9B247-D229-40E1-B85A-65B227EF0D1C}" type="pres">
      <dgm:prSet presAssocID="{06DB82DE-8A0E-4852-B53D-D98BA3F675CA}" presName="rootConnector" presStyleLbl="node3" presStyleIdx="0" presStyleCnt="3"/>
      <dgm:spPr/>
      <dgm:t>
        <a:bodyPr/>
        <a:lstStyle/>
        <a:p>
          <a:endParaRPr lang="en-US"/>
        </a:p>
      </dgm:t>
    </dgm:pt>
    <dgm:pt modelId="{4AC2D97C-B37A-426A-9963-EAA699AEF5FA}" type="pres">
      <dgm:prSet presAssocID="{06DB82DE-8A0E-4852-B53D-D98BA3F675CA}" presName="hierChild4" presStyleCnt="0"/>
      <dgm:spPr/>
      <dgm:t>
        <a:bodyPr/>
        <a:lstStyle/>
        <a:p>
          <a:endParaRPr lang="en-US"/>
        </a:p>
      </dgm:t>
    </dgm:pt>
    <dgm:pt modelId="{A2210ACF-4FED-47DB-8BD0-1EE168186B49}" type="pres">
      <dgm:prSet presAssocID="{06DB82DE-8A0E-4852-B53D-D98BA3F675CA}" presName="hierChild5" presStyleCnt="0"/>
      <dgm:spPr/>
      <dgm:t>
        <a:bodyPr/>
        <a:lstStyle/>
        <a:p>
          <a:endParaRPr lang="en-US"/>
        </a:p>
      </dgm:t>
    </dgm:pt>
    <dgm:pt modelId="{2D40E49C-7922-4DE6-B3A5-C78B538CFB4F}" type="pres">
      <dgm:prSet presAssocID="{2AC26F90-400F-450A-A7B2-67E6D08A09CD}" presName="hierChild5" presStyleCnt="0"/>
      <dgm:spPr/>
      <dgm:t>
        <a:bodyPr/>
        <a:lstStyle/>
        <a:p>
          <a:endParaRPr lang="en-US"/>
        </a:p>
      </dgm:t>
    </dgm:pt>
    <dgm:pt modelId="{824CF39B-BEC0-4395-A258-0C37758B28BB}" type="pres">
      <dgm:prSet presAssocID="{09921C1E-D712-47A6-868D-D99CDF1AFCE3}" presName="Name37" presStyleLbl="parChTrans1D2" presStyleIdx="1" presStyleCnt="3"/>
      <dgm:spPr/>
      <dgm:t>
        <a:bodyPr/>
        <a:lstStyle/>
        <a:p>
          <a:endParaRPr lang="en-US"/>
        </a:p>
      </dgm:t>
    </dgm:pt>
    <dgm:pt modelId="{4340DAFE-9704-405F-816C-7C492D9ECB18}" type="pres">
      <dgm:prSet presAssocID="{5D3E2D69-6D37-410C-BE2F-F87672EE9294}" presName="hierRoot2" presStyleCnt="0">
        <dgm:presLayoutVars>
          <dgm:hierBranch val="init"/>
        </dgm:presLayoutVars>
      </dgm:prSet>
      <dgm:spPr/>
      <dgm:t>
        <a:bodyPr/>
        <a:lstStyle/>
        <a:p>
          <a:endParaRPr lang="en-US"/>
        </a:p>
      </dgm:t>
    </dgm:pt>
    <dgm:pt modelId="{3D122315-0FCF-4364-8D21-CD75B3A0A2BF}" type="pres">
      <dgm:prSet presAssocID="{5D3E2D69-6D37-410C-BE2F-F87672EE9294}" presName="rootComposite" presStyleCnt="0"/>
      <dgm:spPr/>
      <dgm:t>
        <a:bodyPr/>
        <a:lstStyle/>
        <a:p>
          <a:endParaRPr lang="en-US"/>
        </a:p>
      </dgm:t>
    </dgm:pt>
    <dgm:pt modelId="{9E113ABB-01F6-46E3-8D9B-7B864AE52C30}" type="pres">
      <dgm:prSet presAssocID="{5D3E2D69-6D37-410C-BE2F-F87672EE9294}" presName="rootText" presStyleLbl="node2" presStyleIdx="1" presStyleCnt="3">
        <dgm:presLayoutVars>
          <dgm:chPref val="3"/>
        </dgm:presLayoutVars>
      </dgm:prSet>
      <dgm:spPr/>
      <dgm:t>
        <a:bodyPr/>
        <a:lstStyle/>
        <a:p>
          <a:endParaRPr lang="en-US"/>
        </a:p>
      </dgm:t>
    </dgm:pt>
    <dgm:pt modelId="{E011585B-6709-4992-95F6-C97903EF08BC}" type="pres">
      <dgm:prSet presAssocID="{5D3E2D69-6D37-410C-BE2F-F87672EE9294}" presName="rootConnector" presStyleLbl="node2" presStyleIdx="1" presStyleCnt="3"/>
      <dgm:spPr/>
      <dgm:t>
        <a:bodyPr/>
        <a:lstStyle/>
        <a:p>
          <a:endParaRPr lang="en-US"/>
        </a:p>
      </dgm:t>
    </dgm:pt>
    <dgm:pt modelId="{63B486D8-D0B1-48CA-B159-BDC500CD773B}" type="pres">
      <dgm:prSet presAssocID="{5D3E2D69-6D37-410C-BE2F-F87672EE9294}" presName="hierChild4" presStyleCnt="0"/>
      <dgm:spPr/>
      <dgm:t>
        <a:bodyPr/>
        <a:lstStyle/>
        <a:p>
          <a:endParaRPr lang="en-US"/>
        </a:p>
      </dgm:t>
    </dgm:pt>
    <dgm:pt modelId="{F39320C1-E52A-455B-A101-5DE6A6ECA515}" type="pres">
      <dgm:prSet presAssocID="{6A21F91D-388B-4971-BD4C-C1538CA3815F}" presName="Name37" presStyleLbl="parChTrans1D3" presStyleIdx="1" presStyleCnt="3"/>
      <dgm:spPr/>
      <dgm:t>
        <a:bodyPr/>
        <a:lstStyle/>
        <a:p>
          <a:endParaRPr lang="en-US"/>
        </a:p>
      </dgm:t>
    </dgm:pt>
    <dgm:pt modelId="{8CAF216B-2403-414B-ADD9-EB5E561642B1}" type="pres">
      <dgm:prSet presAssocID="{0D9D8866-F361-435A-8EDE-C38D75D56773}" presName="hierRoot2" presStyleCnt="0">
        <dgm:presLayoutVars>
          <dgm:hierBranch val="init"/>
        </dgm:presLayoutVars>
      </dgm:prSet>
      <dgm:spPr/>
      <dgm:t>
        <a:bodyPr/>
        <a:lstStyle/>
        <a:p>
          <a:endParaRPr lang="en-US"/>
        </a:p>
      </dgm:t>
    </dgm:pt>
    <dgm:pt modelId="{B2BB8725-2DC9-4062-9437-0F94B4351671}" type="pres">
      <dgm:prSet presAssocID="{0D9D8866-F361-435A-8EDE-C38D75D56773}" presName="rootComposite" presStyleCnt="0"/>
      <dgm:spPr/>
      <dgm:t>
        <a:bodyPr/>
        <a:lstStyle/>
        <a:p>
          <a:endParaRPr lang="en-US"/>
        </a:p>
      </dgm:t>
    </dgm:pt>
    <dgm:pt modelId="{472DEA00-8264-4638-95B4-A1E6FE5FBEA8}" type="pres">
      <dgm:prSet presAssocID="{0D9D8866-F361-435A-8EDE-C38D75D56773}" presName="rootText" presStyleLbl="node3" presStyleIdx="1" presStyleCnt="3">
        <dgm:presLayoutVars>
          <dgm:chPref val="3"/>
        </dgm:presLayoutVars>
      </dgm:prSet>
      <dgm:spPr/>
      <dgm:t>
        <a:bodyPr/>
        <a:lstStyle/>
        <a:p>
          <a:endParaRPr lang="en-US"/>
        </a:p>
      </dgm:t>
    </dgm:pt>
    <dgm:pt modelId="{C8BDC389-419F-4753-8251-F9877E6CEC71}" type="pres">
      <dgm:prSet presAssocID="{0D9D8866-F361-435A-8EDE-C38D75D56773}" presName="rootConnector" presStyleLbl="node3" presStyleIdx="1" presStyleCnt="3"/>
      <dgm:spPr/>
      <dgm:t>
        <a:bodyPr/>
        <a:lstStyle/>
        <a:p>
          <a:endParaRPr lang="en-US"/>
        </a:p>
      </dgm:t>
    </dgm:pt>
    <dgm:pt modelId="{C8821E90-684B-47B3-AE73-5B0B57AAB395}" type="pres">
      <dgm:prSet presAssocID="{0D9D8866-F361-435A-8EDE-C38D75D56773}" presName="hierChild4" presStyleCnt="0"/>
      <dgm:spPr/>
      <dgm:t>
        <a:bodyPr/>
        <a:lstStyle/>
        <a:p>
          <a:endParaRPr lang="en-US"/>
        </a:p>
      </dgm:t>
    </dgm:pt>
    <dgm:pt modelId="{6A6BE6A4-2C99-42D6-90A0-5524345C224C}" type="pres">
      <dgm:prSet presAssocID="{0D9D8866-F361-435A-8EDE-C38D75D56773}" presName="hierChild5" presStyleCnt="0"/>
      <dgm:spPr/>
      <dgm:t>
        <a:bodyPr/>
        <a:lstStyle/>
        <a:p>
          <a:endParaRPr lang="en-US"/>
        </a:p>
      </dgm:t>
    </dgm:pt>
    <dgm:pt modelId="{E7DF253E-999C-47CE-9BA2-75A966512FF8}" type="pres">
      <dgm:prSet presAssocID="{5D3E2D69-6D37-410C-BE2F-F87672EE9294}" presName="hierChild5" presStyleCnt="0"/>
      <dgm:spPr/>
      <dgm:t>
        <a:bodyPr/>
        <a:lstStyle/>
        <a:p>
          <a:endParaRPr lang="en-US"/>
        </a:p>
      </dgm:t>
    </dgm:pt>
    <dgm:pt modelId="{E1E187CC-8850-4C8E-BAB7-9A04AC4BA864}" type="pres">
      <dgm:prSet presAssocID="{FC3D05CF-7A37-4BDF-971C-4C848AC7ED00}" presName="Name37" presStyleLbl="parChTrans1D2" presStyleIdx="2" presStyleCnt="3"/>
      <dgm:spPr/>
      <dgm:t>
        <a:bodyPr/>
        <a:lstStyle/>
        <a:p>
          <a:endParaRPr lang="en-US"/>
        </a:p>
      </dgm:t>
    </dgm:pt>
    <dgm:pt modelId="{D9EFE871-DB12-4420-9E2D-F300B9EF394A}" type="pres">
      <dgm:prSet presAssocID="{9C4FF0C1-0557-4623-A25E-E158C0C54B96}" presName="hierRoot2" presStyleCnt="0">
        <dgm:presLayoutVars>
          <dgm:hierBranch val="init"/>
        </dgm:presLayoutVars>
      </dgm:prSet>
      <dgm:spPr/>
      <dgm:t>
        <a:bodyPr/>
        <a:lstStyle/>
        <a:p>
          <a:endParaRPr lang="en-US"/>
        </a:p>
      </dgm:t>
    </dgm:pt>
    <dgm:pt modelId="{3E6702F6-5F9B-42F8-AA29-3D680942DD89}" type="pres">
      <dgm:prSet presAssocID="{9C4FF0C1-0557-4623-A25E-E158C0C54B96}" presName="rootComposite" presStyleCnt="0"/>
      <dgm:spPr/>
      <dgm:t>
        <a:bodyPr/>
        <a:lstStyle/>
        <a:p>
          <a:endParaRPr lang="en-US"/>
        </a:p>
      </dgm:t>
    </dgm:pt>
    <dgm:pt modelId="{E962F519-3E4A-4C38-8F6C-39B506D98F4F}" type="pres">
      <dgm:prSet presAssocID="{9C4FF0C1-0557-4623-A25E-E158C0C54B96}" presName="rootText" presStyleLbl="node2" presStyleIdx="2" presStyleCnt="3">
        <dgm:presLayoutVars>
          <dgm:chPref val="3"/>
        </dgm:presLayoutVars>
      </dgm:prSet>
      <dgm:spPr/>
      <dgm:t>
        <a:bodyPr/>
        <a:lstStyle/>
        <a:p>
          <a:endParaRPr lang="en-US"/>
        </a:p>
      </dgm:t>
    </dgm:pt>
    <dgm:pt modelId="{49AF4FBF-F963-43EB-8CB1-0C9663A8D211}" type="pres">
      <dgm:prSet presAssocID="{9C4FF0C1-0557-4623-A25E-E158C0C54B96}" presName="rootConnector" presStyleLbl="node2" presStyleIdx="2" presStyleCnt="3"/>
      <dgm:spPr/>
      <dgm:t>
        <a:bodyPr/>
        <a:lstStyle/>
        <a:p>
          <a:endParaRPr lang="en-US"/>
        </a:p>
      </dgm:t>
    </dgm:pt>
    <dgm:pt modelId="{1953CD98-3DF4-4464-92EB-03DFD6792816}" type="pres">
      <dgm:prSet presAssocID="{9C4FF0C1-0557-4623-A25E-E158C0C54B96}" presName="hierChild4" presStyleCnt="0"/>
      <dgm:spPr/>
      <dgm:t>
        <a:bodyPr/>
        <a:lstStyle/>
        <a:p>
          <a:endParaRPr lang="en-US"/>
        </a:p>
      </dgm:t>
    </dgm:pt>
    <dgm:pt modelId="{7D4E4BB9-7604-4153-ADF4-ABF429284CA1}" type="pres">
      <dgm:prSet presAssocID="{83C98387-7DAC-4702-891B-BCB2FAEEE023}" presName="Name37" presStyleLbl="parChTrans1D3" presStyleIdx="2" presStyleCnt="3"/>
      <dgm:spPr/>
      <dgm:t>
        <a:bodyPr/>
        <a:lstStyle/>
        <a:p>
          <a:endParaRPr lang="en-US"/>
        </a:p>
      </dgm:t>
    </dgm:pt>
    <dgm:pt modelId="{E2B2EADA-A5AF-4BAC-8074-5D055222B09E}" type="pres">
      <dgm:prSet presAssocID="{A5B4A802-C319-4BEB-872A-A333EB68ABA8}" presName="hierRoot2" presStyleCnt="0">
        <dgm:presLayoutVars>
          <dgm:hierBranch val="init"/>
        </dgm:presLayoutVars>
      </dgm:prSet>
      <dgm:spPr/>
      <dgm:t>
        <a:bodyPr/>
        <a:lstStyle/>
        <a:p>
          <a:endParaRPr lang="en-US"/>
        </a:p>
      </dgm:t>
    </dgm:pt>
    <dgm:pt modelId="{427C45B4-C5C0-4A2A-99A5-AFE4FC5DCE1E}" type="pres">
      <dgm:prSet presAssocID="{A5B4A802-C319-4BEB-872A-A333EB68ABA8}" presName="rootComposite" presStyleCnt="0"/>
      <dgm:spPr/>
      <dgm:t>
        <a:bodyPr/>
        <a:lstStyle/>
        <a:p>
          <a:endParaRPr lang="en-US"/>
        </a:p>
      </dgm:t>
    </dgm:pt>
    <dgm:pt modelId="{F7E6A6FC-5ADB-4F1D-A5C8-052804B7DB3C}" type="pres">
      <dgm:prSet presAssocID="{A5B4A802-C319-4BEB-872A-A333EB68ABA8}" presName="rootText" presStyleLbl="node3" presStyleIdx="2" presStyleCnt="3">
        <dgm:presLayoutVars>
          <dgm:chPref val="3"/>
        </dgm:presLayoutVars>
      </dgm:prSet>
      <dgm:spPr/>
      <dgm:t>
        <a:bodyPr/>
        <a:lstStyle/>
        <a:p>
          <a:endParaRPr lang="en-US"/>
        </a:p>
      </dgm:t>
    </dgm:pt>
    <dgm:pt modelId="{4B2FF81E-AB83-4FEA-8517-43FA3755809D}" type="pres">
      <dgm:prSet presAssocID="{A5B4A802-C319-4BEB-872A-A333EB68ABA8}" presName="rootConnector" presStyleLbl="node3" presStyleIdx="2" presStyleCnt="3"/>
      <dgm:spPr/>
      <dgm:t>
        <a:bodyPr/>
        <a:lstStyle/>
        <a:p>
          <a:endParaRPr lang="en-US"/>
        </a:p>
      </dgm:t>
    </dgm:pt>
    <dgm:pt modelId="{5B0DBBF6-2CF7-49B8-ADF0-03F9C60364FF}" type="pres">
      <dgm:prSet presAssocID="{A5B4A802-C319-4BEB-872A-A333EB68ABA8}" presName="hierChild4" presStyleCnt="0"/>
      <dgm:spPr/>
      <dgm:t>
        <a:bodyPr/>
        <a:lstStyle/>
        <a:p>
          <a:endParaRPr lang="en-US"/>
        </a:p>
      </dgm:t>
    </dgm:pt>
    <dgm:pt modelId="{E690C3A0-2B50-4EA0-A361-C8275060E9D7}" type="pres">
      <dgm:prSet presAssocID="{A5B4A802-C319-4BEB-872A-A333EB68ABA8}" presName="hierChild5" presStyleCnt="0"/>
      <dgm:spPr/>
      <dgm:t>
        <a:bodyPr/>
        <a:lstStyle/>
        <a:p>
          <a:endParaRPr lang="en-US"/>
        </a:p>
      </dgm:t>
    </dgm:pt>
    <dgm:pt modelId="{D4385150-6082-4835-B967-AB24ED2CA75B}" type="pres">
      <dgm:prSet presAssocID="{9C4FF0C1-0557-4623-A25E-E158C0C54B96}" presName="hierChild5" presStyleCnt="0"/>
      <dgm:spPr/>
      <dgm:t>
        <a:bodyPr/>
        <a:lstStyle/>
        <a:p>
          <a:endParaRPr lang="en-US"/>
        </a:p>
      </dgm:t>
    </dgm:pt>
    <dgm:pt modelId="{501AB4DD-4367-4479-A2E0-0A83E0D0B250}" type="pres">
      <dgm:prSet presAssocID="{7D1454C9-74B2-42FA-9FB6-C3E8E23D12B8}" presName="hierChild3" presStyleCnt="0"/>
      <dgm:spPr/>
      <dgm:t>
        <a:bodyPr/>
        <a:lstStyle/>
        <a:p>
          <a:endParaRPr lang="en-US"/>
        </a:p>
      </dgm:t>
    </dgm:pt>
  </dgm:ptLst>
  <dgm:cxnLst>
    <dgm:cxn modelId="{F2545D12-A81F-43E9-A484-F6DF6F890D24}" srcId="{7D1454C9-74B2-42FA-9FB6-C3E8E23D12B8}" destId="{2AC26F90-400F-450A-A7B2-67E6D08A09CD}" srcOrd="0" destOrd="0" parTransId="{4044D57F-4B21-4CBA-988B-FE6702E9ED22}" sibTransId="{DD287155-82DF-4050-BE07-E04AC3046CDB}"/>
    <dgm:cxn modelId="{7D3359CB-72FD-417A-BF10-F0DF4E2155C8}" type="presOf" srcId="{2AC26F90-400F-450A-A7B2-67E6D08A09CD}" destId="{76ED22D6-F179-4247-8405-C92808D3C364}" srcOrd="0" destOrd="0" presId="urn:microsoft.com/office/officeart/2005/8/layout/orgChart1"/>
    <dgm:cxn modelId="{1E10EE34-92EB-4DC2-A405-916AB47770AF}" type="presOf" srcId="{06DB82DE-8A0E-4852-B53D-D98BA3F675CA}" destId="{8C579A73-8BE3-4645-B829-03EEA27F05DF}" srcOrd="0" destOrd="0" presId="urn:microsoft.com/office/officeart/2005/8/layout/orgChart1"/>
    <dgm:cxn modelId="{1F7469B5-A6C4-465B-9BDD-C69D1FBC43CA}" srcId="{5D3E2D69-6D37-410C-BE2F-F87672EE9294}" destId="{0D9D8866-F361-435A-8EDE-C38D75D56773}" srcOrd="0" destOrd="0" parTransId="{6A21F91D-388B-4971-BD4C-C1538CA3815F}" sibTransId="{BB7D5B5F-6E7E-4E45-9F10-0D099132AE04}"/>
    <dgm:cxn modelId="{13F9FD61-D75F-4AB2-A01D-84C89BF3164D}" type="presOf" srcId="{9E3049B4-CBBD-4778-B276-F4E5961C94C9}" destId="{91C2B35A-742B-4027-BC95-08C0224DBD8E}" srcOrd="0" destOrd="0" presId="urn:microsoft.com/office/officeart/2005/8/layout/orgChart1"/>
    <dgm:cxn modelId="{F6A11D24-ADCC-4C55-A74F-98DA242F653D}" srcId="{2AC26F90-400F-450A-A7B2-67E6D08A09CD}" destId="{06DB82DE-8A0E-4852-B53D-D98BA3F675CA}" srcOrd="0" destOrd="0" parTransId="{17A8E311-BC21-4B5F-9AC4-F85AC374E50A}" sibTransId="{FD0A51CB-8938-41EB-A01B-9F2FB7C503B0}"/>
    <dgm:cxn modelId="{25722A6E-591D-49AE-9521-84D091AC0527}" type="presOf" srcId="{7D1454C9-74B2-42FA-9FB6-C3E8E23D12B8}" destId="{8AF70E72-6041-46BB-A2AE-54FE66E1C8A0}" srcOrd="0" destOrd="0" presId="urn:microsoft.com/office/officeart/2005/8/layout/orgChart1"/>
    <dgm:cxn modelId="{5D068553-4028-4791-849C-87947DDB4DA6}" type="presOf" srcId="{A5B4A802-C319-4BEB-872A-A333EB68ABA8}" destId="{4B2FF81E-AB83-4FEA-8517-43FA3755809D}" srcOrd="1" destOrd="0" presId="urn:microsoft.com/office/officeart/2005/8/layout/orgChart1"/>
    <dgm:cxn modelId="{57DDF69B-B6A7-4021-BCBE-5CF81E7B1857}" type="presOf" srcId="{6A21F91D-388B-4971-BD4C-C1538CA3815F}" destId="{F39320C1-E52A-455B-A101-5DE6A6ECA515}" srcOrd="0" destOrd="0" presId="urn:microsoft.com/office/officeart/2005/8/layout/orgChart1"/>
    <dgm:cxn modelId="{19DA4927-1E21-418A-B68A-B675AC68B51F}" srcId="{7D1454C9-74B2-42FA-9FB6-C3E8E23D12B8}" destId="{9C4FF0C1-0557-4623-A25E-E158C0C54B96}" srcOrd="2" destOrd="0" parTransId="{FC3D05CF-7A37-4BDF-971C-4C848AC7ED00}" sibTransId="{2845B15B-D492-42EE-B7BD-046459338513}"/>
    <dgm:cxn modelId="{B42A4050-4AA3-4BE5-AEFF-2783142316F2}" type="presOf" srcId="{A5B4A802-C319-4BEB-872A-A333EB68ABA8}" destId="{F7E6A6FC-5ADB-4F1D-A5C8-052804B7DB3C}" srcOrd="0" destOrd="0" presId="urn:microsoft.com/office/officeart/2005/8/layout/orgChart1"/>
    <dgm:cxn modelId="{2721A532-A231-46F9-A4BC-89577467C361}" srcId="{9E3049B4-CBBD-4778-B276-F4E5961C94C9}" destId="{7D1454C9-74B2-42FA-9FB6-C3E8E23D12B8}" srcOrd="0" destOrd="0" parTransId="{B24B6494-73E0-437F-8613-6FF117ADBD45}" sibTransId="{99795FAB-7E23-459A-ADD1-16840C3702F9}"/>
    <dgm:cxn modelId="{9C2E5E66-FC4B-4271-A6E1-D9EBB81F2A31}" type="presOf" srcId="{06DB82DE-8A0E-4852-B53D-D98BA3F675CA}" destId="{DAB9B247-D229-40E1-B85A-65B227EF0D1C}" srcOrd="1" destOrd="0" presId="urn:microsoft.com/office/officeart/2005/8/layout/orgChart1"/>
    <dgm:cxn modelId="{5391AFE2-B25E-475F-A4CB-99879BD3CA08}" type="presOf" srcId="{5D3E2D69-6D37-410C-BE2F-F87672EE9294}" destId="{9E113ABB-01F6-46E3-8D9B-7B864AE52C30}" srcOrd="0" destOrd="0" presId="urn:microsoft.com/office/officeart/2005/8/layout/orgChart1"/>
    <dgm:cxn modelId="{78A31619-CE6B-459C-8977-9AA4281A10AB}" type="presOf" srcId="{5D3E2D69-6D37-410C-BE2F-F87672EE9294}" destId="{E011585B-6709-4992-95F6-C97903EF08BC}" srcOrd="1" destOrd="0" presId="urn:microsoft.com/office/officeart/2005/8/layout/orgChart1"/>
    <dgm:cxn modelId="{72769B96-F69D-434E-8041-969B1462AA44}" type="presOf" srcId="{0D9D8866-F361-435A-8EDE-C38D75D56773}" destId="{472DEA00-8264-4638-95B4-A1E6FE5FBEA8}" srcOrd="0" destOrd="0" presId="urn:microsoft.com/office/officeart/2005/8/layout/orgChart1"/>
    <dgm:cxn modelId="{88D0B09D-AA62-4CD7-BEB5-B6D6BD967D7C}" type="presOf" srcId="{9C4FF0C1-0557-4623-A25E-E158C0C54B96}" destId="{49AF4FBF-F963-43EB-8CB1-0C9663A8D211}" srcOrd="1" destOrd="0" presId="urn:microsoft.com/office/officeart/2005/8/layout/orgChart1"/>
    <dgm:cxn modelId="{7F085A7A-3252-4A43-B739-26D781E4AFB3}" srcId="{9C4FF0C1-0557-4623-A25E-E158C0C54B96}" destId="{A5B4A802-C319-4BEB-872A-A333EB68ABA8}" srcOrd="0" destOrd="0" parTransId="{83C98387-7DAC-4702-891B-BCB2FAEEE023}" sibTransId="{A276C075-B0DC-406B-BAFE-2B8A497CD857}"/>
    <dgm:cxn modelId="{36ADE16C-09AD-4E23-95A8-8715F836CB0D}" type="presOf" srcId="{83C98387-7DAC-4702-891B-BCB2FAEEE023}" destId="{7D4E4BB9-7604-4153-ADF4-ABF429284CA1}" srcOrd="0" destOrd="0" presId="urn:microsoft.com/office/officeart/2005/8/layout/orgChart1"/>
    <dgm:cxn modelId="{65758EA4-152D-43C2-88C7-12E37A6B4792}" type="presOf" srcId="{7D1454C9-74B2-42FA-9FB6-C3E8E23D12B8}" destId="{25B2E7F7-E558-4922-9801-C7F60C780FE8}" srcOrd="1" destOrd="0" presId="urn:microsoft.com/office/officeart/2005/8/layout/orgChart1"/>
    <dgm:cxn modelId="{8069ADE3-5956-46A5-B89C-AA1AC3D65AB1}" type="presOf" srcId="{0D9D8866-F361-435A-8EDE-C38D75D56773}" destId="{C8BDC389-419F-4753-8251-F9877E6CEC71}" srcOrd="1" destOrd="0" presId="urn:microsoft.com/office/officeart/2005/8/layout/orgChart1"/>
    <dgm:cxn modelId="{37331506-9872-4D4A-B0E4-9B6B18495D4B}" type="presOf" srcId="{09921C1E-D712-47A6-868D-D99CDF1AFCE3}" destId="{824CF39B-BEC0-4395-A258-0C37758B28BB}" srcOrd="0" destOrd="0" presId="urn:microsoft.com/office/officeart/2005/8/layout/orgChart1"/>
    <dgm:cxn modelId="{13C2C73F-1415-40BD-8A85-D4D25BD36EBE}" type="presOf" srcId="{FC3D05CF-7A37-4BDF-971C-4C848AC7ED00}" destId="{E1E187CC-8850-4C8E-BAB7-9A04AC4BA864}" srcOrd="0" destOrd="0" presId="urn:microsoft.com/office/officeart/2005/8/layout/orgChart1"/>
    <dgm:cxn modelId="{F3DC042D-769F-4F73-AECD-D613A9D27DCA}" type="presOf" srcId="{4044D57F-4B21-4CBA-988B-FE6702E9ED22}" destId="{8A38CBB4-611C-40AD-92F2-442AD6C1DE08}" srcOrd="0" destOrd="0" presId="urn:microsoft.com/office/officeart/2005/8/layout/orgChart1"/>
    <dgm:cxn modelId="{BBE19DD3-33BB-47FA-95A3-26B955E67875}" type="presOf" srcId="{17A8E311-BC21-4B5F-9AC4-F85AC374E50A}" destId="{14A61350-BE5F-4988-99F1-1063C27D672B}" srcOrd="0" destOrd="0" presId="urn:microsoft.com/office/officeart/2005/8/layout/orgChart1"/>
    <dgm:cxn modelId="{AF8AEB3F-07AA-4724-913E-7A51E5D0BE06}" type="presOf" srcId="{9C4FF0C1-0557-4623-A25E-E158C0C54B96}" destId="{E962F519-3E4A-4C38-8F6C-39B506D98F4F}" srcOrd="0" destOrd="0" presId="urn:microsoft.com/office/officeart/2005/8/layout/orgChart1"/>
    <dgm:cxn modelId="{98992FAE-5312-4612-B0FB-F84450E85184}" srcId="{7D1454C9-74B2-42FA-9FB6-C3E8E23D12B8}" destId="{5D3E2D69-6D37-410C-BE2F-F87672EE9294}" srcOrd="1" destOrd="0" parTransId="{09921C1E-D712-47A6-868D-D99CDF1AFCE3}" sibTransId="{829B2FFD-C5E6-4383-A2B0-6B22939A8FF4}"/>
    <dgm:cxn modelId="{78DA2654-57B2-498B-A4A7-3E7E96A792F5}" type="presOf" srcId="{2AC26F90-400F-450A-A7B2-67E6D08A09CD}" destId="{200CE5C5-75EC-4573-B6EA-202BEB6553BF}" srcOrd="1" destOrd="0" presId="urn:microsoft.com/office/officeart/2005/8/layout/orgChart1"/>
    <dgm:cxn modelId="{C9C3FF1D-9A2E-4D51-BE9F-9FD84EABAE31}" type="presParOf" srcId="{91C2B35A-742B-4027-BC95-08C0224DBD8E}" destId="{CE72D2D8-64A0-400B-8A7B-02DEC0B4647D}" srcOrd="0" destOrd="0" presId="urn:microsoft.com/office/officeart/2005/8/layout/orgChart1"/>
    <dgm:cxn modelId="{58D3C7EA-6777-4204-ADE6-39583A6520E1}" type="presParOf" srcId="{CE72D2D8-64A0-400B-8A7B-02DEC0B4647D}" destId="{2473257B-8095-42D8-B873-CD92573E8EF1}" srcOrd="0" destOrd="0" presId="urn:microsoft.com/office/officeart/2005/8/layout/orgChart1"/>
    <dgm:cxn modelId="{DC83883E-1E9F-4D9E-B902-73DC84539835}" type="presParOf" srcId="{2473257B-8095-42D8-B873-CD92573E8EF1}" destId="{8AF70E72-6041-46BB-A2AE-54FE66E1C8A0}" srcOrd="0" destOrd="0" presId="urn:microsoft.com/office/officeart/2005/8/layout/orgChart1"/>
    <dgm:cxn modelId="{F2F9B199-F98C-47DD-8EBD-C266EF123FF3}" type="presParOf" srcId="{2473257B-8095-42D8-B873-CD92573E8EF1}" destId="{25B2E7F7-E558-4922-9801-C7F60C780FE8}" srcOrd="1" destOrd="0" presId="urn:microsoft.com/office/officeart/2005/8/layout/orgChart1"/>
    <dgm:cxn modelId="{35A466ED-DF63-4DA6-8977-88CFE37FE620}" type="presParOf" srcId="{CE72D2D8-64A0-400B-8A7B-02DEC0B4647D}" destId="{FB09A455-9651-408C-A3E6-FB12DEE3ECCA}" srcOrd="1" destOrd="0" presId="urn:microsoft.com/office/officeart/2005/8/layout/orgChart1"/>
    <dgm:cxn modelId="{1DEBA00C-0168-4EA5-B6D9-3A0CB7A855D5}" type="presParOf" srcId="{FB09A455-9651-408C-A3E6-FB12DEE3ECCA}" destId="{8A38CBB4-611C-40AD-92F2-442AD6C1DE08}" srcOrd="0" destOrd="0" presId="urn:microsoft.com/office/officeart/2005/8/layout/orgChart1"/>
    <dgm:cxn modelId="{82B4123B-3784-437F-92FB-B13BDE409FE4}" type="presParOf" srcId="{FB09A455-9651-408C-A3E6-FB12DEE3ECCA}" destId="{D85790B9-354F-4236-98B9-90D53365A962}" srcOrd="1" destOrd="0" presId="urn:microsoft.com/office/officeart/2005/8/layout/orgChart1"/>
    <dgm:cxn modelId="{7FBDAAC3-0FBB-4299-9390-A096F457680F}" type="presParOf" srcId="{D85790B9-354F-4236-98B9-90D53365A962}" destId="{08CE0DC2-4720-41C0-B509-A39410CCE176}" srcOrd="0" destOrd="0" presId="urn:microsoft.com/office/officeart/2005/8/layout/orgChart1"/>
    <dgm:cxn modelId="{55A899FF-AAE2-4C2C-BF92-6AC776184855}" type="presParOf" srcId="{08CE0DC2-4720-41C0-B509-A39410CCE176}" destId="{76ED22D6-F179-4247-8405-C92808D3C364}" srcOrd="0" destOrd="0" presId="urn:microsoft.com/office/officeart/2005/8/layout/orgChart1"/>
    <dgm:cxn modelId="{0DCD2BC3-58A2-4009-8C23-1C86E3727ACB}" type="presParOf" srcId="{08CE0DC2-4720-41C0-B509-A39410CCE176}" destId="{200CE5C5-75EC-4573-B6EA-202BEB6553BF}" srcOrd="1" destOrd="0" presId="urn:microsoft.com/office/officeart/2005/8/layout/orgChart1"/>
    <dgm:cxn modelId="{0DD71CCD-BB75-4ECB-B6EF-B28A4A5FF2C2}" type="presParOf" srcId="{D85790B9-354F-4236-98B9-90D53365A962}" destId="{BA7E4C10-2DF3-426C-B99B-E713275AB5DB}" srcOrd="1" destOrd="0" presId="urn:microsoft.com/office/officeart/2005/8/layout/orgChart1"/>
    <dgm:cxn modelId="{0DE12883-7341-44B8-84A8-42E80768C255}" type="presParOf" srcId="{BA7E4C10-2DF3-426C-B99B-E713275AB5DB}" destId="{14A61350-BE5F-4988-99F1-1063C27D672B}" srcOrd="0" destOrd="0" presId="urn:microsoft.com/office/officeart/2005/8/layout/orgChart1"/>
    <dgm:cxn modelId="{31FC18AA-F3B3-43C2-91E0-237C4FCB1761}" type="presParOf" srcId="{BA7E4C10-2DF3-426C-B99B-E713275AB5DB}" destId="{9DBE5A0D-50CF-4D07-9EFF-0B5F3B1F377A}" srcOrd="1" destOrd="0" presId="urn:microsoft.com/office/officeart/2005/8/layout/orgChart1"/>
    <dgm:cxn modelId="{59222D04-692D-43A9-A142-5D9442433C4A}" type="presParOf" srcId="{9DBE5A0D-50CF-4D07-9EFF-0B5F3B1F377A}" destId="{EFE61D4F-CBAB-4BF9-9D19-3E58BDD73A73}" srcOrd="0" destOrd="0" presId="urn:microsoft.com/office/officeart/2005/8/layout/orgChart1"/>
    <dgm:cxn modelId="{FBC55703-5CB2-40AD-A20D-37E398D57DDA}" type="presParOf" srcId="{EFE61D4F-CBAB-4BF9-9D19-3E58BDD73A73}" destId="{8C579A73-8BE3-4645-B829-03EEA27F05DF}" srcOrd="0" destOrd="0" presId="urn:microsoft.com/office/officeart/2005/8/layout/orgChart1"/>
    <dgm:cxn modelId="{3DCE49E2-F4CF-4BEF-8A9D-5918E994E3B7}" type="presParOf" srcId="{EFE61D4F-CBAB-4BF9-9D19-3E58BDD73A73}" destId="{DAB9B247-D229-40E1-B85A-65B227EF0D1C}" srcOrd="1" destOrd="0" presId="urn:microsoft.com/office/officeart/2005/8/layout/orgChart1"/>
    <dgm:cxn modelId="{C8480459-FD10-4CC1-BA67-037CDD451A6F}" type="presParOf" srcId="{9DBE5A0D-50CF-4D07-9EFF-0B5F3B1F377A}" destId="{4AC2D97C-B37A-426A-9963-EAA699AEF5FA}" srcOrd="1" destOrd="0" presId="urn:microsoft.com/office/officeart/2005/8/layout/orgChart1"/>
    <dgm:cxn modelId="{6F9BD083-D1AD-41E6-B42E-40A38FE60FAB}" type="presParOf" srcId="{9DBE5A0D-50CF-4D07-9EFF-0B5F3B1F377A}" destId="{A2210ACF-4FED-47DB-8BD0-1EE168186B49}" srcOrd="2" destOrd="0" presId="urn:microsoft.com/office/officeart/2005/8/layout/orgChart1"/>
    <dgm:cxn modelId="{F61B30E2-539E-42BF-9907-E42FD16D04A7}" type="presParOf" srcId="{D85790B9-354F-4236-98B9-90D53365A962}" destId="{2D40E49C-7922-4DE6-B3A5-C78B538CFB4F}" srcOrd="2" destOrd="0" presId="urn:microsoft.com/office/officeart/2005/8/layout/orgChart1"/>
    <dgm:cxn modelId="{5513EB7C-FF62-4309-A291-7721A43E3064}" type="presParOf" srcId="{FB09A455-9651-408C-A3E6-FB12DEE3ECCA}" destId="{824CF39B-BEC0-4395-A258-0C37758B28BB}" srcOrd="2" destOrd="0" presId="urn:microsoft.com/office/officeart/2005/8/layout/orgChart1"/>
    <dgm:cxn modelId="{784AC290-CAED-4FD9-9E64-EB7D7879F5E2}" type="presParOf" srcId="{FB09A455-9651-408C-A3E6-FB12DEE3ECCA}" destId="{4340DAFE-9704-405F-816C-7C492D9ECB18}" srcOrd="3" destOrd="0" presId="urn:microsoft.com/office/officeart/2005/8/layout/orgChart1"/>
    <dgm:cxn modelId="{E1F6CD58-D974-404F-BCAC-82554877D73F}" type="presParOf" srcId="{4340DAFE-9704-405F-816C-7C492D9ECB18}" destId="{3D122315-0FCF-4364-8D21-CD75B3A0A2BF}" srcOrd="0" destOrd="0" presId="urn:microsoft.com/office/officeart/2005/8/layout/orgChart1"/>
    <dgm:cxn modelId="{343878AB-BC2B-4243-9030-7DE0E5424301}" type="presParOf" srcId="{3D122315-0FCF-4364-8D21-CD75B3A0A2BF}" destId="{9E113ABB-01F6-46E3-8D9B-7B864AE52C30}" srcOrd="0" destOrd="0" presId="urn:microsoft.com/office/officeart/2005/8/layout/orgChart1"/>
    <dgm:cxn modelId="{89FEAB22-9B15-4CD6-A16E-8A8078D939E8}" type="presParOf" srcId="{3D122315-0FCF-4364-8D21-CD75B3A0A2BF}" destId="{E011585B-6709-4992-95F6-C97903EF08BC}" srcOrd="1" destOrd="0" presId="urn:microsoft.com/office/officeart/2005/8/layout/orgChart1"/>
    <dgm:cxn modelId="{71656537-09B1-41E4-B6D0-A0B1172533A7}" type="presParOf" srcId="{4340DAFE-9704-405F-816C-7C492D9ECB18}" destId="{63B486D8-D0B1-48CA-B159-BDC500CD773B}" srcOrd="1" destOrd="0" presId="urn:microsoft.com/office/officeart/2005/8/layout/orgChart1"/>
    <dgm:cxn modelId="{CF145E65-47F5-4769-B5B0-391AC9F172C8}" type="presParOf" srcId="{63B486D8-D0B1-48CA-B159-BDC500CD773B}" destId="{F39320C1-E52A-455B-A101-5DE6A6ECA515}" srcOrd="0" destOrd="0" presId="urn:microsoft.com/office/officeart/2005/8/layout/orgChart1"/>
    <dgm:cxn modelId="{FBEDC04F-A0BC-46DE-A5DE-BD27E49F2B7A}" type="presParOf" srcId="{63B486D8-D0B1-48CA-B159-BDC500CD773B}" destId="{8CAF216B-2403-414B-ADD9-EB5E561642B1}" srcOrd="1" destOrd="0" presId="urn:microsoft.com/office/officeart/2005/8/layout/orgChart1"/>
    <dgm:cxn modelId="{12BD03E1-7E94-4B58-874A-5944BE68A5E2}" type="presParOf" srcId="{8CAF216B-2403-414B-ADD9-EB5E561642B1}" destId="{B2BB8725-2DC9-4062-9437-0F94B4351671}" srcOrd="0" destOrd="0" presId="urn:microsoft.com/office/officeart/2005/8/layout/orgChart1"/>
    <dgm:cxn modelId="{E1AB063A-3621-44DD-8AEA-F114C735544C}" type="presParOf" srcId="{B2BB8725-2DC9-4062-9437-0F94B4351671}" destId="{472DEA00-8264-4638-95B4-A1E6FE5FBEA8}" srcOrd="0" destOrd="0" presId="urn:microsoft.com/office/officeart/2005/8/layout/orgChart1"/>
    <dgm:cxn modelId="{F76D3DE4-0D3B-457A-9619-7074AB0EB60C}" type="presParOf" srcId="{B2BB8725-2DC9-4062-9437-0F94B4351671}" destId="{C8BDC389-419F-4753-8251-F9877E6CEC71}" srcOrd="1" destOrd="0" presId="urn:microsoft.com/office/officeart/2005/8/layout/orgChart1"/>
    <dgm:cxn modelId="{745566D6-0999-400A-B2B5-D17C14E87528}" type="presParOf" srcId="{8CAF216B-2403-414B-ADD9-EB5E561642B1}" destId="{C8821E90-684B-47B3-AE73-5B0B57AAB395}" srcOrd="1" destOrd="0" presId="urn:microsoft.com/office/officeart/2005/8/layout/orgChart1"/>
    <dgm:cxn modelId="{A401E8C2-2406-441C-A4E6-76824B72EA6A}" type="presParOf" srcId="{8CAF216B-2403-414B-ADD9-EB5E561642B1}" destId="{6A6BE6A4-2C99-42D6-90A0-5524345C224C}" srcOrd="2" destOrd="0" presId="urn:microsoft.com/office/officeart/2005/8/layout/orgChart1"/>
    <dgm:cxn modelId="{6E30F53F-A835-4124-837C-16BA8D8DA6F0}" type="presParOf" srcId="{4340DAFE-9704-405F-816C-7C492D9ECB18}" destId="{E7DF253E-999C-47CE-9BA2-75A966512FF8}" srcOrd="2" destOrd="0" presId="urn:microsoft.com/office/officeart/2005/8/layout/orgChart1"/>
    <dgm:cxn modelId="{68F334C1-80CB-4CF8-96B9-C7AA189C79D2}" type="presParOf" srcId="{FB09A455-9651-408C-A3E6-FB12DEE3ECCA}" destId="{E1E187CC-8850-4C8E-BAB7-9A04AC4BA864}" srcOrd="4" destOrd="0" presId="urn:microsoft.com/office/officeart/2005/8/layout/orgChart1"/>
    <dgm:cxn modelId="{15AE7812-172F-4111-BF40-6BB421B2384E}" type="presParOf" srcId="{FB09A455-9651-408C-A3E6-FB12DEE3ECCA}" destId="{D9EFE871-DB12-4420-9E2D-F300B9EF394A}" srcOrd="5" destOrd="0" presId="urn:microsoft.com/office/officeart/2005/8/layout/orgChart1"/>
    <dgm:cxn modelId="{508E80AF-F044-4A60-AC58-7CD0CD931C7E}" type="presParOf" srcId="{D9EFE871-DB12-4420-9E2D-F300B9EF394A}" destId="{3E6702F6-5F9B-42F8-AA29-3D680942DD89}" srcOrd="0" destOrd="0" presId="urn:microsoft.com/office/officeart/2005/8/layout/orgChart1"/>
    <dgm:cxn modelId="{AA7A6A2F-FD9F-455A-8797-B02CA1D80685}" type="presParOf" srcId="{3E6702F6-5F9B-42F8-AA29-3D680942DD89}" destId="{E962F519-3E4A-4C38-8F6C-39B506D98F4F}" srcOrd="0" destOrd="0" presId="urn:microsoft.com/office/officeart/2005/8/layout/orgChart1"/>
    <dgm:cxn modelId="{9A8A6970-E41E-4502-99C8-E4F2FE6B42B3}" type="presParOf" srcId="{3E6702F6-5F9B-42F8-AA29-3D680942DD89}" destId="{49AF4FBF-F963-43EB-8CB1-0C9663A8D211}" srcOrd="1" destOrd="0" presId="urn:microsoft.com/office/officeart/2005/8/layout/orgChart1"/>
    <dgm:cxn modelId="{C6F28021-4EDC-437D-A887-C76A284561CC}" type="presParOf" srcId="{D9EFE871-DB12-4420-9E2D-F300B9EF394A}" destId="{1953CD98-3DF4-4464-92EB-03DFD6792816}" srcOrd="1" destOrd="0" presId="urn:microsoft.com/office/officeart/2005/8/layout/orgChart1"/>
    <dgm:cxn modelId="{8B588629-2071-431A-9EBB-83A1937D1C5D}" type="presParOf" srcId="{1953CD98-3DF4-4464-92EB-03DFD6792816}" destId="{7D4E4BB9-7604-4153-ADF4-ABF429284CA1}" srcOrd="0" destOrd="0" presId="urn:microsoft.com/office/officeart/2005/8/layout/orgChart1"/>
    <dgm:cxn modelId="{23E984AC-7DDA-472C-A84F-9CD09C51777D}" type="presParOf" srcId="{1953CD98-3DF4-4464-92EB-03DFD6792816}" destId="{E2B2EADA-A5AF-4BAC-8074-5D055222B09E}" srcOrd="1" destOrd="0" presId="urn:microsoft.com/office/officeart/2005/8/layout/orgChart1"/>
    <dgm:cxn modelId="{2FD5479B-1F52-4BE2-9F8C-0FA69B577264}" type="presParOf" srcId="{E2B2EADA-A5AF-4BAC-8074-5D055222B09E}" destId="{427C45B4-C5C0-4A2A-99A5-AFE4FC5DCE1E}" srcOrd="0" destOrd="0" presId="urn:microsoft.com/office/officeart/2005/8/layout/orgChart1"/>
    <dgm:cxn modelId="{41E2E33C-3248-47BB-B38B-FD7074E92F6E}" type="presParOf" srcId="{427C45B4-C5C0-4A2A-99A5-AFE4FC5DCE1E}" destId="{F7E6A6FC-5ADB-4F1D-A5C8-052804B7DB3C}" srcOrd="0" destOrd="0" presId="urn:microsoft.com/office/officeart/2005/8/layout/orgChart1"/>
    <dgm:cxn modelId="{F3978681-DE66-41DC-9D62-31FC57B86E5D}" type="presParOf" srcId="{427C45B4-C5C0-4A2A-99A5-AFE4FC5DCE1E}" destId="{4B2FF81E-AB83-4FEA-8517-43FA3755809D}" srcOrd="1" destOrd="0" presId="urn:microsoft.com/office/officeart/2005/8/layout/orgChart1"/>
    <dgm:cxn modelId="{4AF16479-8E50-4481-9CD5-131B1B245C7D}" type="presParOf" srcId="{E2B2EADA-A5AF-4BAC-8074-5D055222B09E}" destId="{5B0DBBF6-2CF7-49B8-ADF0-03F9C60364FF}" srcOrd="1" destOrd="0" presId="urn:microsoft.com/office/officeart/2005/8/layout/orgChart1"/>
    <dgm:cxn modelId="{C6B307E7-AB1D-465A-8A10-1BE7CE548AED}" type="presParOf" srcId="{E2B2EADA-A5AF-4BAC-8074-5D055222B09E}" destId="{E690C3A0-2B50-4EA0-A361-C8275060E9D7}" srcOrd="2" destOrd="0" presId="urn:microsoft.com/office/officeart/2005/8/layout/orgChart1"/>
    <dgm:cxn modelId="{BCC5B1FB-2411-437B-AABB-C6C65A1C446B}" type="presParOf" srcId="{D9EFE871-DB12-4420-9E2D-F300B9EF394A}" destId="{D4385150-6082-4835-B967-AB24ED2CA75B}" srcOrd="2" destOrd="0" presId="urn:microsoft.com/office/officeart/2005/8/layout/orgChart1"/>
    <dgm:cxn modelId="{79328FE1-7E49-4A08-8421-92E4A026AB82}" type="presParOf" srcId="{CE72D2D8-64A0-400B-8A7B-02DEC0B4647D}" destId="{501AB4DD-4367-4479-A2E0-0A83E0D0B25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4213860" y="-20492"/>
            <a:ext cx="3043343" cy="467072"/>
          </a:xfrm>
          <a:prstGeom prst="rect">
            <a:avLst/>
          </a:prstGeom>
        </p:spPr>
        <p:txBody>
          <a:bodyPr vert="horz" lIns="93324" tIns="46662" rIns="93324" bIns="46662" rtlCol="0"/>
          <a:lstStyle>
            <a:lvl1pPr algn="r">
              <a:defRPr sz="1200"/>
            </a:lvl1pPr>
          </a:lstStyle>
          <a:p>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8E20746-D700-4976-8FAC-FA469A1FD3CF}" type="slidenum">
              <a:rPr lang="en-US" smtClean="0"/>
              <a:t>‹#›</a:t>
            </a:fld>
            <a:endParaRPr lang="en-US"/>
          </a:p>
        </p:txBody>
      </p:sp>
    </p:spTree>
    <p:extLst>
      <p:ext uri="{BB962C8B-B14F-4D97-AF65-F5344CB8AC3E}">
        <p14:creationId xmlns:p14="http://schemas.microsoft.com/office/powerpoint/2010/main" val="4168287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F2A943D-B95C-4CAD-BA47-4FA83A5236FB}" type="datetimeFigureOut">
              <a:rPr lang="en-US" smtClean="0"/>
              <a:t>6/14/2017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804D0B3-B564-4B7B-967F-B31D02C9CDCF}" type="slidenum">
              <a:rPr lang="en-US" smtClean="0"/>
              <a:t>‹#›</a:t>
            </a:fld>
            <a:endParaRPr lang="en-US"/>
          </a:p>
        </p:txBody>
      </p:sp>
    </p:spTree>
    <p:extLst>
      <p:ext uri="{BB962C8B-B14F-4D97-AF65-F5344CB8AC3E}">
        <p14:creationId xmlns:p14="http://schemas.microsoft.com/office/powerpoint/2010/main" val="377268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49013-3925-4B29-8BF4-A1387C309DD0}" type="slidenum">
              <a:rPr lang="en-US" smtClean="0">
                <a:solidFill>
                  <a:prstClr val="black"/>
                </a:solidFill>
              </a:rPr>
              <a:pPr/>
              <a:t>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Presented by the Endowment for Health 9/17/15</a:t>
            </a:r>
          </a:p>
        </p:txBody>
      </p:sp>
      <p:sp>
        <p:nvSpPr>
          <p:cNvPr id="6" name="Header Placeholder 5"/>
          <p:cNvSpPr>
            <a:spLocks noGrp="1"/>
          </p:cNvSpPr>
          <p:nvPr>
            <p:ph type="hdr" sz="quarter" idx="12"/>
          </p:nvPr>
        </p:nvSpPr>
        <p:spPr/>
        <p:txBody>
          <a:bodyPr/>
          <a:lstStyle/>
          <a:p>
            <a:r>
              <a:rPr lang="en-US">
                <a:solidFill>
                  <a:prstClr val="black"/>
                </a:solidFill>
              </a:rPr>
              <a:t>Collective Approach to Address an Aging NH</a:t>
            </a:r>
          </a:p>
        </p:txBody>
      </p:sp>
    </p:spTree>
    <p:extLst>
      <p:ext uri="{BB962C8B-B14F-4D97-AF65-F5344CB8AC3E}">
        <p14:creationId xmlns:p14="http://schemas.microsoft.com/office/powerpoint/2010/main" val="933268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something with this one….</a:t>
            </a:r>
          </a:p>
          <a:p>
            <a:endParaRPr lang="en-US" dirty="0"/>
          </a:p>
          <a:p>
            <a:pPr marL="408291" lvl="1">
              <a:spcAft>
                <a:spcPts val="612"/>
              </a:spcAft>
            </a:pPr>
            <a:r>
              <a:rPr lang="en-US" b="1" dirty="0"/>
              <a:t>Advocacy</a:t>
            </a:r>
            <a:r>
              <a:rPr lang="en-US" dirty="0"/>
              <a:t>: Develop an advocacy infrastructure to enhance support for aging issues.</a:t>
            </a:r>
          </a:p>
          <a:p>
            <a:pPr marL="408291" lvl="1">
              <a:spcAft>
                <a:spcPts val="612"/>
              </a:spcAft>
            </a:pPr>
            <a:r>
              <a:rPr lang="en-US" b="1" dirty="0"/>
              <a:t>Cross Disciplinary</a:t>
            </a:r>
            <a:r>
              <a:rPr lang="en-US" dirty="0"/>
              <a:t>: Convene a cross-disciplinary workgroup including medical, mental health, social service, community service, and oral health providers, in order to plan and coordinate efforts.</a:t>
            </a:r>
          </a:p>
          <a:p>
            <a:pPr marL="408291" lvl="1">
              <a:spcAft>
                <a:spcPts val="612"/>
              </a:spcAft>
            </a:pPr>
            <a:r>
              <a:rPr lang="en-US" b="1" dirty="0"/>
              <a:t>Zoning: </a:t>
            </a:r>
            <a:r>
              <a:rPr lang="en-US" dirty="0"/>
              <a:t>Identify and advocate for needed zoning changes in order to promote affordable, accessible housing options.</a:t>
            </a:r>
          </a:p>
          <a:p>
            <a:pPr>
              <a:spcAft>
                <a:spcPts val="612"/>
              </a:spcAft>
            </a:pPr>
            <a:r>
              <a:rPr lang="en-US" b="1" dirty="0"/>
              <a:t>	</a:t>
            </a:r>
            <a:r>
              <a:rPr lang="en-US" i="1" dirty="0"/>
              <a:t>Change Practice:</a:t>
            </a:r>
          </a:p>
          <a:p>
            <a:pPr marL="408291" lvl="1">
              <a:spcAft>
                <a:spcPts val="612"/>
              </a:spcAft>
            </a:pPr>
            <a:r>
              <a:rPr lang="en-US" b="1" dirty="0"/>
              <a:t>Caregiving:</a:t>
            </a:r>
            <a:r>
              <a:rPr lang="en-US" dirty="0"/>
              <a:t> Enhance services and supports of informal, family caregivers.</a:t>
            </a:r>
          </a:p>
          <a:p>
            <a:pPr marL="408291" lvl="1">
              <a:spcAft>
                <a:spcPts val="612"/>
              </a:spcAft>
            </a:pPr>
            <a:r>
              <a:rPr lang="en-US" b="1" dirty="0"/>
              <a:t>Transportation:</a:t>
            </a:r>
            <a:r>
              <a:rPr lang="en-US" dirty="0"/>
              <a:t> Increase transportation options, including an analysis of current efforts and funding issues.</a:t>
            </a:r>
          </a:p>
          <a:p>
            <a:pPr marL="408291" lvl="1">
              <a:spcAft>
                <a:spcPts val="612"/>
              </a:spcAft>
            </a:pPr>
            <a:r>
              <a:rPr lang="en-US" b="1" dirty="0"/>
              <a:t>Information Coordinated: </a:t>
            </a:r>
            <a:r>
              <a:rPr lang="en-US" dirty="0"/>
              <a:t>Assure that information on resources and services (e.g. transportation, nutrition, and housing) is available, accessible, and coordinated.</a:t>
            </a:r>
          </a:p>
          <a:p>
            <a:pPr marL="408291" lvl="1">
              <a:spcAft>
                <a:spcPts val="612"/>
              </a:spcAft>
            </a:pPr>
            <a:r>
              <a:rPr lang="en-US" b="1" dirty="0"/>
              <a:t>Care Coordination: </a:t>
            </a:r>
            <a:r>
              <a:rPr lang="en-US" dirty="0"/>
              <a:t>Improve care coordination for older adults involving medical, mental health, social,, community, and oral health services.</a:t>
            </a:r>
          </a:p>
          <a:p>
            <a:pPr marL="408291" lvl="1">
              <a:spcAft>
                <a:spcPts val="612"/>
              </a:spcAft>
            </a:pPr>
            <a:r>
              <a:rPr lang="en-US" b="1" dirty="0"/>
              <a:t>Workforce:</a:t>
            </a:r>
            <a:r>
              <a:rPr lang="en-US" dirty="0"/>
              <a:t> Improve the availability of quality healthcare and social service workforces. </a:t>
            </a:r>
          </a:p>
          <a:p>
            <a:endParaRPr lang="en-US" dirty="0"/>
          </a:p>
        </p:txBody>
      </p:sp>
      <p:sp>
        <p:nvSpPr>
          <p:cNvPr id="4" name="Slide Number Placeholder 3"/>
          <p:cNvSpPr>
            <a:spLocks noGrp="1"/>
          </p:cNvSpPr>
          <p:nvPr>
            <p:ph type="sldNum" sz="quarter" idx="10"/>
          </p:nvPr>
        </p:nvSpPr>
        <p:spPr/>
        <p:txBody>
          <a:bodyPr/>
          <a:lstStyle/>
          <a:p>
            <a:fld id="{D804D0B3-B564-4B7B-967F-B31D02C9CDCF}" type="slidenum">
              <a:rPr lang="en-US" smtClean="0"/>
              <a:t>14</a:t>
            </a:fld>
            <a:endParaRPr lang="en-US"/>
          </a:p>
        </p:txBody>
      </p:sp>
    </p:spTree>
    <p:extLst>
      <p:ext uri="{BB962C8B-B14F-4D97-AF65-F5344CB8AC3E}">
        <p14:creationId xmlns:p14="http://schemas.microsoft.com/office/powerpoint/2010/main" val="3378375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4D0B3-B564-4B7B-967F-B31D02C9CDCF}" type="slidenum">
              <a:rPr lang="en-US" smtClean="0"/>
              <a:t>16</a:t>
            </a:fld>
            <a:endParaRPr lang="en-US"/>
          </a:p>
        </p:txBody>
      </p:sp>
    </p:spTree>
    <p:extLst>
      <p:ext uri="{BB962C8B-B14F-4D97-AF65-F5344CB8AC3E}">
        <p14:creationId xmlns:p14="http://schemas.microsoft.com/office/powerpoint/2010/main" val="1085798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Click for O L L I</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8255" indent="-291636" eaLnBrk="0" hangingPunct="0">
              <a:spcBef>
                <a:spcPct val="30000"/>
              </a:spcBef>
              <a:defRPr sz="1200">
                <a:solidFill>
                  <a:schemeClr val="tx1"/>
                </a:solidFill>
                <a:latin typeface="Calibri" pitchFamily="34" charset="0"/>
                <a:ea typeface="ＭＳ Ｐゴシック" pitchFamily="34" charset="-128"/>
              </a:defRPr>
            </a:lvl2pPr>
            <a:lvl3pPr marL="1166546" indent="-233309" eaLnBrk="0" hangingPunct="0">
              <a:spcBef>
                <a:spcPct val="30000"/>
              </a:spcBef>
              <a:defRPr sz="1200">
                <a:solidFill>
                  <a:schemeClr val="tx1"/>
                </a:solidFill>
                <a:latin typeface="Calibri" pitchFamily="34" charset="0"/>
                <a:ea typeface="ＭＳ Ｐゴシック" pitchFamily="34" charset="-128"/>
              </a:defRPr>
            </a:lvl3pPr>
            <a:lvl4pPr marL="1633164" indent="-233309" eaLnBrk="0" hangingPunct="0">
              <a:spcBef>
                <a:spcPct val="30000"/>
              </a:spcBef>
              <a:defRPr sz="1200">
                <a:solidFill>
                  <a:schemeClr val="tx1"/>
                </a:solidFill>
                <a:latin typeface="Calibri" pitchFamily="34" charset="0"/>
                <a:ea typeface="ＭＳ Ｐゴシック" pitchFamily="34" charset="-128"/>
              </a:defRPr>
            </a:lvl4pPr>
            <a:lvl5pPr marL="2099782" indent="-233309" eaLnBrk="0" hangingPunct="0">
              <a:spcBef>
                <a:spcPct val="30000"/>
              </a:spcBef>
              <a:defRPr sz="1200">
                <a:solidFill>
                  <a:schemeClr val="tx1"/>
                </a:solidFill>
                <a:latin typeface="Calibri" pitchFamily="34" charset="0"/>
                <a:ea typeface="ＭＳ Ｐゴシック" pitchFamily="34" charset="-128"/>
              </a:defRPr>
            </a:lvl5pPr>
            <a:lvl6pPr marL="2566401" indent="-23330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33019" indent="-23330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9637" indent="-23330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6256" indent="-23330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6D34C27-5ABC-4633-B499-45943A30F043}" type="slidenum">
              <a:rPr lang="en-US" altLang="en-US" smtClean="0">
                <a:latin typeface="Arial" charset="0"/>
              </a:rPr>
              <a:pPr eaLnBrk="1" hangingPunct="1">
                <a:spcBef>
                  <a:spcPct val="0"/>
                </a:spcBef>
              </a:pPr>
              <a:t>25</a:t>
            </a:fld>
            <a:endParaRPr lang="en-US" altLang="en-US" smtClean="0">
              <a:latin typeface="Arial" charset="0"/>
            </a:endParaRPr>
          </a:p>
        </p:txBody>
      </p:sp>
    </p:spTree>
    <p:extLst>
      <p:ext uri="{BB962C8B-B14F-4D97-AF65-F5344CB8AC3E}">
        <p14:creationId xmlns:p14="http://schemas.microsoft.com/office/powerpoint/2010/main" val="158228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29D0EA-1B65-4FD5-986E-D45118FEF897}" type="slidenum">
              <a:rPr lang="en-US" smtClean="0"/>
              <a:pPr>
                <a:defRPr/>
              </a:pPr>
              <a:t>34</a:t>
            </a:fld>
            <a:endParaRPr lang="en-US"/>
          </a:p>
        </p:txBody>
      </p:sp>
    </p:spTree>
    <p:extLst>
      <p:ext uri="{BB962C8B-B14F-4D97-AF65-F5344CB8AC3E}">
        <p14:creationId xmlns:p14="http://schemas.microsoft.com/office/powerpoint/2010/main" val="1554182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Hampshire Oral Health Coalition is a diverse group of organizations, agencies, and individuals, concerned about the impact of oral health issues facing New Hampshire. This group is broadly representative of those involved in oral health provision, planning, policy-making and funding including the dental and medical communities, the legislature, educational programs, advocacy groups, insurance providers, state agency leaders, and private funders</a:t>
            </a:r>
            <a:r>
              <a:rPr lang="en-US" dirty="0" smtClean="0"/>
              <a:t>.</a:t>
            </a:r>
          </a:p>
          <a:p>
            <a:endParaRPr lang="en-US" dirty="0"/>
          </a:p>
          <a:p>
            <a:r>
              <a:rPr lang="en-US" dirty="0" smtClean="0"/>
              <a:t>Our mission is working toward optimal oral health for the residents of </a:t>
            </a:r>
            <a:r>
              <a:rPr lang="en-US" smtClean="0"/>
              <a:t>New Hampshire.</a:t>
            </a:r>
            <a:endParaRPr lang="en-US" dirty="0"/>
          </a:p>
          <a:p>
            <a:endParaRPr lang="en-US" dirty="0"/>
          </a:p>
        </p:txBody>
      </p:sp>
      <p:sp>
        <p:nvSpPr>
          <p:cNvPr id="4" name="Slide Number Placeholder 3"/>
          <p:cNvSpPr>
            <a:spLocks noGrp="1"/>
          </p:cNvSpPr>
          <p:nvPr>
            <p:ph type="sldNum" sz="quarter" idx="10"/>
          </p:nvPr>
        </p:nvSpPr>
        <p:spPr/>
        <p:txBody>
          <a:bodyPr/>
          <a:lstStyle/>
          <a:p>
            <a:fld id="{EAAE5B02-3BAE-49AA-AEF1-F3FA86C5F0A9}" type="slidenum">
              <a:rPr lang="en-US" smtClean="0"/>
              <a:t>36</a:t>
            </a:fld>
            <a:endParaRPr lang="en-US" dirty="0"/>
          </a:p>
        </p:txBody>
      </p:sp>
    </p:spTree>
    <p:extLst>
      <p:ext uri="{BB962C8B-B14F-4D97-AF65-F5344CB8AC3E}">
        <p14:creationId xmlns:p14="http://schemas.microsoft.com/office/powerpoint/2010/main" val="1430547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Types of services available</a:t>
            </a:r>
          </a:p>
          <a:p>
            <a:pPr marL="174982" indent="-174982">
              <a:buFont typeface="Arial" panose="020B0604020202020204" pitchFamily="34" charset="0"/>
              <a:buChar char="•"/>
            </a:pPr>
            <a:r>
              <a:rPr lang="en-US" dirty="0" smtClean="0"/>
              <a:t>Population served</a:t>
            </a:r>
          </a:p>
          <a:p>
            <a:pPr marL="174982" indent="-174982">
              <a:buFont typeface="Arial" panose="020B0604020202020204" pitchFamily="34" charset="0"/>
              <a:buChar char="•"/>
            </a:pPr>
            <a:r>
              <a:rPr lang="en-US" dirty="0" smtClean="0"/>
              <a:t>Staffing patterns</a:t>
            </a:r>
          </a:p>
          <a:p>
            <a:pPr marL="174982" indent="-174982">
              <a:buFont typeface="Arial" panose="020B0604020202020204" pitchFamily="34" charset="0"/>
              <a:buChar char="•"/>
            </a:pPr>
            <a:r>
              <a:rPr lang="en-US" dirty="0" smtClean="0"/>
              <a:t>Reimbursement resources</a:t>
            </a:r>
          </a:p>
          <a:p>
            <a:pPr marL="174982" indent="-174982">
              <a:buFont typeface="Arial" panose="020B0604020202020204" pitchFamily="34" charset="0"/>
              <a:buChar char="•"/>
            </a:pPr>
            <a:r>
              <a:rPr lang="en-US" dirty="0" smtClean="0"/>
              <a:t>Gaps in services or obstacles to access</a:t>
            </a:r>
          </a:p>
          <a:p>
            <a:r>
              <a:rPr lang="en-US" dirty="0" smtClean="0"/>
              <a:t>                                   including those related to geography and subpopulations</a:t>
            </a:r>
          </a:p>
          <a:p>
            <a:endParaRPr lang="en-US" dirty="0" smtClean="0"/>
          </a:p>
          <a:p>
            <a:endParaRPr lang="en-US" dirty="0" smtClean="0"/>
          </a:p>
          <a:p>
            <a:r>
              <a:rPr lang="en-US" dirty="0" smtClean="0"/>
              <a:t>MOST JARRING GAP     LACK OF SERVICES AVAILABLE TO LOW-INCOME ADULTS</a:t>
            </a:r>
          </a:p>
          <a:p>
            <a:endParaRPr lang="en-US" dirty="0" smtClean="0"/>
          </a:p>
          <a:p>
            <a:r>
              <a:rPr lang="en-US" dirty="0" smtClean="0"/>
              <a:t>NO SYSTEMATIC - FULLY AND SUSTAINABLY FUNDED – STATEWIDE WAY TO ACCESS</a:t>
            </a:r>
          </a:p>
          <a:p>
            <a:endParaRPr lang="en-US" dirty="0" smtClean="0"/>
          </a:p>
          <a:p>
            <a:r>
              <a:rPr lang="en-US" dirty="0" smtClean="0"/>
              <a:t>CMS = NO MINIMUM REQUIEMENTS FOR MEDICAID ADULT DENTAL COVERAGE – LESS THAN HALF OF STATES PROVIDE COMPREHENSIVE</a:t>
            </a:r>
          </a:p>
          <a:p>
            <a:r>
              <a:rPr lang="en-US" dirty="0" smtClean="0"/>
              <a:t>NH ONE OF 13 WITH EMERGENCY ONLY COVERAGE </a:t>
            </a:r>
          </a:p>
          <a:p>
            <a:r>
              <a:rPr lang="en-US" dirty="0" smtClean="0"/>
              <a:t>TREATMENT OF PAIN AND INFECTION    -      EXTRACTION AND PHARMACEUTICALS</a:t>
            </a:r>
          </a:p>
          <a:p>
            <a:r>
              <a:rPr lang="en-US" dirty="0" smtClean="0"/>
              <a:t>                         NO DENTURES</a:t>
            </a:r>
          </a:p>
          <a:p>
            <a:r>
              <a:rPr lang="en-US" dirty="0" smtClean="0"/>
              <a:t>MEDICARE COVERING 266,000 NH CITIZENS (2009) PROVIDES NO DENTAL BENEFIT</a:t>
            </a:r>
          </a:p>
          <a:p>
            <a:endParaRPr lang="en-US" dirty="0"/>
          </a:p>
        </p:txBody>
      </p:sp>
      <p:sp>
        <p:nvSpPr>
          <p:cNvPr id="4" name="Slide Number Placeholder 3"/>
          <p:cNvSpPr>
            <a:spLocks noGrp="1"/>
          </p:cNvSpPr>
          <p:nvPr>
            <p:ph type="sldNum" sz="quarter" idx="10"/>
          </p:nvPr>
        </p:nvSpPr>
        <p:spPr/>
        <p:txBody>
          <a:bodyPr/>
          <a:lstStyle/>
          <a:p>
            <a:fld id="{EAAE5B02-3BAE-49AA-AEF1-F3FA86C5F0A9}" type="slidenum">
              <a:rPr lang="en-US" smtClean="0"/>
              <a:t>37</a:t>
            </a:fld>
            <a:endParaRPr lang="en-US" dirty="0"/>
          </a:p>
        </p:txBody>
      </p:sp>
    </p:spTree>
    <p:extLst>
      <p:ext uri="{BB962C8B-B14F-4D97-AF65-F5344CB8AC3E}">
        <p14:creationId xmlns:p14="http://schemas.microsoft.com/office/powerpoint/2010/main" val="3506209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Programs have sprung up to meet the needs of these adults in ways that make sense</a:t>
            </a:r>
          </a:p>
          <a:p>
            <a:endParaRPr lang="en-US" dirty="0" smtClean="0"/>
          </a:p>
          <a:p>
            <a:r>
              <a:rPr lang="en-US" dirty="0" smtClean="0"/>
              <a:t> for their populations and using available resources</a:t>
            </a:r>
            <a:endParaRPr lang="en-US" dirty="0"/>
          </a:p>
        </p:txBody>
      </p:sp>
      <p:sp>
        <p:nvSpPr>
          <p:cNvPr id="4" name="Slide Number Placeholder 3"/>
          <p:cNvSpPr>
            <a:spLocks noGrp="1"/>
          </p:cNvSpPr>
          <p:nvPr>
            <p:ph type="sldNum" sz="quarter" idx="10"/>
          </p:nvPr>
        </p:nvSpPr>
        <p:spPr/>
        <p:txBody>
          <a:bodyPr/>
          <a:lstStyle/>
          <a:p>
            <a:fld id="{EAAE5B02-3BAE-49AA-AEF1-F3FA86C5F0A9}" type="slidenum">
              <a:rPr lang="en-US" smtClean="0"/>
              <a:t>38</a:t>
            </a:fld>
            <a:endParaRPr lang="en-US" dirty="0"/>
          </a:p>
        </p:txBody>
      </p:sp>
    </p:spTree>
    <p:extLst>
      <p:ext uri="{BB962C8B-B14F-4D97-AF65-F5344CB8AC3E}">
        <p14:creationId xmlns:p14="http://schemas.microsoft.com/office/powerpoint/2010/main" val="4038269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Conducted interviews at 58 programs</a:t>
            </a:r>
          </a:p>
          <a:p>
            <a:endParaRPr lang="en-US" dirty="0"/>
          </a:p>
          <a:p>
            <a:r>
              <a:rPr lang="en-US" dirty="0" smtClean="0"/>
              <a:t>Approximately 29 provide services to meet some of the needs of low income adults</a:t>
            </a:r>
            <a:endParaRPr lang="en-US" dirty="0"/>
          </a:p>
        </p:txBody>
      </p:sp>
      <p:sp>
        <p:nvSpPr>
          <p:cNvPr id="4" name="Slide Number Placeholder 3"/>
          <p:cNvSpPr>
            <a:spLocks noGrp="1"/>
          </p:cNvSpPr>
          <p:nvPr>
            <p:ph type="sldNum" sz="quarter" idx="10"/>
          </p:nvPr>
        </p:nvSpPr>
        <p:spPr/>
        <p:txBody>
          <a:bodyPr/>
          <a:lstStyle/>
          <a:p>
            <a:fld id="{EAAE5B02-3BAE-49AA-AEF1-F3FA86C5F0A9}" type="slidenum">
              <a:rPr lang="en-US" smtClean="0"/>
              <a:t>39</a:t>
            </a:fld>
            <a:endParaRPr lang="en-US" dirty="0"/>
          </a:p>
        </p:txBody>
      </p:sp>
    </p:spTree>
    <p:extLst>
      <p:ext uri="{BB962C8B-B14F-4D97-AF65-F5344CB8AC3E}">
        <p14:creationId xmlns:p14="http://schemas.microsoft.com/office/powerpoint/2010/main" val="942238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took the 58 programs and sorted them into 4 buckets </a:t>
            </a:r>
          </a:p>
          <a:p>
            <a:endParaRPr lang="en-US" dirty="0"/>
          </a:p>
          <a:p>
            <a:r>
              <a:rPr lang="en-US" dirty="0" smtClean="0"/>
              <a:t>Roughly </a:t>
            </a:r>
          </a:p>
          <a:p>
            <a:endParaRPr lang="en-US" dirty="0"/>
          </a:p>
          <a:p>
            <a:r>
              <a:rPr lang="en-US" dirty="0" smtClean="0"/>
              <a:t>Dental operatories providing care to all ages</a:t>
            </a:r>
          </a:p>
          <a:p>
            <a:endParaRPr lang="en-US" dirty="0"/>
          </a:p>
          <a:p>
            <a:r>
              <a:rPr lang="en-US" dirty="0" smtClean="0"/>
              <a:t>children’s programs pre-K – 12</a:t>
            </a:r>
          </a:p>
          <a:p>
            <a:endParaRPr lang="en-US" dirty="0"/>
          </a:p>
          <a:p>
            <a:r>
              <a:rPr lang="en-US" dirty="0" smtClean="0"/>
              <a:t>Services to adults in institutions and senior centers</a:t>
            </a:r>
          </a:p>
          <a:p>
            <a:endParaRPr lang="en-US" dirty="0"/>
          </a:p>
          <a:p>
            <a:r>
              <a:rPr lang="en-US" dirty="0" smtClean="0"/>
              <a:t>Primary Care Medical offices serving children</a:t>
            </a:r>
            <a:endParaRPr lang="en-US" dirty="0"/>
          </a:p>
        </p:txBody>
      </p:sp>
      <p:sp>
        <p:nvSpPr>
          <p:cNvPr id="4" name="Slide Number Placeholder 3"/>
          <p:cNvSpPr>
            <a:spLocks noGrp="1"/>
          </p:cNvSpPr>
          <p:nvPr>
            <p:ph type="sldNum" sz="quarter" idx="10"/>
          </p:nvPr>
        </p:nvSpPr>
        <p:spPr/>
        <p:txBody>
          <a:bodyPr/>
          <a:lstStyle/>
          <a:p>
            <a:fld id="{EAAE5B02-3BAE-49AA-AEF1-F3FA86C5F0A9}" type="slidenum">
              <a:rPr lang="en-US" smtClean="0"/>
              <a:t>40</a:t>
            </a:fld>
            <a:endParaRPr lang="en-US" dirty="0"/>
          </a:p>
        </p:txBody>
      </p:sp>
    </p:spTree>
    <p:extLst>
      <p:ext uri="{BB962C8B-B14F-4D97-AF65-F5344CB8AC3E}">
        <p14:creationId xmlns:p14="http://schemas.microsoft.com/office/powerpoint/2010/main" val="1198372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v adults</a:t>
            </a:r>
          </a:p>
          <a:p>
            <a:endParaRPr lang="en-US" dirty="0" smtClean="0"/>
          </a:p>
          <a:p>
            <a:r>
              <a:rPr lang="en-US" dirty="0" smtClean="0"/>
              <a:t>Staffing differences</a:t>
            </a:r>
          </a:p>
          <a:p>
            <a:endParaRPr lang="en-US" dirty="0"/>
          </a:p>
          <a:p>
            <a:r>
              <a:rPr lang="en-US" dirty="0" smtClean="0"/>
              <a:t>Differences in reimbursement</a:t>
            </a:r>
          </a:p>
          <a:p>
            <a:endParaRPr lang="en-US" dirty="0"/>
          </a:p>
          <a:p>
            <a:r>
              <a:rPr lang="en-US" dirty="0" smtClean="0"/>
              <a:t>Differences in services</a:t>
            </a:r>
          </a:p>
          <a:p>
            <a:endParaRPr lang="en-US" dirty="0"/>
          </a:p>
          <a:p>
            <a:r>
              <a:rPr lang="en-US" dirty="0" smtClean="0"/>
              <a:t>Portable v bricks and mortar</a:t>
            </a:r>
          </a:p>
          <a:p>
            <a:endParaRPr lang="en-US" dirty="0"/>
          </a:p>
        </p:txBody>
      </p:sp>
      <p:sp>
        <p:nvSpPr>
          <p:cNvPr id="4" name="Slide Number Placeholder 3"/>
          <p:cNvSpPr>
            <a:spLocks noGrp="1"/>
          </p:cNvSpPr>
          <p:nvPr>
            <p:ph type="sldNum" sz="quarter" idx="10"/>
          </p:nvPr>
        </p:nvSpPr>
        <p:spPr/>
        <p:txBody>
          <a:bodyPr/>
          <a:lstStyle/>
          <a:p>
            <a:fld id="{EAAE5B02-3BAE-49AA-AEF1-F3FA86C5F0A9}" type="slidenum">
              <a:rPr lang="en-US" smtClean="0"/>
              <a:t>41</a:t>
            </a:fld>
            <a:endParaRPr lang="en-US" dirty="0"/>
          </a:p>
        </p:txBody>
      </p:sp>
    </p:spTree>
    <p:extLst>
      <p:ext uri="{BB962C8B-B14F-4D97-AF65-F5344CB8AC3E}">
        <p14:creationId xmlns:p14="http://schemas.microsoft.com/office/powerpoint/2010/main" val="144042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Just place</a:t>
            </a:r>
            <a:r>
              <a:rPr lang="en-US" baseline="0" dirty="0"/>
              <a:t> holders for now </a:t>
            </a:r>
            <a:endParaRPr lang="en-US" dirty="0"/>
          </a:p>
        </p:txBody>
      </p:sp>
      <p:sp>
        <p:nvSpPr>
          <p:cNvPr id="4" name="Header Placeholder 3"/>
          <p:cNvSpPr>
            <a:spLocks noGrp="1"/>
          </p:cNvSpPr>
          <p:nvPr>
            <p:ph type="hdr" sz="quarter" idx="10"/>
          </p:nvPr>
        </p:nvSpPr>
        <p:spPr>
          <a:xfrm>
            <a:off x="0" y="0"/>
            <a:ext cx="7023100" cy="465455"/>
          </a:xfrm>
          <a:prstGeom prst="rect">
            <a:avLst/>
          </a:prstGeom>
        </p:spPr>
        <p:txBody>
          <a:bodyPr/>
          <a:lstStyle/>
          <a:p>
            <a:r>
              <a:rPr lang="en-US">
                <a:solidFill>
                  <a:prstClr val="black"/>
                </a:solidFill>
              </a:rPr>
              <a:t>Creating a Collective Approach to Address an Aging NH</a:t>
            </a:r>
          </a:p>
        </p:txBody>
      </p:sp>
      <p:sp>
        <p:nvSpPr>
          <p:cNvPr id="5" name="Footer Placeholder 4"/>
          <p:cNvSpPr>
            <a:spLocks noGrp="1"/>
          </p:cNvSpPr>
          <p:nvPr>
            <p:ph type="ftr" sz="quarter" idx="11"/>
          </p:nvPr>
        </p:nvSpPr>
        <p:spPr/>
        <p:txBody>
          <a:bodyPr/>
          <a:lstStyle/>
          <a:p>
            <a:r>
              <a:rPr lang="en-US">
                <a:solidFill>
                  <a:prstClr val="black"/>
                </a:solidFill>
              </a:rPr>
              <a:t>September 24, 2015</a:t>
            </a:r>
          </a:p>
        </p:txBody>
      </p:sp>
      <p:sp>
        <p:nvSpPr>
          <p:cNvPr id="6" name="Slide Number Placeholder 5"/>
          <p:cNvSpPr>
            <a:spLocks noGrp="1"/>
          </p:cNvSpPr>
          <p:nvPr>
            <p:ph type="sldNum" sz="quarter" idx="12"/>
          </p:nvPr>
        </p:nvSpPr>
        <p:spPr/>
        <p:txBody>
          <a:bodyPr/>
          <a:lstStyle/>
          <a:p>
            <a:fld id="{67749013-3925-4B29-8BF4-A1387C309DD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9562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NH Medicaid one of 13 states with emergency only dental benefits for adults</a:t>
            </a:r>
          </a:p>
          <a:p>
            <a:r>
              <a:rPr lang="en-US" dirty="0" smtClean="0"/>
              <a:t>Pain &amp; infection</a:t>
            </a:r>
          </a:p>
          <a:p>
            <a:r>
              <a:rPr lang="en-US" dirty="0" smtClean="0"/>
              <a:t>Extraction,</a:t>
            </a:r>
            <a:r>
              <a:rPr lang="en-US" baseline="0" dirty="0" smtClean="0"/>
              <a:t> antibiotics, pain meds</a:t>
            </a:r>
            <a:endParaRPr lang="en-US" dirty="0"/>
          </a:p>
        </p:txBody>
      </p:sp>
      <p:sp>
        <p:nvSpPr>
          <p:cNvPr id="4" name="Slide Number Placeholder 3"/>
          <p:cNvSpPr>
            <a:spLocks noGrp="1"/>
          </p:cNvSpPr>
          <p:nvPr>
            <p:ph type="sldNum" sz="quarter" idx="10"/>
          </p:nvPr>
        </p:nvSpPr>
        <p:spPr/>
        <p:txBody>
          <a:bodyPr/>
          <a:lstStyle/>
          <a:p>
            <a:fld id="{EAAE5B02-3BAE-49AA-AEF1-F3FA86C5F0A9}" type="slidenum">
              <a:rPr lang="en-US" smtClean="0"/>
              <a:t>42</a:t>
            </a:fld>
            <a:endParaRPr lang="en-US" dirty="0"/>
          </a:p>
        </p:txBody>
      </p:sp>
    </p:spTree>
    <p:extLst>
      <p:ext uri="{BB962C8B-B14F-4D97-AF65-F5344CB8AC3E}">
        <p14:creationId xmlns:p14="http://schemas.microsoft.com/office/powerpoint/2010/main" val="1092666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8567" y="4554349"/>
            <a:ext cx="5742035" cy="4434752"/>
          </a:xfrm>
        </p:spPr>
        <p:txBody>
          <a:bodyPr/>
          <a:lstStyle/>
          <a:p>
            <a:r>
              <a:rPr lang="en-US" dirty="0" smtClean="0"/>
              <a:t>Dental operatories have a broad mission and scope of service including restorative care for all ages</a:t>
            </a:r>
          </a:p>
          <a:p>
            <a:endParaRPr lang="en-US" dirty="0"/>
          </a:p>
          <a:p>
            <a:r>
              <a:rPr lang="en-US" dirty="0" smtClean="0"/>
              <a:t>Along with private practice dentists who accept Medicaid are the main source of oral health care for low-income adults outside of the Emergency Department</a:t>
            </a:r>
          </a:p>
          <a:p>
            <a:endParaRPr lang="en-US" dirty="0"/>
          </a:p>
          <a:p>
            <a:r>
              <a:rPr lang="en-US" dirty="0" smtClean="0"/>
              <a:t>Interviewed 17 15 serve adults and of those 14 serve adults beyond age 65</a:t>
            </a:r>
          </a:p>
          <a:p>
            <a:endParaRPr lang="en-US" dirty="0"/>
          </a:p>
          <a:p>
            <a:r>
              <a:rPr lang="en-US" dirty="0"/>
              <a:t>Most are bricks and mortar so the patient has to be able to get to them </a:t>
            </a:r>
          </a:p>
          <a:p>
            <a:endParaRPr lang="en-US" dirty="0" smtClean="0"/>
          </a:p>
          <a:p>
            <a:r>
              <a:rPr lang="en-US" dirty="0" smtClean="0"/>
              <a:t>More likely than other community programs to bill Medicaid, private insurance and offer a sliding fee schedule</a:t>
            </a:r>
          </a:p>
          <a:p>
            <a:endParaRPr lang="en-US" dirty="0" smtClean="0"/>
          </a:p>
          <a:p>
            <a:r>
              <a:rPr lang="en-US" dirty="0" smtClean="0"/>
              <a:t>All expect the patient to pay a co-pay or minimal fee but if not able, most write off the expense.</a:t>
            </a:r>
          </a:p>
          <a:p>
            <a:endParaRPr lang="en-US" dirty="0"/>
          </a:p>
          <a:p>
            <a:r>
              <a:rPr lang="en-US" dirty="0" smtClean="0"/>
              <a:t>Full range of services preventive – restorative and rehabilitative up to the budget limits – REMEMBER NH EMERGENCY ONLY MEDICAID POLICY – </a:t>
            </a:r>
          </a:p>
          <a:p>
            <a:r>
              <a:rPr lang="en-US" dirty="0" smtClean="0"/>
              <a:t>Programs get creative trying to provide services to adults</a:t>
            </a:r>
          </a:p>
          <a:p>
            <a:r>
              <a:rPr lang="en-US" dirty="0" smtClean="0"/>
              <a:t>EXTRACTION OK    DENTURES????</a:t>
            </a:r>
          </a:p>
          <a:p>
            <a:endParaRPr lang="en-US" dirty="0"/>
          </a:p>
          <a:p>
            <a:r>
              <a:rPr lang="en-US" dirty="0" smtClean="0"/>
              <a:t>DENTURE RAFFLE STORY</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EAAE5B02-3BAE-49AA-AEF1-F3FA86C5F0A9}" type="slidenum">
              <a:rPr lang="en-US" smtClean="0"/>
              <a:t>43</a:t>
            </a:fld>
            <a:endParaRPr lang="en-US" dirty="0"/>
          </a:p>
        </p:txBody>
      </p:sp>
    </p:spTree>
    <p:extLst>
      <p:ext uri="{BB962C8B-B14F-4D97-AF65-F5344CB8AC3E}">
        <p14:creationId xmlns:p14="http://schemas.microsoft.com/office/powerpoint/2010/main" val="273614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8567" y="4554349"/>
            <a:ext cx="5742035" cy="4434752"/>
          </a:xfrm>
        </p:spPr>
        <p:txBody>
          <a:bodyPr/>
          <a:lstStyle/>
          <a:p>
            <a:r>
              <a:rPr lang="en-US" dirty="0" smtClean="0"/>
              <a:t>Interviewed 4 nursing home oral health providers  Provide services in 50+ facilities</a:t>
            </a:r>
          </a:p>
          <a:p>
            <a:r>
              <a:rPr lang="en-US" dirty="0" smtClean="0"/>
              <a:t> </a:t>
            </a:r>
            <a:r>
              <a:rPr lang="en-US" dirty="0"/>
              <a:t>contracts </a:t>
            </a:r>
            <a:r>
              <a:rPr lang="en-US" dirty="0" smtClean="0"/>
              <a:t>provider </a:t>
            </a:r>
            <a:r>
              <a:rPr lang="en-US" dirty="0"/>
              <a:t>dentist and the </a:t>
            </a:r>
            <a:r>
              <a:rPr lang="en-US" dirty="0" smtClean="0"/>
              <a:t>facility    </a:t>
            </a:r>
            <a:r>
              <a:rPr lang="en-US" dirty="0"/>
              <a:t>negotiated, set number of hours per month at a set rate.  </a:t>
            </a:r>
            <a:endParaRPr lang="en-US" dirty="0" smtClean="0"/>
          </a:p>
          <a:p>
            <a:endParaRPr lang="en-US" dirty="0" smtClean="0"/>
          </a:p>
          <a:p>
            <a:r>
              <a:rPr lang="en-US" dirty="0" smtClean="0"/>
              <a:t>limited </a:t>
            </a:r>
            <a:r>
              <a:rPr lang="en-US" dirty="0"/>
              <a:t>number of dentists who currently service NH nursing homes  </a:t>
            </a:r>
            <a:r>
              <a:rPr lang="en-US" dirty="0" smtClean="0"/>
              <a:t>-  mobile </a:t>
            </a:r>
            <a:r>
              <a:rPr lang="en-US" dirty="0"/>
              <a:t>or stationary equipment.  </a:t>
            </a:r>
          </a:p>
          <a:p>
            <a:r>
              <a:rPr lang="en-US" dirty="0"/>
              <a:t>F</a:t>
            </a:r>
            <a:r>
              <a:rPr lang="en-US" dirty="0" smtClean="0"/>
              <a:t>ull </a:t>
            </a:r>
            <a:r>
              <a:rPr lang="en-US" dirty="0"/>
              <a:t>range of services covered is identified in the </a:t>
            </a:r>
            <a:r>
              <a:rPr lang="en-US" dirty="0" smtClean="0"/>
              <a:t>contracts</a:t>
            </a:r>
            <a:r>
              <a:rPr lang="en-US" dirty="0"/>
              <a:t> </a:t>
            </a:r>
            <a:r>
              <a:rPr lang="en-US" dirty="0" smtClean="0"/>
              <a:t>but all offer screening, oral exam, </a:t>
            </a:r>
            <a:r>
              <a:rPr lang="en-US" dirty="0" err="1" smtClean="0"/>
              <a:t>prophy</a:t>
            </a:r>
            <a:r>
              <a:rPr lang="en-US" dirty="0" smtClean="0"/>
              <a:t>, FV, acute/non-acute restorative series, rehab services including some fixing and relining of dentures</a:t>
            </a:r>
          </a:p>
          <a:p>
            <a:endParaRPr lang="en-US" dirty="0"/>
          </a:p>
          <a:p>
            <a:r>
              <a:rPr lang="en-US" dirty="0" smtClean="0"/>
              <a:t>Need referral for new dentures, oral surgery or other PROBLEM </a:t>
            </a:r>
          </a:p>
          <a:p>
            <a:r>
              <a:rPr lang="en-US" dirty="0" smtClean="0"/>
              <a:t>Patient or family must pay and even if can touch to find a private provider</a:t>
            </a:r>
          </a:p>
          <a:p>
            <a:endParaRPr lang="en-US" dirty="0"/>
          </a:p>
          <a:p>
            <a:r>
              <a:rPr lang="en-US" dirty="0" smtClean="0"/>
              <a:t>The </a:t>
            </a:r>
            <a:r>
              <a:rPr lang="en-US" dirty="0" err="1" smtClean="0"/>
              <a:t>demographiic</a:t>
            </a:r>
            <a:r>
              <a:rPr lang="en-US" dirty="0" smtClean="0"/>
              <a:t> </a:t>
            </a:r>
            <a:r>
              <a:rPr lang="en-US" dirty="0"/>
              <a:t>has changed over time from the “rest home” model where people went to just live out their lives.  Residents now seem to be older and sicker unless there are at the care center for short-term rehabilitative treatment.  </a:t>
            </a:r>
            <a:r>
              <a:rPr lang="en-US" dirty="0" smtClean="0"/>
              <a:t> </a:t>
            </a:r>
            <a:r>
              <a:rPr lang="en-US" dirty="0"/>
              <a:t>nursing home stays are on average shorter than in the past. </a:t>
            </a:r>
            <a:r>
              <a:rPr lang="en-US" dirty="0" smtClean="0"/>
              <a:t>residents </a:t>
            </a:r>
            <a:r>
              <a:rPr lang="en-US" dirty="0"/>
              <a:t>now tend </a:t>
            </a:r>
            <a:r>
              <a:rPr lang="en-US" dirty="0" smtClean="0"/>
              <a:t>to have </a:t>
            </a:r>
            <a:r>
              <a:rPr lang="en-US" dirty="0"/>
              <a:t>more natural teeth, dentures, and even implants. </a:t>
            </a:r>
            <a:r>
              <a:rPr lang="en-US" dirty="0" smtClean="0"/>
              <a:t>More behavioral issues and </a:t>
            </a:r>
            <a:r>
              <a:rPr lang="en-US" dirty="0"/>
              <a:t>chronic conditions are </a:t>
            </a:r>
            <a:r>
              <a:rPr lang="en-US" dirty="0" smtClean="0"/>
              <a:t>more </a:t>
            </a:r>
            <a:r>
              <a:rPr lang="en-US" dirty="0"/>
              <a:t>medically compromised and have complex lists of medications, some of which negatively impact oral health.</a:t>
            </a:r>
          </a:p>
        </p:txBody>
      </p:sp>
      <p:sp>
        <p:nvSpPr>
          <p:cNvPr id="4" name="Slide Number Placeholder 3"/>
          <p:cNvSpPr>
            <a:spLocks noGrp="1"/>
          </p:cNvSpPr>
          <p:nvPr>
            <p:ph type="sldNum" sz="quarter" idx="10"/>
          </p:nvPr>
        </p:nvSpPr>
        <p:spPr/>
        <p:txBody>
          <a:bodyPr/>
          <a:lstStyle/>
          <a:p>
            <a:fld id="{EAAE5B02-3BAE-49AA-AEF1-F3FA86C5F0A9}" type="slidenum">
              <a:rPr lang="en-US" smtClean="0"/>
              <a:t>44</a:t>
            </a:fld>
            <a:endParaRPr lang="en-US" dirty="0"/>
          </a:p>
        </p:txBody>
      </p:sp>
    </p:spTree>
    <p:extLst>
      <p:ext uri="{BB962C8B-B14F-4D97-AF65-F5344CB8AC3E}">
        <p14:creationId xmlns:p14="http://schemas.microsoft.com/office/powerpoint/2010/main" val="259209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Contracted, portable </a:t>
            </a:r>
          </a:p>
          <a:p>
            <a:r>
              <a:rPr lang="en-US" dirty="0" smtClean="0"/>
              <a:t>Dentist </a:t>
            </a:r>
            <a:endParaRPr lang="en-US" dirty="0"/>
          </a:p>
          <a:p>
            <a:r>
              <a:rPr lang="en-US" dirty="0" smtClean="0"/>
              <a:t>Grant funded program</a:t>
            </a:r>
          </a:p>
          <a:p>
            <a:endParaRPr lang="en-US" dirty="0"/>
          </a:p>
          <a:p>
            <a:r>
              <a:rPr lang="en-US" dirty="0" smtClean="0"/>
              <a:t>Gaps: geographically</a:t>
            </a:r>
          </a:p>
          <a:p>
            <a:r>
              <a:rPr lang="en-US" dirty="0"/>
              <a:t> </a:t>
            </a:r>
            <a:r>
              <a:rPr lang="en-US" dirty="0" smtClean="0"/>
              <a:t>    limited number of programs</a:t>
            </a:r>
          </a:p>
          <a:p>
            <a:r>
              <a:rPr lang="en-US" dirty="0"/>
              <a:t> </a:t>
            </a:r>
            <a:r>
              <a:rPr lang="en-US" dirty="0" smtClean="0"/>
              <a:t>    limited financial resources</a:t>
            </a:r>
          </a:p>
          <a:p>
            <a:r>
              <a:rPr lang="en-US" dirty="0"/>
              <a:t> </a:t>
            </a:r>
            <a:r>
              <a:rPr lang="en-US" dirty="0" smtClean="0"/>
              <a:t>              </a:t>
            </a:r>
            <a:endParaRPr lang="en-US" dirty="0"/>
          </a:p>
        </p:txBody>
      </p:sp>
      <p:sp>
        <p:nvSpPr>
          <p:cNvPr id="4" name="Slide Number Placeholder 3"/>
          <p:cNvSpPr>
            <a:spLocks noGrp="1"/>
          </p:cNvSpPr>
          <p:nvPr>
            <p:ph type="sldNum" sz="quarter" idx="10"/>
          </p:nvPr>
        </p:nvSpPr>
        <p:spPr/>
        <p:txBody>
          <a:bodyPr/>
          <a:lstStyle/>
          <a:p>
            <a:fld id="{EAAE5B02-3BAE-49AA-AEF1-F3FA86C5F0A9}" type="slidenum">
              <a:rPr lang="en-US" smtClean="0"/>
              <a:t>45</a:t>
            </a:fld>
            <a:endParaRPr lang="en-US" dirty="0"/>
          </a:p>
        </p:txBody>
      </p:sp>
    </p:spTree>
    <p:extLst>
      <p:ext uri="{BB962C8B-B14F-4D97-AF65-F5344CB8AC3E}">
        <p14:creationId xmlns:p14="http://schemas.microsoft.com/office/powerpoint/2010/main" val="1490846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Vouchers 6 interviews 3 programs for adults</a:t>
            </a:r>
          </a:p>
          <a:p>
            <a:endParaRPr lang="en-US" dirty="0" smtClean="0"/>
          </a:p>
          <a:p>
            <a:r>
              <a:rPr lang="en-US" dirty="0" smtClean="0"/>
              <a:t>Limits</a:t>
            </a:r>
          </a:p>
          <a:p>
            <a:r>
              <a:rPr lang="en-US" dirty="0"/>
              <a:t> </a:t>
            </a:r>
            <a:r>
              <a:rPr lang="en-US" dirty="0" smtClean="0"/>
              <a:t>   dollar amount</a:t>
            </a:r>
          </a:p>
          <a:p>
            <a:r>
              <a:rPr lang="en-US" dirty="0"/>
              <a:t> </a:t>
            </a:r>
            <a:r>
              <a:rPr lang="en-US" dirty="0" smtClean="0"/>
              <a:t>   only specific services covered</a:t>
            </a:r>
          </a:p>
          <a:p>
            <a:r>
              <a:rPr lang="en-US" dirty="0"/>
              <a:t> </a:t>
            </a:r>
            <a:r>
              <a:rPr lang="en-US" dirty="0" smtClean="0"/>
              <a:t>   referral network adequacy</a:t>
            </a:r>
          </a:p>
          <a:p>
            <a:r>
              <a:rPr lang="en-US" dirty="0"/>
              <a:t> </a:t>
            </a:r>
            <a:r>
              <a:rPr lang="en-US" dirty="0" smtClean="0"/>
              <a:t>   waiting lists usually for adults</a:t>
            </a:r>
          </a:p>
          <a:p>
            <a:r>
              <a:rPr lang="en-US" dirty="0"/>
              <a:t> </a:t>
            </a:r>
            <a:r>
              <a:rPr lang="en-US" dirty="0" smtClean="0"/>
              <a:t>   accept only patients of the umbrella entity</a:t>
            </a:r>
          </a:p>
          <a:p>
            <a:r>
              <a:rPr lang="en-US" dirty="0"/>
              <a:t> </a:t>
            </a:r>
            <a:r>
              <a:rPr lang="en-US" dirty="0" smtClean="0"/>
              <a:t>   income eligibility requirements</a:t>
            </a:r>
          </a:p>
          <a:p>
            <a:r>
              <a:rPr lang="en-US" dirty="0"/>
              <a:t> </a:t>
            </a:r>
            <a:r>
              <a:rPr lang="en-US" dirty="0" smtClean="0"/>
              <a:t>   most have adequate referral network but becoming harder as reimbursement is low</a:t>
            </a:r>
          </a:p>
          <a:p>
            <a:r>
              <a:rPr lang="en-US" dirty="0"/>
              <a:t> </a:t>
            </a:r>
            <a:r>
              <a:rPr lang="en-US" dirty="0" smtClean="0"/>
              <a:t>           </a:t>
            </a:r>
          </a:p>
        </p:txBody>
      </p:sp>
      <p:sp>
        <p:nvSpPr>
          <p:cNvPr id="4" name="Slide Number Placeholder 3"/>
          <p:cNvSpPr>
            <a:spLocks noGrp="1"/>
          </p:cNvSpPr>
          <p:nvPr>
            <p:ph type="sldNum" sz="quarter" idx="10"/>
          </p:nvPr>
        </p:nvSpPr>
        <p:spPr/>
        <p:txBody>
          <a:bodyPr/>
          <a:lstStyle/>
          <a:p>
            <a:fld id="{EAAE5B02-3BAE-49AA-AEF1-F3FA86C5F0A9}" type="slidenum">
              <a:rPr lang="en-US" smtClean="0"/>
              <a:t>46</a:t>
            </a:fld>
            <a:endParaRPr lang="en-US" dirty="0"/>
          </a:p>
        </p:txBody>
      </p:sp>
    </p:spTree>
    <p:extLst>
      <p:ext uri="{BB962C8B-B14F-4D97-AF65-F5344CB8AC3E}">
        <p14:creationId xmlns:p14="http://schemas.microsoft.com/office/powerpoint/2010/main" val="2806738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AE5B02-3BAE-49AA-AEF1-F3FA86C5F0A9}" type="slidenum">
              <a:rPr lang="en-US" smtClean="0"/>
              <a:t>47</a:t>
            </a:fld>
            <a:endParaRPr lang="en-US" dirty="0"/>
          </a:p>
        </p:txBody>
      </p:sp>
    </p:spTree>
    <p:extLst>
      <p:ext uri="{BB962C8B-B14F-4D97-AF65-F5344CB8AC3E}">
        <p14:creationId xmlns:p14="http://schemas.microsoft.com/office/powerpoint/2010/main" val="3271797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E5B02-3BAE-49AA-AEF1-F3FA86C5F0A9}" type="slidenum">
              <a:rPr lang="en-US" smtClean="0"/>
              <a:t>48</a:t>
            </a:fld>
            <a:endParaRPr lang="en-US" dirty="0"/>
          </a:p>
        </p:txBody>
      </p:sp>
    </p:spTree>
    <p:extLst>
      <p:ext uri="{BB962C8B-B14F-4D97-AF65-F5344CB8AC3E}">
        <p14:creationId xmlns:p14="http://schemas.microsoft.com/office/powerpoint/2010/main" val="2303778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E5B02-3BAE-49AA-AEF1-F3FA86C5F0A9}" type="slidenum">
              <a:rPr lang="en-US" smtClean="0"/>
              <a:t>49</a:t>
            </a:fld>
            <a:endParaRPr lang="en-US" dirty="0"/>
          </a:p>
        </p:txBody>
      </p:sp>
    </p:spTree>
    <p:extLst>
      <p:ext uri="{BB962C8B-B14F-4D97-AF65-F5344CB8AC3E}">
        <p14:creationId xmlns:p14="http://schemas.microsoft.com/office/powerpoint/2010/main" val="4241842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38F0AD-A7D0-4C17-B7D9-56DDBCC258D0}" type="slidenum">
              <a:rPr lang="en-US" smtClean="0"/>
              <a:t>50</a:t>
            </a:fld>
            <a:endParaRPr lang="en-US"/>
          </a:p>
        </p:txBody>
      </p:sp>
    </p:spTree>
    <p:extLst>
      <p:ext uri="{BB962C8B-B14F-4D97-AF65-F5344CB8AC3E}">
        <p14:creationId xmlns:p14="http://schemas.microsoft.com/office/powerpoint/2010/main" val="305985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804D0B3-B564-4B7B-967F-B31D02C9CDCF}" type="slidenum">
              <a:rPr lang="en-US" smtClean="0"/>
              <a:t>3</a:t>
            </a:fld>
            <a:endParaRPr lang="en-US"/>
          </a:p>
        </p:txBody>
      </p:sp>
    </p:spTree>
    <p:extLst>
      <p:ext uri="{BB962C8B-B14F-4D97-AF65-F5344CB8AC3E}">
        <p14:creationId xmlns:p14="http://schemas.microsoft.com/office/powerpoint/2010/main" val="130169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4D0B3-B564-4B7B-967F-B31D02C9CDCF}" type="slidenum">
              <a:rPr lang="en-US" smtClean="0"/>
              <a:t>4</a:t>
            </a:fld>
            <a:endParaRPr lang="en-US"/>
          </a:p>
        </p:txBody>
      </p:sp>
    </p:spTree>
    <p:extLst>
      <p:ext uri="{BB962C8B-B14F-4D97-AF65-F5344CB8AC3E}">
        <p14:creationId xmlns:p14="http://schemas.microsoft.com/office/powerpoint/2010/main" val="42420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4D0B3-B564-4B7B-967F-B31D02C9CDCF}" type="slidenum">
              <a:rPr lang="en-US" smtClean="0"/>
              <a:t>5</a:t>
            </a:fld>
            <a:endParaRPr lang="en-US"/>
          </a:p>
        </p:txBody>
      </p:sp>
    </p:spTree>
    <p:extLst>
      <p:ext uri="{BB962C8B-B14F-4D97-AF65-F5344CB8AC3E}">
        <p14:creationId xmlns:p14="http://schemas.microsoft.com/office/powerpoint/2010/main" val="1941312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4D0B3-B564-4B7B-967F-B31D02C9CDCF}" type="slidenum">
              <a:rPr lang="en-US" smtClean="0"/>
              <a:t>6</a:t>
            </a:fld>
            <a:endParaRPr lang="en-US"/>
          </a:p>
        </p:txBody>
      </p:sp>
    </p:spTree>
    <p:extLst>
      <p:ext uri="{BB962C8B-B14F-4D97-AF65-F5344CB8AC3E}">
        <p14:creationId xmlns:p14="http://schemas.microsoft.com/office/powerpoint/2010/main" val="2902761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4D0B3-B564-4B7B-967F-B31D02C9CDCF}" type="slidenum">
              <a:rPr lang="en-US" smtClean="0"/>
              <a:t>7</a:t>
            </a:fld>
            <a:endParaRPr lang="en-US"/>
          </a:p>
        </p:txBody>
      </p:sp>
    </p:spTree>
    <p:extLst>
      <p:ext uri="{BB962C8B-B14F-4D97-AF65-F5344CB8AC3E}">
        <p14:creationId xmlns:p14="http://schemas.microsoft.com/office/powerpoint/2010/main" val="83800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4D0B3-B564-4B7B-967F-B31D02C9CDCF}" type="slidenum">
              <a:rPr lang="en-US" smtClean="0"/>
              <a:t>8</a:t>
            </a:fld>
            <a:endParaRPr lang="en-US"/>
          </a:p>
        </p:txBody>
      </p:sp>
    </p:spTree>
    <p:extLst>
      <p:ext uri="{BB962C8B-B14F-4D97-AF65-F5344CB8AC3E}">
        <p14:creationId xmlns:p14="http://schemas.microsoft.com/office/powerpoint/2010/main" val="412159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Workgroups- how to engage</a:t>
            </a:r>
          </a:p>
          <a:p>
            <a:pPr lvl="1"/>
            <a:r>
              <a:rPr lang="en-US" dirty="0"/>
              <a:t>Groups moving at different paces- all developing strategies</a:t>
            </a:r>
            <a:r>
              <a:rPr lang="en-US" baseline="0" dirty="0"/>
              <a:t> for implement</a:t>
            </a:r>
          </a:p>
          <a:p>
            <a:pPr lvl="1"/>
            <a:r>
              <a:rPr lang="en-US" dirty="0"/>
              <a:t>Endowment for Health Annual Meeting- thanks so much to</a:t>
            </a:r>
            <a:r>
              <a:rPr lang="en-US" baseline="0" dirty="0"/>
              <a:t> caregiver</a:t>
            </a:r>
          </a:p>
          <a:p>
            <a:pPr lvl="1"/>
            <a:r>
              <a:rPr lang="en-US" baseline="0" dirty="0"/>
              <a:t>Hear later about Workforce and Ad</a:t>
            </a:r>
          </a:p>
          <a:p>
            <a:pPr lvl="1"/>
            <a:endParaRPr lang="en-US" baseline="0" dirty="0"/>
          </a:p>
          <a:p>
            <a:pPr marL="466618" lvl="1" defTabSz="933237">
              <a:defRPr/>
            </a:pPr>
            <a:r>
              <a:rPr lang="en-US" dirty="0"/>
              <a:t>We “heart” box- engage-</a:t>
            </a:r>
            <a:r>
              <a:rPr lang="en-US" baseline="0" dirty="0"/>
              <a:t> stay connected</a:t>
            </a:r>
            <a:endParaRPr lang="en-US" dirty="0"/>
          </a:p>
          <a:p>
            <a:r>
              <a:rPr lang="en-US" dirty="0"/>
              <a:t>Workgroups- insert</a:t>
            </a:r>
            <a:r>
              <a:rPr lang="en-US" baseline="0" dirty="0"/>
              <a:t> slide with all workgroup titles </a:t>
            </a:r>
            <a:endParaRPr lang="en-US" dirty="0"/>
          </a:p>
          <a:p>
            <a:r>
              <a:rPr lang="en-US" dirty="0"/>
              <a:t>Common measurement- thanks for your work at the last Q Meeting- we took your feedback</a:t>
            </a:r>
            <a:r>
              <a:rPr lang="en-US" baseline="0" dirty="0"/>
              <a:t> regarding ….; bringing to next SC; then to full meeting….</a:t>
            </a:r>
            <a:endParaRPr lang="en-US" dirty="0"/>
          </a:p>
          <a:p>
            <a:pPr lvl="1"/>
            <a:endParaRPr lang="en-US" dirty="0"/>
          </a:p>
          <a:p>
            <a:pPr lvl="1"/>
            <a:r>
              <a:rPr lang="en-US" dirty="0"/>
              <a:t>Common Measurement</a:t>
            </a:r>
          </a:p>
          <a:p>
            <a:pPr lvl="1"/>
            <a:r>
              <a:rPr lang="en-US" baseline="0" dirty="0"/>
              <a:t>Communications- committee that completed its communications plan and will hear more in coming meetings. Welcome more voices both with expertise on communications and aging. </a:t>
            </a:r>
          </a:p>
          <a:p>
            <a:pPr lvl="1"/>
            <a:endParaRPr lang="en-US" dirty="0"/>
          </a:p>
          <a:p>
            <a:pPr lvl="1"/>
            <a:endParaRPr lang="en-US" dirty="0"/>
          </a:p>
          <a:p>
            <a:pPr lvl="1"/>
            <a:r>
              <a:rPr lang="en-US" dirty="0"/>
              <a:t>Resources- after the meeting- will include Frameworks Institutes- new tool kit. </a:t>
            </a:r>
          </a:p>
          <a:p>
            <a:endParaRPr lang="en-US" dirty="0"/>
          </a:p>
        </p:txBody>
      </p:sp>
      <p:sp>
        <p:nvSpPr>
          <p:cNvPr id="4" name="Slide Number Placeholder 3"/>
          <p:cNvSpPr>
            <a:spLocks noGrp="1"/>
          </p:cNvSpPr>
          <p:nvPr>
            <p:ph type="sldNum" sz="quarter" idx="10"/>
          </p:nvPr>
        </p:nvSpPr>
        <p:spPr/>
        <p:txBody>
          <a:bodyPr/>
          <a:lstStyle/>
          <a:p>
            <a:fld id="{D804D0B3-B564-4B7B-967F-B31D02C9CDCF}" type="slidenum">
              <a:rPr lang="en-US" smtClean="0"/>
              <a:t>9</a:t>
            </a:fld>
            <a:endParaRPr lang="en-US"/>
          </a:p>
        </p:txBody>
      </p:sp>
    </p:spTree>
    <p:extLst>
      <p:ext uri="{BB962C8B-B14F-4D97-AF65-F5344CB8AC3E}">
        <p14:creationId xmlns:p14="http://schemas.microsoft.com/office/powerpoint/2010/main" val="346157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525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8026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6615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3" name="Picture Placeholder 7"/>
          <p:cNvSpPr>
            <a:spLocks noGrp="1"/>
          </p:cNvSpPr>
          <p:nvPr>
            <p:ph type="pic" sz="quarter" idx="12" hasCustomPrompt="1"/>
          </p:nvPr>
        </p:nvSpPr>
        <p:spPr>
          <a:xfrm>
            <a:off x="353586" y="1293077"/>
            <a:ext cx="8438320" cy="5095600"/>
          </a:xfrm>
          <a:prstGeom prst="rect">
            <a:avLst/>
          </a:prstGeom>
          <a:blipFill>
            <a:blip r:embed="rId2" cstate="print"/>
            <a:stretch>
              <a:fillRect/>
            </a:stretch>
          </a:blipFill>
        </p:spPr>
        <p:txBody>
          <a:bodyPr>
            <a:normAutofit/>
          </a:bodyPr>
          <a:lstStyle>
            <a:lvl1pPr marL="258132" indent="-258132" algn="l" defTabSz="932915"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mn-lt"/>
                <a:ea typeface="+mn-ea"/>
                <a:cs typeface="+mn-cs"/>
              </a:defRPr>
            </a:lvl1pPr>
          </a:lstStyle>
          <a:p>
            <a:r>
              <a:rPr lang="en-US" dirty="0"/>
              <a:t>Wizard Chart</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4" name="Slide Number Placeholder 5"/>
          <p:cNvSpPr>
            <a:spLocks noGrp="1"/>
          </p:cNvSpPr>
          <p:nvPr>
            <p:ph type="sldNum" sz="quarter" idx="4"/>
          </p:nvPr>
        </p:nvSpPr>
        <p:spPr>
          <a:xfrm>
            <a:off x="6553200" y="6356351"/>
            <a:ext cx="2133600" cy="365124"/>
          </a:xfrm>
          <a:prstGeom prst="rect">
            <a:avLst/>
          </a:prstGeom>
        </p:spPr>
        <p:txBody>
          <a:bodyPr vert="horz" lIns="90250" tIns="45137" rIns="90250" bIns="45137" rtlCol="0" anchor="ctr"/>
          <a:lstStyle>
            <a:lvl1pPr algn="r">
              <a:defRPr sz="900">
                <a:solidFill>
                  <a:schemeClr val="tx1">
                    <a:tint val="75000"/>
                  </a:schemeClr>
                </a:solidFill>
                <a:latin typeface="Verdana" pitchFamily="34" charset="0"/>
              </a:defRPr>
            </a:lvl1pPr>
          </a:lstStyle>
          <a:p>
            <a:pPr defTabSz="902507"/>
            <a:fld id="{0A60FE84-7381-4F55-B1D4-1DC976F6113B}" type="slidenum">
              <a:rPr lang="en-US" smtClean="0">
                <a:solidFill>
                  <a:prstClr val="black">
                    <a:tint val="75000"/>
                  </a:prstClr>
                </a:solidFill>
              </a:rPr>
              <a:pPr defTabSz="902507"/>
              <a:t>‹#›</a:t>
            </a:fld>
            <a:endParaRPr lang="en-US" dirty="0">
              <a:solidFill>
                <a:prstClr val="black">
                  <a:tint val="75000"/>
                </a:prstClr>
              </a:solidFill>
            </a:endParaRPr>
          </a:p>
        </p:txBody>
      </p:sp>
    </p:spTree>
    <p:extLst>
      <p:ext uri="{BB962C8B-B14F-4D97-AF65-F5344CB8AC3E}">
        <p14:creationId xmlns:p14="http://schemas.microsoft.com/office/powerpoint/2010/main" val="106009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4E8B5557-9F12-4A6D-8FB1-DCAF515B2007}" type="slidenum">
              <a:rPr lang="en-US"/>
              <a:pPr>
                <a:defRPr/>
              </a:pPr>
              <a:t>‹#›</a:t>
            </a:fld>
            <a:endParaRPr lang="en-US"/>
          </a:p>
        </p:txBody>
      </p:sp>
    </p:spTree>
    <p:extLst>
      <p:ext uri="{BB962C8B-B14F-4D97-AF65-F5344CB8AC3E}">
        <p14:creationId xmlns:p14="http://schemas.microsoft.com/office/powerpoint/2010/main" val="1958605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2AF26E0A-A0AF-41D7-B137-EB563E27E967}" type="slidenum">
              <a:rPr lang="en-US"/>
              <a:pPr>
                <a:defRPr/>
              </a:pPr>
              <a:t>‹#›</a:t>
            </a:fld>
            <a:endParaRPr lang="en-US"/>
          </a:p>
        </p:txBody>
      </p:sp>
    </p:spTree>
    <p:extLst>
      <p:ext uri="{BB962C8B-B14F-4D97-AF65-F5344CB8AC3E}">
        <p14:creationId xmlns:p14="http://schemas.microsoft.com/office/powerpoint/2010/main" val="1018171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9035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20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5700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4524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282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174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886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8821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0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9478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7384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5013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4099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3" name="Picture Placeholder 7"/>
          <p:cNvSpPr>
            <a:spLocks noGrp="1"/>
          </p:cNvSpPr>
          <p:nvPr>
            <p:ph type="pic" sz="quarter" idx="12" hasCustomPrompt="1"/>
          </p:nvPr>
        </p:nvSpPr>
        <p:spPr>
          <a:xfrm>
            <a:off x="353586" y="1293077"/>
            <a:ext cx="8438320" cy="5095600"/>
          </a:xfrm>
          <a:prstGeom prst="rect">
            <a:avLst/>
          </a:prstGeom>
          <a:blipFill>
            <a:blip r:embed="rId2" cstate="print"/>
            <a:stretch>
              <a:fillRect/>
            </a:stretch>
          </a:blipFill>
        </p:spPr>
        <p:txBody>
          <a:bodyPr>
            <a:normAutofit/>
          </a:bodyPr>
          <a:lstStyle>
            <a:lvl1pPr marL="258132" indent="-258132" algn="l" defTabSz="932915"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mn-lt"/>
                <a:ea typeface="+mn-ea"/>
                <a:cs typeface="+mn-cs"/>
              </a:defRPr>
            </a:lvl1pPr>
          </a:lstStyle>
          <a:p>
            <a:r>
              <a:rPr lang="en-US" dirty="0"/>
              <a:t>Wizard Chart</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4" name="Slide Number Placeholder 5"/>
          <p:cNvSpPr>
            <a:spLocks noGrp="1"/>
          </p:cNvSpPr>
          <p:nvPr>
            <p:ph type="sldNum" sz="quarter" idx="4"/>
          </p:nvPr>
        </p:nvSpPr>
        <p:spPr>
          <a:xfrm>
            <a:off x="6553200" y="6356351"/>
            <a:ext cx="2133600" cy="365124"/>
          </a:xfrm>
          <a:prstGeom prst="rect">
            <a:avLst/>
          </a:prstGeom>
        </p:spPr>
        <p:txBody>
          <a:bodyPr vert="horz" lIns="90250" tIns="45137" rIns="90250" bIns="45137" rtlCol="0" anchor="ctr"/>
          <a:lstStyle>
            <a:lvl1pPr algn="r">
              <a:defRPr sz="900">
                <a:solidFill>
                  <a:schemeClr val="tx1">
                    <a:tint val="75000"/>
                  </a:schemeClr>
                </a:solidFill>
                <a:latin typeface="Verdana" pitchFamily="34" charset="0"/>
              </a:defRPr>
            </a:lvl1pPr>
          </a:lstStyle>
          <a:p>
            <a:pPr defTabSz="902507"/>
            <a:fld id="{0A60FE84-7381-4F55-B1D4-1DC976F6113B}" type="slidenum">
              <a:rPr lang="en-US" smtClean="0">
                <a:solidFill>
                  <a:prstClr val="black">
                    <a:tint val="75000"/>
                  </a:prstClr>
                </a:solidFill>
              </a:rPr>
              <a:pPr defTabSz="902507"/>
              <a:t>‹#›</a:t>
            </a:fld>
            <a:endParaRPr lang="en-US" dirty="0">
              <a:solidFill>
                <a:prstClr val="black">
                  <a:tint val="75000"/>
                </a:prstClr>
              </a:solidFill>
            </a:endParaRPr>
          </a:p>
        </p:txBody>
      </p:sp>
    </p:spTree>
    <p:extLst>
      <p:ext uri="{BB962C8B-B14F-4D97-AF65-F5344CB8AC3E}">
        <p14:creationId xmlns:p14="http://schemas.microsoft.com/office/powerpoint/2010/main" val="65125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9711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54390-DF7D-4CB7-A017-547538D1ACEA}" type="datetimeFigureOut">
              <a:rPr lang="en-US" smtClean="0">
                <a:solidFill>
                  <a:prstClr val="black">
                    <a:tint val="75000"/>
                  </a:prstClr>
                </a:solidFill>
              </a:rPr>
              <a:p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3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461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574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2975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51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360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57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388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
            <a:ext cx="8229600" cy="8828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DE6AD33-158D-B441-93C3-15396DAF392C}" type="slidenum">
              <a:rPr lang="en-US" smtClean="0">
                <a:solidFill>
                  <a:prstClr val="black">
                    <a:tint val="75000"/>
                  </a:prstClr>
                </a:solidFill>
              </a:rPr>
              <a:pPr defTabSz="457200"/>
              <a:t>‹#›</a:t>
            </a:fld>
            <a:endParaRPr lang="en-US" dirty="0">
              <a:solidFill>
                <a:prstClr val="black">
                  <a:tint val="75000"/>
                </a:prstClr>
              </a:solidFill>
            </a:endParaRPr>
          </a:p>
        </p:txBody>
      </p:sp>
      <p:cxnSp>
        <p:nvCxnSpPr>
          <p:cNvPr id="8" name="Straight Connector 7"/>
          <p:cNvCxnSpPr/>
          <p:nvPr userDrawn="1"/>
        </p:nvCxnSpPr>
        <p:spPr>
          <a:xfrm>
            <a:off x="0" y="997224"/>
            <a:ext cx="9144000" cy="0"/>
          </a:xfrm>
          <a:prstGeom prst="line">
            <a:avLst/>
          </a:prstGeom>
          <a:ln w="31750">
            <a:solidFill>
              <a:srgbClr val="993235"/>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952508"/>
            <a:ext cx="9144000" cy="0"/>
          </a:xfrm>
          <a:prstGeom prst="line">
            <a:avLst/>
          </a:prstGeom>
          <a:ln w="44450">
            <a:solidFill>
              <a:srgbClr val="76B5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309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22" r:id="rId13"/>
    <p:sldLayoutId id="2147483723" r:id="rId14"/>
  </p:sldLayoutIdLst>
  <p:hf hdr="0" ftr="0" dt="0"/>
  <p:txStyles>
    <p:titleStyle>
      <a:lvl1pPr algn="ctr" defTabSz="457200" rtl="0" eaLnBrk="1" latinLnBrk="0" hangingPunct="1">
        <a:spcBef>
          <a:spcPct val="0"/>
        </a:spcBef>
        <a:buNone/>
        <a:defRPr sz="3600" b="1" kern="1200">
          <a:solidFill>
            <a:schemeClr val="tx1">
              <a:lumMod val="75000"/>
              <a:lumOff val="25000"/>
            </a:schemeClr>
          </a:solidFill>
          <a:latin typeface="Verdana" pitchFamily="34" charset="0"/>
          <a:ea typeface="Verdana" pitchFamily="34" charset="0"/>
          <a:cs typeface="Verdana" pitchFamily="34" charset="0"/>
        </a:defRPr>
      </a:lvl1pPr>
    </p:titleStyle>
    <p:bodyStyle>
      <a:lvl1pPr marL="342900" indent="-342900" algn="l" defTabSz="457200" rtl="0" eaLnBrk="1" latinLnBrk="0" hangingPunct="1">
        <a:spcBef>
          <a:spcPct val="20000"/>
        </a:spcBef>
        <a:buClr>
          <a:srgbClr val="993235"/>
        </a:buClr>
        <a:buFont typeface="Wingdings" pitchFamily="2"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
            <a:ext cx="8229600" cy="8828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40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40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4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DE6AD33-158D-B441-93C3-15396DAF392C}" type="slidenum">
              <a:rPr lang="en-US" smtClean="0">
                <a:solidFill>
                  <a:prstClr val="black">
                    <a:tint val="75000"/>
                  </a:prstClr>
                </a:solidFill>
              </a:rPr>
              <a:pPr defTabSz="457200"/>
              <a:t>‹#›</a:t>
            </a:fld>
            <a:endParaRPr lang="en-US" dirty="0">
              <a:solidFill>
                <a:prstClr val="black">
                  <a:tint val="75000"/>
                </a:prstClr>
              </a:solidFill>
            </a:endParaRPr>
          </a:p>
        </p:txBody>
      </p:sp>
      <p:cxnSp>
        <p:nvCxnSpPr>
          <p:cNvPr id="8" name="Straight Connector 7"/>
          <p:cNvCxnSpPr/>
          <p:nvPr userDrawn="1"/>
        </p:nvCxnSpPr>
        <p:spPr>
          <a:xfrm>
            <a:off x="0" y="997224"/>
            <a:ext cx="9144000" cy="0"/>
          </a:xfrm>
          <a:prstGeom prst="line">
            <a:avLst/>
          </a:prstGeom>
          <a:ln w="31750">
            <a:solidFill>
              <a:srgbClr val="993235"/>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952508"/>
            <a:ext cx="9144000" cy="0"/>
          </a:xfrm>
          <a:prstGeom prst="line">
            <a:avLst/>
          </a:prstGeom>
          <a:ln w="44450">
            <a:solidFill>
              <a:srgbClr val="76B5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441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ctr" defTabSz="457200" rtl="0" eaLnBrk="1" latinLnBrk="0" hangingPunct="1">
        <a:spcBef>
          <a:spcPct val="0"/>
        </a:spcBef>
        <a:buNone/>
        <a:defRPr sz="3600" b="1" kern="1200">
          <a:solidFill>
            <a:schemeClr val="tx1">
              <a:lumMod val="75000"/>
              <a:lumOff val="25000"/>
            </a:schemeClr>
          </a:solidFill>
          <a:latin typeface="Verdana" pitchFamily="34" charset="0"/>
          <a:ea typeface="Verdana" pitchFamily="34" charset="0"/>
          <a:cs typeface="Verdana" pitchFamily="34" charset="0"/>
        </a:defRPr>
      </a:lvl1pPr>
    </p:titleStyle>
    <p:bodyStyle>
      <a:lvl1pPr marL="342900" indent="-342900" algn="l" defTabSz="457200" rtl="0" eaLnBrk="1" latinLnBrk="0" hangingPunct="1">
        <a:spcBef>
          <a:spcPct val="20000"/>
        </a:spcBef>
        <a:buClr>
          <a:srgbClr val="993235"/>
        </a:buClr>
        <a:buFont typeface="Wingdings" pitchFamily="2"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4390-DF7D-4CB7-A017-547538D1ACEA}" type="datetimeFigureOut">
              <a:rPr lang="en-US" smtClean="0">
                <a:solidFill>
                  <a:prstClr val="black">
                    <a:tint val="75000"/>
                  </a:prstClr>
                </a:solidFill>
              </a:rPr>
              <a:pPr/>
              <a:t>6/14/2017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41549"/>
      </p:ext>
    </p:extLst>
  </p:cSld>
  <p:clrMap bg1="lt1" tx1="dk1" bg2="lt2" tx2="dk2" accent1="accent1" accent2="accent2" accent3="accent3" accent4="accent4" accent5="accent5" accent6="accent6" hlink="hlink" folHlink="folHlink"/>
  <p:sldLayoutIdLst>
    <p:sldLayoutId id="214748372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bing.com/images/search?view=detailV2&amp;ccid=6ise2ZK3&amp;id=B4A22022252396CC0A4A8FE02D534D36D55DE735&amp;q=bernard+osher+images&amp;simid=607998844589311825&amp;selectedIndex=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mailto:gbrown@nhoralhealth.or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hyperlink" Target="mailto:jnicholson@nhoralhealth.org" TargetMode="External"/><Relationship Id="rId4" Type="http://schemas.openxmlformats.org/officeDocument/2006/relationships/hyperlink" Target="mailto:rblaney@nhoralhealth.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Jennifer.rabalais@unh.edu" TargetMode="Externa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idx="1"/>
          </p:nvPr>
        </p:nvSpPr>
        <p:spPr>
          <a:xfrm>
            <a:off x="436562" y="2438458"/>
            <a:ext cx="8229600" cy="3611563"/>
          </a:xfrm>
        </p:spPr>
        <p:txBody>
          <a:bodyPr>
            <a:normAutofit fontScale="92500" lnSpcReduction="20000"/>
          </a:bodyPr>
          <a:lstStyle/>
          <a:p>
            <a:pPr marL="0" indent="0" algn="ctr">
              <a:buNone/>
            </a:pPr>
            <a:r>
              <a:rPr lang="en-US" sz="4800" b="1" i="1" dirty="0">
                <a:solidFill>
                  <a:prstClr val="black"/>
                </a:solidFill>
              </a:rPr>
              <a:t>Creating a Collective Approach to Address an Aging NH</a:t>
            </a:r>
          </a:p>
          <a:p>
            <a:pPr marL="0" indent="0" algn="ctr">
              <a:buNone/>
            </a:pPr>
            <a:endParaRPr lang="en-US" sz="4000" b="1" i="1" dirty="0">
              <a:solidFill>
                <a:prstClr val="black"/>
              </a:solidFill>
              <a:latin typeface="+mj-lt"/>
              <a:cs typeface="Arial" panose="020B0604020202020204" pitchFamily="34" charset="0"/>
            </a:endParaRPr>
          </a:p>
          <a:p>
            <a:pPr marL="0" indent="0" algn="ctr">
              <a:buNone/>
            </a:pPr>
            <a:r>
              <a:rPr lang="en-US" sz="4000" b="1" i="1" dirty="0">
                <a:solidFill>
                  <a:prstClr val="black"/>
                </a:solidFill>
                <a:latin typeface="+mj-lt"/>
                <a:cs typeface="Arial" panose="020B0604020202020204" pitchFamily="34" charset="0"/>
              </a:rPr>
              <a:t>NH Alliance for Healthy Aging</a:t>
            </a:r>
          </a:p>
          <a:p>
            <a:pPr marL="0" indent="0" algn="ctr">
              <a:buNone/>
            </a:pPr>
            <a:r>
              <a:rPr lang="en-US" sz="4000" b="1" i="1" dirty="0">
                <a:solidFill>
                  <a:prstClr val="black"/>
                </a:solidFill>
                <a:latin typeface="+mj-lt"/>
                <a:cs typeface="Arial" panose="020B0604020202020204" pitchFamily="34" charset="0"/>
              </a:rPr>
              <a:t>Quarterly Meeting</a:t>
            </a:r>
          </a:p>
          <a:p>
            <a:pPr marL="0" indent="0" algn="ctr">
              <a:buNone/>
            </a:pPr>
            <a:r>
              <a:rPr lang="en-US" sz="4000" b="1" i="1" dirty="0">
                <a:solidFill>
                  <a:prstClr val="black"/>
                </a:solidFill>
                <a:latin typeface="+mj-lt"/>
                <a:cs typeface="Arial" panose="020B0604020202020204" pitchFamily="34" charset="0"/>
              </a:rPr>
              <a:t>June 15, 2017</a:t>
            </a:r>
            <a:endParaRPr lang="en-US" sz="4000" dirty="0">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a:t>
            </a:fld>
            <a:endParaRPr lang="en-US" dirty="0">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 y="3"/>
            <a:ext cx="9143999" cy="219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246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7"/>
          </a:xfrm>
        </p:spPr>
        <p:txBody>
          <a:bodyPr/>
          <a:lstStyle/>
          <a:p>
            <a:pPr marL="0" indent="0" algn="ctr">
              <a:buNone/>
            </a:pPr>
            <a:r>
              <a:rPr lang="en-US" dirty="0" smtClean="0"/>
              <a:t>How AARP is Supporting and Engaging Older Adult Workers and Volunteers</a:t>
            </a:r>
          </a:p>
          <a:p>
            <a:pPr marL="0" indent="0">
              <a:buNone/>
            </a:pPr>
            <a:endParaRPr lang="en-US" dirty="0"/>
          </a:p>
          <a:p>
            <a:pPr marL="0" indent="0" algn="ctr">
              <a:buNone/>
            </a:pPr>
            <a:r>
              <a:rPr lang="en-US" dirty="0" smtClean="0"/>
              <a:t>Todd Fahey, AARP State Director</a:t>
            </a:r>
            <a:endParaRPr lang="en-US"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10</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905000" y="4267200"/>
            <a:ext cx="5105400" cy="1681591"/>
          </a:xfrm>
          <a:prstGeom prst="rect">
            <a:avLst/>
          </a:prstGeom>
        </p:spPr>
      </p:pic>
    </p:spTree>
    <p:extLst>
      <p:ext uri="{BB962C8B-B14F-4D97-AF65-F5344CB8AC3E}">
        <p14:creationId xmlns:p14="http://schemas.microsoft.com/office/powerpoint/2010/main" val="916881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COMMUNITY ANNOUNCEMENTS </a:t>
            </a: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11</a:t>
            </a:fld>
            <a:endParaRPr lang="en-US" dirty="0">
              <a:solidFill>
                <a:prstClr val="black">
                  <a:tint val="75000"/>
                </a:prstClr>
              </a:solidFill>
            </a:endParaRPr>
          </a:p>
        </p:txBody>
      </p:sp>
      <p:pic>
        <p:nvPicPr>
          <p:cNvPr id="7" name="Content Placeholder 6"/>
          <p:cNvPicPr>
            <a:picLocks noGrp="1" noChangeAspect="1"/>
          </p:cNvPicPr>
          <p:nvPr>
            <p:ph idx="1"/>
          </p:nvPr>
        </p:nvPicPr>
        <p:blipFill>
          <a:blip r:embed="rId2"/>
          <a:stretch>
            <a:fillRect/>
          </a:stretch>
        </p:blipFill>
        <p:spPr>
          <a:xfrm>
            <a:off x="2286000" y="1886667"/>
            <a:ext cx="3776663" cy="3501112"/>
          </a:xfrm>
          <a:prstGeom prst="rect">
            <a:avLst/>
          </a:prstGeom>
        </p:spPr>
      </p:pic>
    </p:spTree>
    <p:extLst>
      <p:ext uri="{BB962C8B-B14F-4D97-AF65-F5344CB8AC3E}">
        <p14:creationId xmlns:p14="http://schemas.microsoft.com/office/powerpoint/2010/main" val="33691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coffee break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596265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033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
            <a:ext cx="6172200" cy="609596"/>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4983167"/>
          </a:xfrm>
        </p:spPr>
        <p:txBody>
          <a:bodyPr/>
          <a:lstStyle/>
          <a:p>
            <a:pPr marL="0" indent="0" algn="ctr">
              <a:buNone/>
            </a:pPr>
            <a:endParaRPr lang="en-US" dirty="0" smtClean="0"/>
          </a:p>
          <a:p>
            <a:pPr marL="0" indent="0" algn="ctr">
              <a:buNone/>
            </a:pPr>
            <a:r>
              <a:rPr lang="en-US" sz="3600" dirty="0" smtClean="0"/>
              <a:t>NH HB219: Establishing a Demographic Study Committee</a:t>
            </a:r>
          </a:p>
          <a:p>
            <a:pPr marL="0" indent="0" algn="ctr">
              <a:buNone/>
            </a:pPr>
            <a:endParaRPr lang="en-US" dirty="0"/>
          </a:p>
          <a:p>
            <a:pPr marL="0" indent="0" algn="ctr">
              <a:buNone/>
            </a:pPr>
            <a:r>
              <a:rPr lang="en-US" sz="3600" dirty="0" smtClean="0"/>
              <a:t>Steve Norton</a:t>
            </a:r>
            <a:endParaRPr lang="en-US" sz="3600"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3353228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STRATEGIC GROUP UPDATES</a:t>
            </a:r>
          </a:p>
        </p:txBody>
      </p:sp>
      <p:sp>
        <p:nvSpPr>
          <p:cNvPr id="3" name="Content Placeholder 2"/>
          <p:cNvSpPr>
            <a:spLocks noGrp="1"/>
          </p:cNvSpPr>
          <p:nvPr>
            <p:ph idx="1"/>
          </p:nvPr>
        </p:nvSpPr>
        <p:spPr>
          <a:xfrm>
            <a:off x="457200" y="1447800"/>
            <a:ext cx="8229600" cy="4678369"/>
          </a:xfrm>
        </p:spPr>
        <p:txBody>
          <a:bodyPr>
            <a:normAutofit fontScale="25000" lnSpcReduction="20000"/>
          </a:bodyPr>
          <a:lstStyle/>
          <a:p>
            <a:r>
              <a:rPr lang="en-US" sz="11200" b="1" dirty="0"/>
              <a:t>ADVOCACY: </a:t>
            </a:r>
            <a:r>
              <a:rPr lang="en-US" sz="11200" dirty="0"/>
              <a:t>Develop an advocacy infrastructure to enhance support for aging issues</a:t>
            </a:r>
            <a:r>
              <a:rPr lang="en-US" sz="11200" dirty="0" smtClean="0"/>
              <a:t>.</a:t>
            </a:r>
          </a:p>
          <a:p>
            <a:pPr marL="0" indent="0">
              <a:buNone/>
            </a:pPr>
            <a:endParaRPr lang="en-US" sz="11200" b="1" dirty="0" smtClean="0"/>
          </a:p>
          <a:p>
            <a:pPr lvl="1"/>
            <a:r>
              <a:rPr lang="en-US" sz="11200" b="1" dirty="0" smtClean="0"/>
              <a:t>Workgroup update: </a:t>
            </a:r>
            <a:r>
              <a:rPr lang="en-US" sz="11200" i="1" dirty="0" smtClean="0"/>
              <a:t>NH Legal Assistance</a:t>
            </a:r>
          </a:p>
          <a:p>
            <a:pPr marL="457200" lvl="1" indent="0">
              <a:buNone/>
            </a:pPr>
            <a:endParaRPr lang="en-US" sz="11200" i="1" dirty="0" smtClean="0"/>
          </a:p>
          <a:p>
            <a:pPr lvl="1"/>
            <a:r>
              <a:rPr lang="en-US" sz="11200" b="1" dirty="0" smtClean="0"/>
              <a:t>AHA long term public policy planning: </a:t>
            </a:r>
            <a:r>
              <a:rPr lang="en-US" sz="11200" i="1" dirty="0" smtClean="0"/>
              <a:t>Ellen Koenig</a:t>
            </a:r>
          </a:p>
          <a:p>
            <a:pPr marL="0" indent="0">
              <a:buNone/>
            </a:pPr>
            <a:endParaRPr lang="en-US" sz="11200" b="1" dirty="0"/>
          </a:p>
          <a:p>
            <a:r>
              <a:rPr lang="en-US" sz="11200" b="1" dirty="0" smtClean="0"/>
              <a:t>CAREGIVING</a:t>
            </a:r>
            <a:r>
              <a:rPr lang="en-US" sz="11200" b="1" dirty="0"/>
              <a:t>:</a:t>
            </a:r>
            <a:r>
              <a:rPr lang="en-US" sz="11200" dirty="0"/>
              <a:t> Enhance services and supports for informal, family caregivers </a:t>
            </a:r>
            <a:endParaRPr lang="en-US" sz="11200" dirty="0" smtClean="0"/>
          </a:p>
          <a:p>
            <a:pPr lvl="1"/>
            <a:r>
              <a:rPr lang="en-US" sz="11200" i="1" dirty="0" smtClean="0"/>
              <a:t>Kelly </a:t>
            </a:r>
            <a:r>
              <a:rPr lang="en-US" sz="11200" i="1" dirty="0" err="1" smtClean="0"/>
              <a:t>Laflamme</a:t>
            </a:r>
            <a:endParaRPr lang="en-US" sz="11200" i="1" dirty="0"/>
          </a:p>
          <a:p>
            <a:endParaRPr lang="en-US" sz="12800" i="1" dirty="0"/>
          </a:p>
          <a:p>
            <a:endParaRPr lang="en-US" sz="12800" i="1" dirty="0"/>
          </a:p>
          <a:p>
            <a:endParaRPr lang="en-US" sz="12800" i="1" dirty="0"/>
          </a:p>
          <a:p>
            <a:endParaRPr lang="en-US" sz="4100" b="1" dirty="0" smtClean="0"/>
          </a:p>
          <a:p>
            <a:endParaRPr lang="en-US" dirty="0"/>
          </a:p>
          <a:p>
            <a:pPr marL="0" indent="0" algn="ctr">
              <a:buNone/>
            </a:pPr>
            <a:endParaRPr lang="en-US" dirty="0"/>
          </a:p>
          <a:p>
            <a:pPr marL="0" indent="0" algn="ctr">
              <a:buNone/>
            </a:pP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667891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coffee break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596265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669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Activity</a:t>
            </a:r>
            <a:endParaRPr lang="en-US" dirty="0"/>
          </a:p>
        </p:txBody>
      </p:sp>
      <p:sp>
        <p:nvSpPr>
          <p:cNvPr id="3" name="Content Placeholder 2"/>
          <p:cNvSpPr>
            <a:spLocks noGrp="1"/>
          </p:cNvSpPr>
          <p:nvPr>
            <p:ph idx="1"/>
          </p:nvPr>
        </p:nvSpPr>
        <p:spPr/>
        <p:txBody>
          <a:bodyPr/>
          <a:lstStyle/>
          <a:p>
            <a:r>
              <a:rPr lang="en-US" dirty="0"/>
              <a:t>In thinking about your work: </a:t>
            </a:r>
          </a:p>
          <a:p>
            <a:pPr lvl="1"/>
            <a:r>
              <a:rPr lang="en-US" dirty="0"/>
              <a:t>What is worrying you? </a:t>
            </a:r>
          </a:p>
          <a:p>
            <a:pPr lvl="1"/>
            <a:r>
              <a:rPr lang="en-US" dirty="0"/>
              <a:t>What opportunities do you see? </a:t>
            </a:r>
            <a:endParaRPr lang="en-US" dirty="0" smtClean="0"/>
          </a:p>
          <a:p>
            <a:pPr marL="457200" lvl="1" indent="0">
              <a:buNone/>
            </a:pPr>
            <a:endParaRPr lang="en-US" dirty="0"/>
          </a:p>
          <a:p>
            <a:r>
              <a:rPr lang="en-US" dirty="0"/>
              <a:t>Turn to a neighbor and </a:t>
            </a:r>
            <a:r>
              <a:rPr lang="en-US" dirty="0" smtClean="0"/>
              <a:t>take turns discussing  these questions </a:t>
            </a:r>
            <a:r>
              <a:rPr lang="en-US" dirty="0"/>
              <a:t>for 10 minutes. </a:t>
            </a:r>
            <a:endParaRPr lang="en-US" dirty="0" smtClean="0"/>
          </a:p>
          <a:p>
            <a:pPr marL="0" indent="0">
              <a:buNone/>
            </a:pPr>
            <a:endParaRPr lang="en-US" dirty="0" smtClean="0"/>
          </a:p>
          <a:p>
            <a:r>
              <a:rPr lang="en-US" dirty="0" smtClean="0"/>
              <a:t>Switch to a new person and repeat. </a:t>
            </a:r>
          </a:p>
          <a:p>
            <a:pPr marL="0" indent="0">
              <a:buNone/>
            </a:pPr>
            <a:endParaRPr lang="en-US"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778898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err="1" smtClean="0">
                <a:solidFill>
                  <a:schemeClr val="accent1">
                    <a:lumMod val="50000"/>
                  </a:schemeClr>
                </a:solidFill>
              </a:rPr>
              <a:t>Osher</a:t>
            </a:r>
            <a:r>
              <a:rPr lang="en-US" b="1" dirty="0" smtClean="0">
                <a:solidFill>
                  <a:schemeClr val="accent1">
                    <a:lumMod val="50000"/>
                  </a:schemeClr>
                </a:solidFill>
              </a:rPr>
              <a:t> Lifelong Learning Institute (OLLI)at Granite State College</a:t>
            </a:r>
            <a:endParaRPr lang="en-US" b="1" dirty="0">
              <a:solidFill>
                <a:schemeClr val="accent1">
                  <a:lumMod val="50000"/>
                </a:schemeClr>
              </a:solidFill>
            </a:endParaRPr>
          </a:p>
        </p:txBody>
      </p:sp>
      <p:sp>
        <p:nvSpPr>
          <p:cNvPr id="3" name="Subtitle 2"/>
          <p:cNvSpPr>
            <a:spLocks noGrp="1"/>
          </p:cNvSpPr>
          <p:nvPr>
            <p:ph type="subTitle" idx="1"/>
          </p:nvPr>
        </p:nvSpPr>
        <p:spPr/>
        <p:txBody>
          <a:bodyPr>
            <a:normAutofit/>
          </a:bodyPr>
          <a:lstStyle/>
          <a:p>
            <a:r>
              <a:rPr lang="en-US" sz="2400" dirty="0">
                <a:solidFill>
                  <a:schemeClr val="accent6">
                    <a:lumMod val="75000"/>
                  </a:schemeClr>
                </a:solidFill>
              </a:rPr>
              <a:t>Jane Fletcher, MSW</a:t>
            </a:r>
          </a:p>
          <a:p>
            <a:r>
              <a:rPr lang="en-US" sz="2400" dirty="0">
                <a:solidFill>
                  <a:schemeClr val="accent6">
                    <a:lumMod val="75000"/>
                  </a:schemeClr>
                </a:solidFill>
              </a:rPr>
              <a:t>Program Director </a:t>
            </a:r>
          </a:p>
        </p:txBody>
      </p:sp>
    </p:spTree>
    <p:extLst>
      <p:ext uri="{BB962C8B-B14F-4D97-AF65-F5344CB8AC3E}">
        <p14:creationId xmlns:p14="http://schemas.microsoft.com/office/powerpoint/2010/main" val="537248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50000"/>
                  </a:schemeClr>
                </a:solidFill>
              </a:rPr>
              <a:t>A Bright Spot</a:t>
            </a:r>
            <a:endParaRPr lang="en-US" b="1" dirty="0">
              <a:solidFill>
                <a:schemeClr val="accent1">
                  <a:lumMod val="5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2280881"/>
            <a:ext cx="5486400" cy="3154680"/>
          </a:xfrm>
        </p:spPr>
      </p:pic>
    </p:spTree>
    <p:extLst>
      <p:ext uri="{BB962C8B-B14F-4D97-AF65-F5344CB8AC3E}">
        <p14:creationId xmlns:p14="http://schemas.microsoft.com/office/powerpoint/2010/main" val="3565160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75000"/>
                  </a:schemeClr>
                </a:solidFill>
              </a:rPr>
              <a:t>Am I in the land of OZ?</a:t>
            </a:r>
            <a:endParaRPr lang="en-US" b="1" dirty="0">
              <a:solidFill>
                <a:schemeClr val="accent6">
                  <a:lumMod val="75000"/>
                </a:schemeClr>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8496" y="2226469"/>
            <a:ext cx="5093320" cy="3046664"/>
          </a:xfrm>
        </p:spPr>
      </p:pic>
    </p:spTree>
    <p:extLst>
      <p:ext uri="{BB962C8B-B14F-4D97-AF65-F5344CB8AC3E}">
        <p14:creationId xmlns:p14="http://schemas.microsoft.com/office/powerpoint/2010/main" val="43746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228600" y="1066801"/>
            <a:ext cx="8610600" cy="5654678"/>
          </a:xfrm>
        </p:spPr>
        <p:txBody>
          <a:bodyPr>
            <a:noAutofit/>
          </a:bodyPr>
          <a:lstStyle/>
          <a:p>
            <a:r>
              <a:rPr lang="en-US" sz="2800" dirty="0"/>
              <a:t>Welcome and Introductions</a:t>
            </a:r>
          </a:p>
          <a:p>
            <a:r>
              <a:rPr lang="en-US" sz="2800" dirty="0"/>
              <a:t>What’s Happening: AHA Update </a:t>
            </a:r>
          </a:p>
          <a:p>
            <a:r>
              <a:rPr lang="en-US" sz="2800" dirty="0" smtClean="0"/>
              <a:t>How AARP is supporting and engaging older workers</a:t>
            </a:r>
          </a:p>
          <a:p>
            <a:r>
              <a:rPr lang="en-US" sz="2800" dirty="0"/>
              <a:t>Community </a:t>
            </a:r>
            <a:r>
              <a:rPr lang="en-US" sz="2800" dirty="0" smtClean="0"/>
              <a:t>Announcements</a:t>
            </a:r>
          </a:p>
          <a:p>
            <a:r>
              <a:rPr lang="en-US" sz="2800" dirty="0" smtClean="0"/>
              <a:t>NH HB219: Establishing a demographic study committee</a:t>
            </a:r>
          </a:p>
          <a:p>
            <a:r>
              <a:rPr lang="en-US" sz="2800" dirty="0"/>
              <a:t>Strategic Group </a:t>
            </a:r>
            <a:r>
              <a:rPr lang="en-US" sz="2800" dirty="0" smtClean="0"/>
              <a:t>Updates: </a:t>
            </a:r>
            <a:r>
              <a:rPr lang="en-US" sz="2800" dirty="0"/>
              <a:t>Caregiving &amp; </a:t>
            </a:r>
            <a:r>
              <a:rPr lang="en-US" sz="2800" dirty="0" smtClean="0"/>
              <a:t>Advocacy</a:t>
            </a:r>
          </a:p>
          <a:p>
            <a:r>
              <a:rPr lang="en-US" sz="2800" dirty="0" smtClean="0"/>
              <a:t>Group networking activity</a:t>
            </a:r>
            <a:endParaRPr lang="en-US" sz="2800" dirty="0"/>
          </a:p>
          <a:p>
            <a:r>
              <a:rPr lang="en-US" sz="2800" dirty="0"/>
              <a:t>Bright </a:t>
            </a:r>
            <a:r>
              <a:rPr lang="en-US" sz="2800" dirty="0" smtClean="0"/>
              <a:t>Spots: </a:t>
            </a:r>
          </a:p>
          <a:p>
            <a:pPr lvl="1"/>
            <a:r>
              <a:rPr lang="en-US" sz="2400" dirty="0" err="1" smtClean="0"/>
              <a:t>Osher</a:t>
            </a:r>
            <a:r>
              <a:rPr lang="en-US" sz="2400" dirty="0" smtClean="0"/>
              <a:t> Lifelong Learning Institute</a:t>
            </a:r>
          </a:p>
          <a:p>
            <a:pPr lvl="1"/>
            <a:r>
              <a:rPr lang="en-US" sz="2400" dirty="0" smtClean="0"/>
              <a:t>Oral Health Coalition</a:t>
            </a:r>
          </a:p>
          <a:p>
            <a:r>
              <a:rPr lang="en-US" sz="2800" dirty="0" smtClean="0"/>
              <a:t>Wrap </a:t>
            </a:r>
            <a:r>
              <a:rPr lang="en-US" sz="2800" dirty="0"/>
              <a:t>up/Next Steps </a:t>
            </a:r>
          </a:p>
        </p:txBody>
      </p:sp>
    </p:spTree>
    <p:extLst>
      <p:ext uri="{BB962C8B-B14F-4D97-AF65-F5344CB8AC3E}">
        <p14:creationId xmlns:p14="http://schemas.microsoft.com/office/powerpoint/2010/main" val="2082450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Bernard </a:t>
            </a:r>
            <a:r>
              <a:rPr lang="en-US" b="1" dirty="0" err="1" smtClean="0">
                <a:solidFill>
                  <a:schemeClr val="accent5">
                    <a:lumMod val="75000"/>
                  </a:schemeClr>
                </a:solidFill>
              </a:rPr>
              <a:t>Osher</a:t>
            </a:r>
            <a:endParaRPr lang="en-US" b="1" dirty="0">
              <a:solidFill>
                <a:schemeClr val="accent5">
                  <a:lumMod val="75000"/>
                </a:schemeClr>
              </a:solidFill>
            </a:endParaRPr>
          </a:p>
        </p:txBody>
      </p:sp>
      <p:pic>
        <p:nvPicPr>
          <p:cNvPr id="4" name="Content Placeholder 3" descr=" ">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58122" y="2521570"/>
            <a:ext cx="4457699" cy="2525751"/>
          </a:xfrm>
          <a:prstGeom prst="rect">
            <a:avLst/>
          </a:prstGeom>
          <a:noFill/>
          <a:ln>
            <a:noFill/>
          </a:ln>
        </p:spPr>
      </p:pic>
    </p:spTree>
    <p:extLst>
      <p:ext uri="{BB962C8B-B14F-4D97-AF65-F5344CB8AC3E}">
        <p14:creationId xmlns:p14="http://schemas.microsoft.com/office/powerpoint/2010/main" val="1587670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563"/>
            <a:ext cx="8229600" cy="882869"/>
          </a:xfrm>
        </p:spPr>
        <p:txBody>
          <a:bodyPr>
            <a:normAutofit fontScale="90000"/>
          </a:bodyPr>
          <a:lstStyle/>
          <a:p>
            <a:pPr algn="ctr"/>
            <a:r>
              <a:rPr lang="en-US" b="1" dirty="0" smtClean="0">
                <a:solidFill>
                  <a:schemeClr val="accent5">
                    <a:lumMod val="75000"/>
                  </a:schemeClr>
                </a:solidFill>
              </a:rPr>
              <a:t>One of the Eight Criteria for an Effective OLLI</a:t>
            </a:r>
            <a:endParaRPr lang="en-US" b="1" dirty="0">
              <a:solidFill>
                <a:schemeClr val="accent5">
                  <a:lumMod val="75000"/>
                </a:schemeClr>
              </a:solidFill>
            </a:endParaRPr>
          </a:p>
        </p:txBody>
      </p:sp>
      <p:sp>
        <p:nvSpPr>
          <p:cNvPr id="3" name="Content Placeholder 2"/>
          <p:cNvSpPr>
            <a:spLocks noGrp="1"/>
          </p:cNvSpPr>
          <p:nvPr>
            <p:ph idx="1"/>
          </p:nvPr>
        </p:nvSpPr>
        <p:spPr/>
        <p:txBody>
          <a:bodyPr/>
          <a:lstStyle/>
          <a:p>
            <a:r>
              <a:rPr lang="en-US" b="1" dirty="0" smtClean="0">
                <a:solidFill>
                  <a:schemeClr val="accent6">
                    <a:lumMod val="75000"/>
                  </a:schemeClr>
                </a:solidFill>
              </a:rPr>
              <a:t>Significant Opportunities for Volunteer Engagement and Leadership</a:t>
            </a:r>
          </a:p>
          <a:p>
            <a:endParaRPr lang="en-US" b="1" dirty="0">
              <a:solidFill>
                <a:schemeClr val="accent6">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8855" y="2663748"/>
            <a:ext cx="5536582" cy="2634476"/>
          </a:xfrm>
          <a:prstGeom prst="rect">
            <a:avLst/>
          </a:prstGeom>
        </p:spPr>
      </p:pic>
    </p:spTree>
    <p:extLst>
      <p:ext uri="{BB962C8B-B14F-4D97-AF65-F5344CB8AC3E}">
        <p14:creationId xmlns:p14="http://schemas.microsoft.com/office/powerpoint/2010/main" val="1363251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75000"/>
                  </a:schemeClr>
                </a:solidFill>
              </a:rPr>
              <a:t>“Dignity and Purposefulness”</a:t>
            </a:r>
            <a:endParaRPr lang="en-US" b="1" dirty="0">
              <a:solidFill>
                <a:schemeClr val="accent6">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9230" y="2226469"/>
            <a:ext cx="5285678" cy="3263504"/>
          </a:xfrm>
        </p:spPr>
      </p:pic>
    </p:spTree>
    <p:extLst>
      <p:ext uri="{BB962C8B-B14F-4D97-AF65-F5344CB8AC3E}">
        <p14:creationId xmlns:p14="http://schemas.microsoft.com/office/powerpoint/2010/main" val="3305925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6" descr="OLLI2"/>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tretch>
            <a:fillRect/>
          </a:stretch>
        </p:blipFill>
        <p:spPr>
          <a:xfrm>
            <a:off x="2667000" y="838200"/>
            <a:ext cx="3584864" cy="1524000"/>
          </a:xfrm>
        </p:spPr>
      </p:pic>
      <p:sp>
        <p:nvSpPr>
          <p:cNvPr id="3" name="TextBox 2"/>
          <p:cNvSpPr txBox="1"/>
          <p:nvPr/>
        </p:nvSpPr>
        <p:spPr>
          <a:xfrm>
            <a:off x="428625" y="3276600"/>
            <a:ext cx="8153400" cy="3231654"/>
          </a:xfrm>
          <a:prstGeom prst="rect">
            <a:avLst/>
          </a:prstGeom>
          <a:noFill/>
        </p:spPr>
        <p:txBody>
          <a:bodyPr>
            <a:spAutoFit/>
          </a:bodyPr>
          <a:lstStyle/>
          <a:p>
            <a:pPr>
              <a:lnSpc>
                <a:spcPct val="150000"/>
              </a:lnSpc>
              <a:defRPr/>
            </a:pPr>
            <a:r>
              <a:rPr lang="en-US" sz="2400" b="1" dirty="0" smtClean="0">
                <a:latin typeface="Calibri" panose="020F0502020204030204" pitchFamily="34" charset="0"/>
              </a:rPr>
              <a:t>Four learning sites:</a:t>
            </a:r>
          </a:p>
          <a:p>
            <a:pPr marL="342900" indent="-342900">
              <a:lnSpc>
                <a:spcPct val="150000"/>
              </a:lnSpc>
              <a:buFont typeface="Arial" panose="020B0604020202020204" pitchFamily="34" charset="0"/>
              <a:buChar char="•"/>
              <a:defRPr/>
            </a:pPr>
            <a:r>
              <a:rPr lang="en-US" sz="2400" b="1" dirty="0" smtClean="0">
                <a:latin typeface="Calibri" panose="020F0502020204030204" pitchFamily="34" charset="0"/>
              </a:rPr>
              <a:t>Greater </a:t>
            </a:r>
            <a:r>
              <a:rPr lang="en-US" sz="2400" b="1" dirty="0">
                <a:latin typeface="Calibri" panose="020F0502020204030204" pitchFamily="34" charset="0"/>
              </a:rPr>
              <a:t>Concord area</a:t>
            </a:r>
          </a:p>
          <a:p>
            <a:pPr marL="342900" indent="-342900">
              <a:lnSpc>
                <a:spcPct val="150000"/>
              </a:lnSpc>
              <a:buFont typeface="Arial" panose="020B0604020202020204" pitchFamily="34" charset="0"/>
              <a:buChar char="•"/>
              <a:defRPr/>
            </a:pPr>
            <a:r>
              <a:rPr lang="en-US" sz="2400" b="1" dirty="0">
                <a:latin typeface="Calibri" panose="020F0502020204030204" pitchFamily="34" charset="0"/>
              </a:rPr>
              <a:t>Greater Manchester area</a:t>
            </a:r>
          </a:p>
          <a:p>
            <a:pPr marL="342900" indent="-342900">
              <a:lnSpc>
                <a:spcPct val="150000"/>
              </a:lnSpc>
              <a:buFont typeface="Arial" panose="020B0604020202020204" pitchFamily="34" charset="0"/>
              <a:buChar char="•"/>
              <a:defRPr/>
            </a:pPr>
            <a:r>
              <a:rPr lang="en-US" sz="2400" b="1" dirty="0">
                <a:latin typeface="Calibri" panose="020F0502020204030204" pitchFamily="34" charset="0"/>
              </a:rPr>
              <a:t>Greater Conway area</a:t>
            </a:r>
          </a:p>
          <a:p>
            <a:pPr marL="342900" indent="-342900">
              <a:lnSpc>
                <a:spcPct val="150000"/>
              </a:lnSpc>
              <a:buFont typeface="Arial" panose="020B0604020202020204" pitchFamily="34" charset="0"/>
              <a:buChar char="•"/>
              <a:defRPr/>
            </a:pPr>
            <a:r>
              <a:rPr lang="en-US" sz="2400" b="1" dirty="0">
                <a:latin typeface="Calibri" panose="020F0502020204030204" pitchFamily="34" charset="0"/>
              </a:rPr>
              <a:t>Seacoast area: </a:t>
            </a:r>
            <a:r>
              <a:rPr lang="en-US" sz="2400" b="1" dirty="0" smtClean="0">
                <a:latin typeface="Calibri" panose="020F0502020204030204" pitchFamily="34" charset="0"/>
              </a:rPr>
              <a:t>Portsmouth </a:t>
            </a:r>
            <a:r>
              <a:rPr lang="en-US" sz="2400" b="1" dirty="0">
                <a:latin typeface="Calibri" panose="020F0502020204030204" pitchFamily="34" charset="0"/>
              </a:rPr>
              <a:t>and </a:t>
            </a:r>
            <a:r>
              <a:rPr lang="en-US" sz="2400" b="1" dirty="0" smtClean="0">
                <a:latin typeface="Calibri" panose="020F0502020204030204" pitchFamily="34" charset="0"/>
              </a:rPr>
              <a:t>Rochester area</a:t>
            </a:r>
            <a:endParaRPr lang="en-US" sz="2400" b="1" dirty="0">
              <a:latin typeface="Calibri" panose="020F0502020204030204" pitchFamily="34" charset="0"/>
            </a:endParaRPr>
          </a:p>
          <a:p>
            <a:pPr>
              <a:defRPr/>
            </a:pPr>
            <a:endParaRPr lang="en-US" sz="2400" dirty="0"/>
          </a:p>
        </p:txBody>
      </p:sp>
    </p:spTree>
    <p:extLst>
      <p:ext uri="{BB962C8B-B14F-4D97-AF65-F5344CB8AC3E}">
        <p14:creationId xmlns:p14="http://schemas.microsoft.com/office/powerpoint/2010/main" val="196447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7"/>
          <p:cNvSpPr>
            <a:spLocks noGrp="1"/>
          </p:cNvSpPr>
          <p:nvPr>
            <p:ph type="title"/>
          </p:nvPr>
        </p:nvSpPr>
        <p:spPr>
          <a:xfrm>
            <a:off x="457200" y="838200"/>
            <a:ext cx="8229600" cy="1143000"/>
          </a:xfrm>
        </p:spPr>
        <p:txBody>
          <a:bodyPr/>
          <a:lstStyle/>
          <a:p>
            <a:r>
              <a:rPr lang="en-US" altLang="en-US" dirty="0" smtClean="0">
                <a:ea typeface="ＭＳ Ｐゴシック" pitchFamily="34" charset="-128"/>
              </a:rPr>
              <a:t> </a:t>
            </a:r>
          </a:p>
        </p:txBody>
      </p:sp>
      <p:pic>
        <p:nvPicPr>
          <p:cNvPr id="9220" name="Content Placeholder 4"/>
          <p:cNvPicPr>
            <a:picLocks noGrp="1" noChangeAspect="1"/>
          </p:cNvPicPr>
          <p:nvPr>
            <p:ph sz="half" idx="2"/>
          </p:nvPr>
        </p:nvPicPr>
        <p:blipFill rotWithShape="1">
          <a:blip r:embed="rId2"/>
          <a:srcRect l="2177" t="1746" r="3776" b="-1"/>
          <a:stretch/>
        </p:blipFill>
        <p:spPr>
          <a:xfrm>
            <a:off x="4686300" y="2333625"/>
            <a:ext cx="4114800" cy="3276600"/>
          </a:xfrm>
          <a:ln w="6350" cap="sq">
            <a:solidFill>
              <a:srgbClr val="000000"/>
            </a:solidFill>
            <a:miter lim="800000"/>
          </a:ln>
          <a:effectLst>
            <a:outerShdw blurRad="50800" dist="38100" dir="2700000" algn="tl" rotWithShape="0">
              <a:srgbClr val="000000">
                <a:alpha val="43000"/>
              </a:srgbClr>
            </a:outerShdw>
          </a:effectLst>
        </p:spPr>
      </p:pic>
      <p:pic>
        <p:nvPicPr>
          <p:cNvPr id="9219" name="Picture 2"/>
          <p:cNvPicPr>
            <a:picLocks noChangeAspect="1"/>
          </p:cNvPicPr>
          <p:nvPr/>
        </p:nvPicPr>
        <p:blipFill rotWithShape="1">
          <a:blip r:embed="rId3"/>
          <a:srcRect l="53960" t="31730" b="14828"/>
          <a:stretch/>
        </p:blipFill>
        <p:spPr bwMode="auto">
          <a:xfrm>
            <a:off x="304800" y="2324100"/>
            <a:ext cx="4210050" cy="3276600"/>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useBgFill="1">
        <p:nvSpPr>
          <p:cNvPr id="6" name="TextBox 5"/>
          <p:cNvSpPr txBox="1"/>
          <p:nvPr/>
        </p:nvSpPr>
        <p:spPr>
          <a:xfrm>
            <a:off x="685800" y="356919"/>
            <a:ext cx="8001000" cy="1200329"/>
          </a:xfrm>
          <a:prstGeom prst="rect">
            <a:avLst/>
          </a:prstGeom>
        </p:spPr>
        <p:txBody>
          <a:bodyPr>
            <a:spAutoFit/>
          </a:bodyPr>
          <a:lstStyle/>
          <a:p>
            <a:pPr algn="ctr">
              <a:defRPr/>
            </a:pPr>
            <a:r>
              <a:rPr lang="en-US" sz="4000" b="1" i="1" dirty="0">
                <a:latin typeface="Calibri" panose="020F0502020204030204" pitchFamily="34" charset="0"/>
              </a:rPr>
              <a:t>OLLI </a:t>
            </a:r>
            <a:r>
              <a:rPr lang="en-US" sz="4000" b="1" i="1" dirty="0" smtClean="0">
                <a:latin typeface="Calibri" panose="020F0502020204030204" pitchFamily="34" charset="0"/>
              </a:rPr>
              <a:t>– Learning For the Fun of It. </a:t>
            </a:r>
            <a:r>
              <a:rPr lang="en-US" sz="3200" b="1" i="1" dirty="0" smtClean="0">
                <a:latin typeface="Calibri" panose="020F0502020204030204" pitchFamily="34" charset="0"/>
              </a:rPr>
              <a:t>Come </a:t>
            </a:r>
            <a:r>
              <a:rPr lang="en-US" sz="3200" b="1" i="1" dirty="0">
                <a:latin typeface="Calibri" panose="020F0502020204030204" pitchFamily="34" charset="0"/>
              </a:rPr>
              <a:t>for the classes. Stay for the friends!</a:t>
            </a:r>
          </a:p>
        </p:txBody>
      </p:sp>
    </p:spTree>
    <p:extLst>
      <p:ext uri="{BB962C8B-B14F-4D97-AF65-F5344CB8AC3E}">
        <p14:creationId xmlns:p14="http://schemas.microsoft.com/office/powerpoint/2010/main" val="4227647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381000"/>
            <a:ext cx="8229600" cy="1143000"/>
          </a:xfrm>
        </p:spPr>
        <p:txBody>
          <a:bodyPr/>
          <a:lstStyle/>
          <a:p>
            <a:pPr algn="ctr" eaLnBrk="1" hangingPunct="1"/>
            <a:r>
              <a:rPr lang="en-US" altLang="en-US" sz="5400" b="1" dirty="0" smtClean="0">
                <a:latin typeface="Calibri" panose="020F0502020204030204" pitchFamily="34" charset="0"/>
                <a:ea typeface="ＭＳ Ｐゴシック" pitchFamily="34" charset="-128"/>
              </a:rPr>
              <a:t>What is OLLI at GSC?</a:t>
            </a:r>
          </a:p>
        </p:txBody>
      </p:sp>
      <p:sp>
        <p:nvSpPr>
          <p:cNvPr id="9219" name="Text Placeholder 2"/>
          <p:cNvSpPr>
            <a:spLocks noGrp="1"/>
          </p:cNvSpPr>
          <p:nvPr>
            <p:ph type="body" sz="half" idx="1"/>
          </p:nvPr>
        </p:nvSpPr>
        <p:spPr>
          <a:xfrm>
            <a:off x="381000" y="1752600"/>
            <a:ext cx="8610600" cy="4267200"/>
          </a:xfrm>
        </p:spPr>
        <p:txBody>
          <a:bodyPr>
            <a:normAutofit fontScale="92500" lnSpcReduction="10000"/>
          </a:bodyPr>
          <a:lstStyle/>
          <a:p>
            <a:pPr marL="251143" indent="0" eaLnBrk="1" hangingPunct="1">
              <a:lnSpc>
                <a:spcPct val="90000"/>
              </a:lnSpc>
              <a:buNone/>
            </a:pPr>
            <a:endParaRPr lang="en-US" altLang="en-US" sz="3600" b="1" dirty="0" smtClean="0">
              <a:latin typeface="Calibri" pitchFamily="34" charset="0"/>
              <a:ea typeface="ＭＳ Ｐゴシック" pitchFamily="34" charset="-128"/>
            </a:endParaRPr>
          </a:p>
          <a:p>
            <a:pPr marL="251143" indent="0">
              <a:lnSpc>
                <a:spcPct val="90000"/>
              </a:lnSpc>
              <a:buNone/>
            </a:pPr>
            <a:r>
              <a:rPr lang="en-US" altLang="en-US" sz="3000" i="1" dirty="0">
                <a:latin typeface="Calibri" pitchFamily="34" charset="0"/>
                <a:ea typeface="ＭＳ Ｐゴシック" pitchFamily="34" charset="-128"/>
              </a:rPr>
              <a:t>A membership organization dedicated to offering intellectually and socially stimulating </a:t>
            </a:r>
            <a:r>
              <a:rPr lang="en-US" altLang="en-US" sz="3000" i="1" dirty="0" smtClean="0">
                <a:latin typeface="Calibri" pitchFamily="34" charset="0"/>
                <a:ea typeface="ＭＳ Ｐゴシック" pitchFamily="34" charset="-128"/>
              </a:rPr>
              <a:t>programs, trips </a:t>
            </a:r>
            <a:r>
              <a:rPr lang="en-US" altLang="en-US" sz="3000" i="1" dirty="0">
                <a:latin typeface="Calibri" pitchFamily="34" charset="0"/>
                <a:ea typeface="ＭＳ Ｐゴシック" pitchFamily="34" charset="-128"/>
              </a:rPr>
              <a:t>and </a:t>
            </a:r>
            <a:r>
              <a:rPr lang="en-US" altLang="en-US" sz="3000" i="1" dirty="0" smtClean="0">
                <a:latin typeface="Calibri" pitchFamily="34" charset="0"/>
                <a:ea typeface="ＭＳ Ｐゴシック" pitchFamily="34" charset="-128"/>
              </a:rPr>
              <a:t>social events </a:t>
            </a:r>
            <a:r>
              <a:rPr lang="en-US" altLang="en-US" sz="3000" i="1" dirty="0">
                <a:latin typeface="Calibri" pitchFamily="34" charset="0"/>
                <a:ea typeface="ＭＳ Ｐゴシック" pitchFamily="34" charset="-128"/>
              </a:rPr>
              <a:t>for interested individuals age 50</a:t>
            </a:r>
            <a:r>
              <a:rPr lang="en-US" altLang="en-US" sz="3000" i="1" dirty="0" smtClean="0">
                <a:latin typeface="Calibri" pitchFamily="34" charset="0"/>
                <a:ea typeface="ＭＳ Ｐゴシック" pitchFamily="34" charset="-128"/>
              </a:rPr>
              <a:t>+</a:t>
            </a:r>
          </a:p>
          <a:p>
            <a:pPr marL="251143" indent="0">
              <a:lnSpc>
                <a:spcPct val="90000"/>
              </a:lnSpc>
              <a:buNone/>
            </a:pPr>
            <a:endParaRPr lang="en-US" altLang="en-US" sz="3000" i="1" dirty="0">
              <a:latin typeface="Calibri" pitchFamily="34" charset="0"/>
              <a:ea typeface="ＭＳ Ｐゴシック" pitchFamily="34" charset="-128"/>
            </a:endParaRPr>
          </a:p>
          <a:p>
            <a:pPr marL="525463" eaLnBrk="1" hangingPunct="1">
              <a:lnSpc>
                <a:spcPct val="90000"/>
              </a:lnSpc>
            </a:pPr>
            <a:r>
              <a:rPr lang="en-US" altLang="en-US" sz="3600" b="1" dirty="0" smtClean="0">
                <a:latin typeface="Calibri" pitchFamily="34" charset="0"/>
                <a:ea typeface="ＭＳ Ｐゴシック" pitchFamily="34" charset="-128"/>
              </a:rPr>
              <a:t>Granite State College hosts OLLI</a:t>
            </a:r>
          </a:p>
          <a:p>
            <a:pPr marL="525463" eaLnBrk="1" hangingPunct="1">
              <a:lnSpc>
                <a:spcPct val="90000"/>
              </a:lnSpc>
            </a:pPr>
            <a:r>
              <a:rPr lang="en-US" altLang="ja-JP" sz="3600" b="1" dirty="0" smtClean="0">
                <a:latin typeface="Calibri" pitchFamily="34" charset="0"/>
                <a:ea typeface="ＭＳ Ｐゴシック" pitchFamily="34" charset="-128"/>
              </a:rPr>
              <a:t>GSC is part of the University System of NH</a:t>
            </a:r>
          </a:p>
          <a:p>
            <a:pPr marL="525463" eaLnBrk="1" hangingPunct="1">
              <a:lnSpc>
                <a:spcPct val="90000"/>
              </a:lnSpc>
            </a:pPr>
            <a:r>
              <a:rPr lang="en-US" altLang="ja-JP" sz="3600" b="1" dirty="0" smtClean="0">
                <a:latin typeface="Calibri" pitchFamily="34" charset="0"/>
                <a:ea typeface="ＭＳ Ｐゴシック" pitchFamily="34" charset="-128"/>
              </a:rPr>
              <a:t>OLLI at GSC initiated in 2004</a:t>
            </a:r>
          </a:p>
          <a:p>
            <a:pPr marL="525463" eaLnBrk="1" hangingPunct="1">
              <a:lnSpc>
                <a:spcPct val="90000"/>
              </a:lnSpc>
            </a:pPr>
            <a:r>
              <a:rPr lang="en-US" altLang="ja-JP" sz="3600" b="1" dirty="0" smtClean="0">
                <a:latin typeface="Calibri" pitchFamily="34" charset="0"/>
                <a:ea typeface="ＭＳ Ｐゴシック" pitchFamily="34" charset="-128"/>
              </a:rPr>
              <a:t>One of 120 OLLIs across U.S.A.</a:t>
            </a:r>
          </a:p>
          <a:p>
            <a:pPr marL="525463" eaLnBrk="1" hangingPunct="1">
              <a:lnSpc>
                <a:spcPct val="90000"/>
              </a:lnSpc>
            </a:pPr>
            <a:endParaRPr lang="en-US" altLang="ja-JP" sz="3600" b="1"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1175207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5800" y="457200"/>
            <a:ext cx="7620000" cy="808038"/>
          </a:xfrm>
        </p:spPr>
        <p:txBody>
          <a:bodyPr>
            <a:noAutofit/>
          </a:bodyPr>
          <a:lstStyle/>
          <a:p>
            <a:pPr lvl="1" eaLnBrk="1" hangingPunct="1">
              <a:defRPr/>
            </a:pPr>
            <a:r>
              <a:rPr lang="en-US" sz="4400" b="1" dirty="0" smtClean="0">
                <a:solidFill>
                  <a:schemeClr val="accent4">
                    <a:lumMod val="75000"/>
                  </a:schemeClr>
                </a:solidFill>
                <a:latin typeface="Calibri" panose="020F0502020204030204" pitchFamily="34" charset="0"/>
              </a:rPr>
              <a:t>The Bernard </a:t>
            </a:r>
            <a:r>
              <a:rPr lang="en-US" sz="4400" b="1" dirty="0">
                <a:solidFill>
                  <a:schemeClr val="accent4">
                    <a:lumMod val="75000"/>
                  </a:schemeClr>
                </a:solidFill>
                <a:latin typeface="Calibri" panose="020F0502020204030204" pitchFamily="34" charset="0"/>
              </a:rPr>
              <a:t>Osher </a:t>
            </a:r>
            <a:r>
              <a:rPr lang="en-US" sz="4400" b="1" dirty="0" smtClean="0">
                <a:solidFill>
                  <a:schemeClr val="accent4">
                    <a:lumMod val="75000"/>
                  </a:schemeClr>
                </a:solidFill>
                <a:latin typeface="Calibri" panose="020F0502020204030204" pitchFamily="34" charset="0"/>
              </a:rPr>
              <a:t>Foundation</a:t>
            </a:r>
            <a:endParaRPr lang="en-US" sz="4400" b="1" dirty="0">
              <a:solidFill>
                <a:schemeClr val="accent4">
                  <a:lumMod val="75000"/>
                </a:schemeClr>
              </a:solidFill>
              <a:latin typeface="Calibri" panose="020F0502020204030204" pitchFamily="34" charset="0"/>
            </a:endParaRPr>
          </a:p>
        </p:txBody>
      </p:sp>
      <p:sp>
        <p:nvSpPr>
          <p:cNvPr id="3" name="Text Placeholder 2"/>
          <p:cNvSpPr>
            <a:spLocks noGrp="1"/>
          </p:cNvSpPr>
          <p:nvPr>
            <p:ph type="body" sz="half" idx="1"/>
          </p:nvPr>
        </p:nvSpPr>
        <p:spPr>
          <a:xfrm>
            <a:off x="1066800" y="1981200"/>
            <a:ext cx="3276600" cy="4221164"/>
          </a:xfrm>
        </p:spPr>
        <p:txBody>
          <a:bodyPr>
            <a:normAutofit/>
          </a:bodyPr>
          <a:lstStyle/>
          <a:p>
            <a:pPr eaLnBrk="1" hangingPunct="1">
              <a:defRPr/>
            </a:pPr>
            <a:r>
              <a:rPr lang="en-US" altLang="en-US" sz="5100" b="1" dirty="0" smtClean="0">
                <a:solidFill>
                  <a:schemeClr val="accent1"/>
                </a:solidFill>
                <a:latin typeface="Calibri" panose="020F0502020204030204" pitchFamily="34" charset="0"/>
                <a:ea typeface="ＭＳ Ｐゴシック" pitchFamily="34" charset="-128"/>
              </a:rPr>
              <a:t>O</a:t>
            </a:r>
            <a:r>
              <a:rPr lang="en-US" altLang="en-US" sz="5100" dirty="0" smtClean="0">
                <a:latin typeface="Calibri" panose="020F0502020204030204" pitchFamily="34" charset="0"/>
                <a:ea typeface="ＭＳ Ｐゴシック" pitchFamily="34" charset="-128"/>
              </a:rPr>
              <a:t>sher</a:t>
            </a:r>
          </a:p>
          <a:p>
            <a:pPr eaLnBrk="1" hangingPunct="1">
              <a:defRPr/>
            </a:pPr>
            <a:r>
              <a:rPr lang="en-US" altLang="en-US" sz="5100" b="1" dirty="0" smtClean="0">
                <a:solidFill>
                  <a:srgbClr val="0F6FC6"/>
                </a:solidFill>
                <a:latin typeface="Calibri" panose="020F0502020204030204" pitchFamily="34" charset="0"/>
                <a:ea typeface="ＭＳ Ｐゴシック" pitchFamily="34" charset="-128"/>
              </a:rPr>
              <a:t>L</a:t>
            </a:r>
            <a:r>
              <a:rPr lang="en-US" altLang="en-US" sz="5100" dirty="0" smtClean="0">
                <a:latin typeface="Calibri" panose="020F0502020204030204" pitchFamily="34" charset="0"/>
                <a:ea typeface="ＭＳ Ｐゴシック" pitchFamily="34" charset="-128"/>
              </a:rPr>
              <a:t>ifelong</a:t>
            </a:r>
          </a:p>
          <a:p>
            <a:pPr eaLnBrk="1" hangingPunct="1">
              <a:defRPr/>
            </a:pPr>
            <a:r>
              <a:rPr lang="en-US" altLang="en-US" sz="5100" b="1" dirty="0" smtClean="0">
                <a:solidFill>
                  <a:srgbClr val="0F6FC6"/>
                </a:solidFill>
                <a:latin typeface="Calibri" panose="020F0502020204030204" pitchFamily="34" charset="0"/>
                <a:ea typeface="ＭＳ Ｐゴシック" pitchFamily="34" charset="-128"/>
              </a:rPr>
              <a:t>L</a:t>
            </a:r>
            <a:r>
              <a:rPr lang="en-US" altLang="en-US" sz="5100" dirty="0" smtClean="0">
                <a:latin typeface="Calibri" panose="020F0502020204030204" pitchFamily="34" charset="0"/>
                <a:ea typeface="ＭＳ Ｐゴシック" pitchFamily="34" charset="-128"/>
              </a:rPr>
              <a:t>earning</a:t>
            </a:r>
          </a:p>
          <a:p>
            <a:pPr eaLnBrk="1" hangingPunct="1">
              <a:defRPr/>
            </a:pPr>
            <a:r>
              <a:rPr lang="en-US" altLang="en-US" sz="5100" b="1" dirty="0" smtClean="0">
                <a:solidFill>
                  <a:srgbClr val="0F6FC6"/>
                </a:solidFill>
                <a:latin typeface="Calibri" panose="020F0502020204030204" pitchFamily="34" charset="0"/>
                <a:ea typeface="ＭＳ Ｐゴシック" pitchFamily="34" charset="-128"/>
              </a:rPr>
              <a:t>I</a:t>
            </a:r>
            <a:r>
              <a:rPr lang="en-US" altLang="en-US" sz="5100" dirty="0" smtClean="0">
                <a:latin typeface="Calibri" panose="020F0502020204030204" pitchFamily="34" charset="0"/>
                <a:ea typeface="ＭＳ Ｐゴシック" pitchFamily="34" charset="-128"/>
              </a:rPr>
              <a:t>nstitute</a:t>
            </a:r>
          </a:p>
        </p:txBody>
      </p:sp>
      <p:sp>
        <p:nvSpPr>
          <p:cNvPr id="4" name="Content Placeholder 3"/>
          <p:cNvSpPr>
            <a:spLocks noGrp="1"/>
          </p:cNvSpPr>
          <p:nvPr>
            <p:ph sz="half" idx="2"/>
          </p:nvPr>
        </p:nvSpPr>
        <p:spPr>
          <a:xfrm>
            <a:off x="4267200" y="1524000"/>
            <a:ext cx="4038600" cy="4525963"/>
          </a:xfrm>
        </p:spPr>
        <p:txBody>
          <a:bodyPr>
            <a:normAutofit fontScale="85000" lnSpcReduction="10000"/>
          </a:bodyPr>
          <a:lstStyle/>
          <a:p>
            <a:pPr marL="366713" lvl="1" indent="0" eaLnBrk="1" fontAlgn="auto" hangingPunct="1">
              <a:spcBef>
                <a:spcPts val="1200"/>
              </a:spcBef>
              <a:spcAft>
                <a:spcPts val="0"/>
              </a:spcAft>
              <a:buClr>
                <a:schemeClr val="accent3"/>
              </a:buClr>
              <a:buFont typeface="Wingdings 2" charset="0"/>
              <a:buNone/>
              <a:defRPr/>
            </a:pPr>
            <a:endParaRPr lang="en-US" dirty="0" smtClean="0">
              <a:ea typeface="+mn-ea"/>
            </a:endParaRPr>
          </a:p>
          <a:p>
            <a:pPr marL="823913" lvl="1" indent="-457200" eaLnBrk="1" fontAlgn="auto" hangingPunct="1">
              <a:spcAft>
                <a:spcPts val="0"/>
              </a:spcAft>
              <a:buClr>
                <a:schemeClr val="accent3"/>
              </a:buClr>
              <a:buFont typeface="Wingdings" charset="2"/>
              <a:buChar char=""/>
              <a:defRPr/>
            </a:pPr>
            <a:r>
              <a:rPr lang="en-US" b="1" dirty="0" smtClean="0">
                <a:latin typeface="Calibri" panose="020F0502020204030204" pitchFamily="34" charset="0"/>
              </a:rPr>
              <a:t>Supports a network of OLLIs across U.S.A.</a:t>
            </a:r>
            <a:endParaRPr lang="en-US" b="1" dirty="0">
              <a:latin typeface="Calibri" panose="020F0502020204030204" pitchFamily="34" charset="0"/>
            </a:endParaRPr>
          </a:p>
          <a:p>
            <a:pPr marL="823913" lvl="1" indent="-457200" eaLnBrk="1" fontAlgn="auto" hangingPunct="1">
              <a:spcAft>
                <a:spcPts val="0"/>
              </a:spcAft>
              <a:buClr>
                <a:schemeClr val="accent3"/>
              </a:buClr>
              <a:buFont typeface="Wingdings" charset="2"/>
              <a:buChar char=""/>
              <a:defRPr/>
            </a:pPr>
            <a:r>
              <a:rPr lang="en-US" b="1" dirty="0" smtClean="0">
                <a:latin typeface="Calibri" panose="020F0502020204030204" pitchFamily="34" charset="0"/>
              </a:rPr>
              <a:t>Intended for seasoned adults aged 50+ seeking</a:t>
            </a:r>
          </a:p>
          <a:p>
            <a:pPr marL="1098550" lvl="2" indent="-457200" eaLnBrk="1" fontAlgn="auto" hangingPunct="1">
              <a:spcAft>
                <a:spcPts val="0"/>
              </a:spcAft>
              <a:buClr>
                <a:schemeClr val="accent3"/>
              </a:buClr>
              <a:buFont typeface="Wingdings" charset="2"/>
              <a:buChar char="ü"/>
              <a:defRPr/>
            </a:pPr>
            <a:r>
              <a:rPr lang="en-US" sz="2200" b="1" dirty="0" smtClean="0">
                <a:latin typeface="Calibri" panose="020F0502020204030204" pitchFamily="34" charset="0"/>
              </a:rPr>
              <a:t>the love of learning </a:t>
            </a:r>
          </a:p>
          <a:p>
            <a:pPr marL="1098550" lvl="2" indent="-457200" eaLnBrk="1" fontAlgn="auto" hangingPunct="1">
              <a:spcAft>
                <a:spcPts val="0"/>
              </a:spcAft>
              <a:buClr>
                <a:schemeClr val="accent3"/>
              </a:buClr>
              <a:buFont typeface="Wingdings" charset="2"/>
              <a:buChar char="ü"/>
              <a:defRPr/>
            </a:pPr>
            <a:r>
              <a:rPr lang="en-US" sz="2200" b="1" dirty="0" smtClean="0">
                <a:latin typeface="Calibri" panose="020F0502020204030204" pitchFamily="34" charset="0"/>
              </a:rPr>
              <a:t>personal fulfillment</a:t>
            </a:r>
          </a:p>
          <a:p>
            <a:pPr marL="1098550" lvl="2" indent="-457200" eaLnBrk="1" fontAlgn="auto" hangingPunct="1">
              <a:spcAft>
                <a:spcPts val="0"/>
              </a:spcAft>
              <a:buClr>
                <a:schemeClr val="accent3"/>
              </a:buClr>
              <a:buFont typeface="Wingdings" charset="2"/>
              <a:buChar char="ü"/>
              <a:defRPr/>
            </a:pPr>
            <a:r>
              <a:rPr lang="en-US" sz="2200" b="1" dirty="0">
                <a:latin typeface="Calibri" panose="020F0502020204030204" pitchFamily="34" charset="0"/>
              </a:rPr>
              <a:t>s</a:t>
            </a:r>
            <a:r>
              <a:rPr lang="en-US" sz="2200" b="1" dirty="0" smtClean="0">
                <a:latin typeface="Calibri" panose="020F0502020204030204" pitchFamily="34" charset="0"/>
              </a:rPr>
              <a:t>ocial interaction, and</a:t>
            </a:r>
          </a:p>
          <a:p>
            <a:pPr marL="1098550" lvl="2" indent="-457200" eaLnBrk="1" fontAlgn="auto" hangingPunct="1">
              <a:spcAft>
                <a:spcPts val="0"/>
              </a:spcAft>
              <a:buClr>
                <a:schemeClr val="accent3"/>
              </a:buClr>
              <a:buFont typeface="Wingdings" charset="2"/>
              <a:buChar char="ü"/>
              <a:defRPr/>
            </a:pPr>
            <a:r>
              <a:rPr lang="en-US" sz="2200" b="1" dirty="0">
                <a:latin typeface="Calibri" panose="020F0502020204030204" pitchFamily="34" charset="0"/>
              </a:rPr>
              <a:t>v</a:t>
            </a:r>
            <a:r>
              <a:rPr lang="en-US" sz="2200" b="1" dirty="0" smtClean="0">
                <a:latin typeface="Calibri" panose="020F0502020204030204" pitchFamily="34" charset="0"/>
              </a:rPr>
              <a:t>olunteer opportunities</a:t>
            </a:r>
          </a:p>
          <a:p>
            <a:pPr marL="984250" lvl="2" indent="-342900" eaLnBrk="1" fontAlgn="auto" hangingPunct="1">
              <a:spcAft>
                <a:spcPts val="0"/>
              </a:spcAft>
              <a:buClr>
                <a:schemeClr val="accent3"/>
              </a:buClr>
              <a:buFont typeface="Courier New" panose="02070309020205020404" pitchFamily="49" charset="0"/>
              <a:buChar char="o"/>
              <a:defRPr/>
            </a:pPr>
            <a:r>
              <a:rPr lang="en-US" sz="2400" b="1" dirty="0" smtClean="0">
                <a:latin typeface="Calibri" panose="020F0502020204030204" pitchFamily="34" charset="0"/>
              </a:rPr>
              <a:t>Supports </a:t>
            </a:r>
            <a:r>
              <a:rPr lang="en-US" sz="2400" b="1" dirty="0">
                <a:latin typeface="Calibri" panose="020F0502020204030204" pitchFamily="34" charset="0"/>
              </a:rPr>
              <a:t>the OLLI National Resource Center  provides support and connects the network</a:t>
            </a:r>
          </a:p>
          <a:p>
            <a:pPr marL="641350" lvl="2" indent="0" eaLnBrk="1" fontAlgn="auto" hangingPunct="1">
              <a:spcAft>
                <a:spcPts val="0"/>
              </a:spcAft>
              <a:buClr>
                <a:schemeClr val="accent3"/>
              </a:buClr>
              <a:buNone/>
              <a:defRPr/>
            </a:pPr>
            <a:endParaRPr lang="en-US" sz="2200" b="1" dirty="0" smtClean="0">
              <a:latin typeface="Calibri" panose="020F0502020204030204" pitchFamily="34" charset="0"/>
            </a:endParaRPr>
          </a:p>
          <a:p>
            <a:pPr marL="698500" eaLnBrk="1" fontAlgn="auto" hangingPunct="1">
              <a:spcAft>
                <a:spcPts val="0"/>
              </a:spcAft>
              <a:buClr>
                <a:schemeClr val="accent3"/>
              </a:buClr>
              <a:buFont typeface="Wingdings 2"/>
              <a:buChar char=""/>
              <a:defRPr/>
            </a:pPr>
            <a:endParaRPr lang="en-US" dirty="0" smtClean="0">
              <a:ea typeface="+mn-ea"/>
              <a:cs typeface="+mn-cs"/>
            </a:endParaRPr>
          </a:p>
          <a:p>
            <a:pPr marL="698500" eaLnBrk="1" fontAlgn="auto" hangingPunct="1">
              <a:spcAft>
                <a:spcPts val="0"/>
              </a:spcAft>
              <a:buClr>
                <a:schemeClr val="accent3"/>
              </a:buClr>
              <a:buFont typeface="Wingdings 2"/>
              <a:buChar char=""/>
              <a:defRPr/>
            </a:pPr>
            <a:endParaRPr lang="en-US" dirty="0" smtClean="0">
              <a:ea typeface="+mn-ea"/>
              <a:cs typeface="+mn-cs"/>
            </a:endParaRPr>
          </a:p>
          <a:p>
            <a:pPr marL="274320" indent="-274320" eaLnBrk="1" fontAlgn="auto" hangingPunct="1">
              <a:spcAft>
                <a:spcPts val="0"/>
              </a:spcAft>
              <a:buClr>
                <a:schemeClr val="accent3"/>
              </a:buClr>
              <a:buFont typeface="Wingdings 2"/>
              <a:buChar char=""/>
              <a:defRPr/>
            </a:pPr>
            <a:endParaRPr lang="en-US" dirty="0">
              <a:ea typeface="+mn-ea"/>
              <a:cs typeface="+mn-cs"/>
            </a:endParaRPr>
          </a:p>
        </p:txBody>
      </p:sp>
    </p:spTree>
    <p:extLst>
      <p:ext uri="{BB962C8B-B14F-4D97-AF65-F5344CB8AC3E}">
        <p14:creationId xmlns:p14="http://schemas.microsoft.com/office/powerpoint/2010/main" val="595905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174279" y="457200"/>
            <a:ext cx="8763000" cy="990600"/>
          </a:xfrm>
        </p:spPr>
        <p:txBody>
          <a:bodyPr>
            <a:normAutofit/>
          </a:bodyPr>
          <a:lstStyle/>
          <a:p>
            <a:pPr algn="ctr" eaLnBrk="1" fontAlgn="auto" hangingPunct="1">
              <a:spcAft>
                <a:spcPts val="0"/>
              </a:spcAft>
              <a:defRPr/>
            </a:pPr>
            <a:r>
              <a:rPr lang="en-US" dirty="0" smtClean="0">
                <a:ea typeface="+mj-ea"/>
                <a:cs typeface="+mj-cs"/>
              </a:rPr>
              <a:t> </a:t>
            </a:r>
            <a:r>
              <a:rPr lang="en-US" b="1" dirty="0" smtClean="0">
                <a:solidFill>
                  <a:schemeClr val="accent4">
                    <a:lumMod val="75000"/>
                  </a:schemeClr>
                </a:solidFill>
                <a:latin typeface="Calibri" panose="020F0502020204030204" pitchFamily="34" charset="0"/>
              </a:rPr>
              <a:t>OLLI at GSC-Operations</a:t>
            </a:r>
            <a:endParaRPr lang="en-US" b="1" dirty="0">
              <a:solidFill>
                <a:schemeClr val="accent4">
                  <a:lumMod val="75000"/>
                </a:schemeClr>
              </a:solidFill>
              <a:latin typeface="Calibri" panose="020F0502020204030204" pitchFamily="34" charset="0"/>
            </a:endParaRPr>
          </a:p>
        </p:txBody>
      </p:sp>
      <p:sp>
        <p:nvSpPr>
          <p:cNvPr id="6" name="Content Placeholder 5"/>
          <p:cNvSpPr>
            <a:spLocks noGrp="1"/>
          </p:cNvSpPr>
          <p:nvPr>
            <p:ph idx="1"/>
          </p:nvPr>
        </p:nvSpPr>
        <p:spPr>
          <a:xfrm>
            <a:off x="380999" y="609600"/>
            <a:ext cx="8229600" cy="833359"/>
          </a:xfrm>
        </p:spPr>
        <p:txBody>
          <a:bodyPr>
            <a:normAutofit/>
          </a:bodyPr>
          <a:lstStyle/>
          <a:p>
            <a:pPr marL="0" indent="-274320" eaLnBrk="1" fontAlgn="auto" hangingPunct="1">
              <a:spcBef>
                <a:spcPts val="0"/>
              </a:spcBef>
              <a:spcAft>
                <a:spcPts val="0"/>
              </a:spcAft>
              <a:buClr>
                <a:schemeClr val="accent3"/>
              </a:buClr>
              <a:buFont typeface="Wingdings 2"/>
              <a:buChar char=""/>
              <a:defRPr/>
            </a:pPr>
            <a:endParaRPr lang="en-US" sz="2800" dirty="0" smtClean="0">
              <a:latin typeface="Calibri"/>
              <a:ea typeface="Calibri"/>
              <a:cs typeface="Times New Roman"/>
            </a:endParaRPr>
          </a:p>
          <a:p>
            <a:pPr marL="274320" indent="-274320" eaLnBrk="1" fontAlgn="auto" hangingPunct="1">
              <a:spcAft>
                <a:spcPts val="0"/>
              </a:spcAft>
              <a:buClr>
                <a:schemeClr val="accent3"/>
              </a:buClr>
              <a:buFont typeface="Wingdings 2"/>
              <a:buChar char=""/>
              <a:defRPr/>
            </a:pPr>
            <a:endParaRPr lang="en-US" dirty="0" smtClean="0">
              <a:ea typeface="+mn-ea"/>
              <a:cs typeface="+mn-cs"/>
            </a:endParaRPr>
          </a:p>
          <a:p>
            <a:pPr marL="274320" indent="-274320" eaLnBrk="1" fontAlgn="auto" hangingPunct="1">
              <a:spcAft>
                <a:spcPts val="0"/>
              </a:spcAft>
              <a:buClr>
                <a:schemeClr val="accent3"/>
              </a:buClr>
              <a:buFont typeface="Wingdings 2"/>
              <a:buChar char=""/>
              <a:defRPr/>
            </a:pPr>
            <a:endParaRPr lang="en-US" dirty="0">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00000">
            <a:off x="512360" y="3303777"/>
            <a:ext cx="4260548" cy="32004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49" y="1593689"/>
            <a:ext cx="2971800" cy="236871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4114800"/>
            <a:ext cx="3048000"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3095" t="10886" r="10953"/>
          <a:stretch/>
        </p:blipFill>
        <p:spPr>
          <a:xfrm rot="420000">
            <a:off x="5715000" y="1847850"/>
            <a:ext cx="3038475" cy="237667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6172" t="7292"/>
          <a:stretch/>
        </p:blipFill>
        <p:spPr>
          <a:xfrm>
            <a:off x="3429000" y="1905000"/>
            <a:ext cx="2253559" cy="18701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91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body" sz="half" idx="1"/>
          </p:nvPr>
        </p:nvSpPr>
        <p:spPr>
          <a:xfrm>
            <a:off x="381000" y="836613"/>
            <a:ext cx="8153400" cy="5486400"/>
          </a:xfrm>
        </p:spPr>
        <p:txBody>
          <a:bodyPr>
            <a:normAutofit fontScale="85000" lnSpcReduction="20000"/>
          </a:bodyPr>
          <a:lstStyle/>
          <a:p>
            <a:pPr marL="274320" indent="-274320" algn="ctr" eaLnBrk="1" fontAlgn="auto" hangingPunct="1">
              <a:spcAft>
                <a:spcPts val="0"/>
              </a:spcAft>
              <a:buClr>
                <a:schemeClr val="accent3"/>
              </a:buClr>
              <a:buFontTx/>
              <a:buNone/>
              <a:defRPr/>
            </a:pPr>
            <a:r>
              <a:rPr lang="en-US" sz="4000" dirty="0" smtClean="0">
                <a:latin typeface="+mj-lt"/>
                <a:ea typeface="+mn-ea"/>
                <a:cs typeface="+mn-cs"/>
              </a:rPr>
              <a:t>		</a:t>
            </a:r>
            <a:r>
              <a:rPr lang="en-US" sz="4800" b="1" dirty="0" smtClean="0">
                <a:solidFill>
                  <a:schemeClr val="accent5">
                    <a:lumMod val="50000"/>
                  </a:schemeClr>
                </a:solidFill>
                <a:latin typeface="Calibri" panose="020F0502020204030204" pitchFamily="34" charset="0"/>
              </a:rPr>
              <a:t>Funding Sources</a:t>
            </a:r>
            <a:endParaRPr lang="en-US" sz="4800" b="1" dirty="0">
              <a:solidFill>
                <a:schemeClr val="accent5">
                  <a:lumMod val="50000"/>
                </a:schemeClr>
              </a:solidFill>
              <a:latin typeface="Calibri" panose="020F0502020204030204" pitchFamily="34" charset="0"/>
            </a:endParaRPr>
          </a:p>
          <a:p>
            <a:pPr marL="274320" indent="-274320" eaLnBrk="1" fontAlgn="auto" hangingPunct="1">
              <a:spcAft>
                <a:spcPts val="0"/>
              </a:spcAft>
              <a:buClr>
                <a:schemeClr val="accent3"/>
              </a:buClr>
              <a:buFont typeface="Wingdings 2"/>
              <a:buChar char=""/>
              <a:defRPr/>
            </a:pPr>
            <a:endParaRPr lang="en-US" sz="1800" dirty="0" smtClean="0">
              <a:solidFill>
                <a:srgbClr val="003300"/>
              </a:solidFill>
              <a:latin typeface="Calibri" panose="020F0502020204030204" pitchFamily="34" charset="0"/>
            </a:endParaRPr>
          </a:p>
          <a:p>
            <a:pPr marL="274320" indent="-274320" eaLnBrk="1" fontAlgn="auto" hangingPunct="1">
              <a:spcAft>
                <a:spcPts val="0"/>
              </a:spcAft>
              <a:buClr>
                <a:schemeClr val="accent3"/>
              </a:buClr>
              <a:buFont typeface="Wingdings 2"/>
              <a:buChar char=""/>
              <a:defRPr/>
            </a:pPr>
            <a:r>
              <a:rPr lang="en-US" sz="2800" dirty="0" smtClean="0">
                <a:solidFill>
                  <a:srgbClr val="003300"/>
                </a:solidFill>
                <a:latin typeface="Calibri" panose="020F0502020204030204" pitchFamily="34" charset="0"/>
              </a:rPr>
              <a:t>Bernard Osher Foundation</a:t>
            </a:r>
          </a:p>
          <a:p>
            <a:pPr marL="641033" lvl="1" indent="-274320" eaLnBrk="1" fontAlgn="auto" hangingPunct="1">
              <a:spcAft>
                <a:spcPts val="0"/>
              </a:spcAft>
              <a:buClr>
                <a:schemeClr val="accent3"/>
              </a:buClr>
              <a:buFont typeface="Wingdings 2"/>
              <a:buChar char=""/>
              <a:defRPr/>
            </a:pPr>
            <a:r>
              <a:rPr lang="en-US" dirty="0" smtClean="0">
                <a:solidFill>
                  <a:srgbClr val="003300"/>
                </a:solidFill>
                <a:latin typeface="Calibri" panose="020F0502020204030204" pitchFamily="34" charset="0"/>
              </a:rPr>
              <a:t>Awarded start-up funds, gifts and grants</a:t>
            </a:r>
          </a:p>
          <a:p>
            <a:pPr marL="641033" lvl="1" indent="-274320" eaLnBrk="1" fontAlgn="auto" hangingPunct="1">
              <a:spcAft>
                <a:spcPts val="0"/>
              </a:spcAft>
              <a:buClr>
                <a:schemeClr val="accent3"/>
              </a:buClr>
              <a:buFont typeface="Wingdings 2"/>
              <a:buChar char=""/>
              <a:defRPr/>
            </a:pPr>
            <a:r>
              <a:rPr lang="en-US" dirty="0" smtClean="0">
                <a:solidFill>
                  <a:srgbClr val="003300"/>
                </a:solidFill>
                <a:latin typeface="Calibri" panose="020F0502020204030204" pitchFamily="34" charset="0"/>
              </a:rPr>
              <a:t>Awarded $1,000,000 endowment in June 2008, and $950,000 endowment in 2015</a:t>
            </a:r>
          </a:p>
          <a:p>
            <a:pPr marL="914717" lvl="2" indent="-246888" eaLnBrk="1" fontAlgn="auto" hangingPunct="1">
              <a:spcAft>
                <a:spcPts val="0"/>
              </a:spcAft>
              <a:buFont typeface="Wingdings 2"/>
              <a:buChar char=""/>
              <a:defRPr/>
            </a:pPr>
            <a:r>
              <a:rPr lang="en-US" dirty="0" smtClean="0">
                <a:solidFill>
                  <a:srgbClr val="003300"/>
                </a:solidFill>
                <a:latin typeface="Calibri" panose="020F0502020204030204" pitchFamily="34" charset="0"/>
              </a:rPr>
              <a:t>Managed/invested through USNH. Generates interest income.</a:t>
            </a:r>
          </a:p>
          <a:p>
            <a:pPr marL="274320" indent="-274320" eaLnBrk="1" fontAlgn="auto" hangingPunct="1">
              <a:spcAft>
                <a:spcPts val="0"/>
              </a:spcAft>
              <a:buFont typeface="Wingdings 2"/>
              <a:buChar char=""/>
              <a:defRPr/>
            </a:pPr>
            <a:r>
              <a:rPr lang="en-US" sz="2800" dirty="0" smtClean="0">
                <a:solidFill>
                  <a:srgbClr val="003300"/>
                </a:solidFill>
                <a:latin typeface="Calibri" panose="020F0502020204030204" pitchFamily="34" charset="0"/>
              </a:rPr>
              <a:t>Donations and Sponsorships</a:t>
            </a:r>
          </a:p>
          <a:p>
            <a:pPr marL="274320" indent="-274320" eaLnBrk="1" fontAlgn="auto" hangingPunct="1">
              <a:spcAft>
                <a:spcPts val="0"/>
              </a:spcAft>
              <a:buFont typeface="Wingdings 2"/>
              <a:buChar char=""/>
              <a:defRPr/>
            </a:pPr>
            <a:r>
              <a:rPr lang="en-US" sz="2800" dirty="0" smtClean="0">
                <a:solidFill>
                  <a:srgbClr val="003300"/>
                </a:solidFill>
                <a:latin typeface="Calibri" panose="020F0502020204030204" pitchFamily="34" charset="0"/>
              </a:rPr>
              <a:t>Class &amp; Membership Fees</a:t>
            </a:r>
          </a:p>
          <a:p>
            <a:pPr marL="274320" indent="-274320" eaLnBrk="1" fontAlgn="auto" hangingPunct="1">
              <a:spcAft>
                <a:spcPts val="0"/>
              </a:spcAft>
              <a:buFont typeface="Wingdings 2"/>
              <a:buChar char=""/>
              <a:defRPr/>
            </a:pPr>
            <a:r>
              <a:rPr lang="en-US" sz="2800" dirty="0" smtClean="0">
                <a:solidFill>
                  <a:srgbClr val="003300"/>
                </a:solidFill>
                <a:latin typeface="Calibri" panose="020F0502020204030204" pitchFamily="34" charset="0"/>
              </a:rPr>
              <a:t>In-Kind donations Granite State College:</a:t>
            </a:r>
          </a:p>
          <a:p>
            <a:pPr marL="641033" lvl="1" indent="-274320" eaLnBrk="1" fontAlgn="auto" hangingPunct="1">
              <a:spcAft>
                <a:spcPts val="0"/>
              </a:spcAft>
              <a:buFont typeface="Wingdings 2"/>
              <a:buChar char=""/>
              <a:defRPr/>
            </a:pPr>
            <a:r>
              <a:rPr lang="en-US" dirty="0" smtClean="0">
                <a:solidFill>
                  <a:srgbClr val="003300"/>
                </a:solidFill>
                <a:latin typeface="Calibri" panose="020F0502020204030204" pitchFamily="34" charset="0"/>
              </a:rPr>
              <a:t>Classroom, meeting and office space, parking</a:t>
            </a:r>
          </a:p>
          <a:p>
            <a:pPr marL="641033" lvl="1" indent="-274320" eaLnBrk="1" fontAlgn="auto" hangingPunct="1">
              <a:spcAft>
                <a:spcPts val="0"/>
              </a:spcAft>
              <a:buFont typeface="Wingdings 2"/>
              <a:buChar char=""/>
              <a:defRPr/>
            </a:pPr>
            <a:r>
              <a:rPr lang="en-US" dirty="0" smtClean="0">
                <a:solidFill>
                  <a:srgbClr val="004620"/>
                </a:solidFill>
                <a:latin typeface="Calibri" panose="020F0502020204030204" pitchFamily="34" charset="0"/>
              </a:rPr>
              <a:t>Departmental Support: Information Technology, Marketing, Finance and Accounting, Human Resources, Facilities</a:t>
            </a:r>
          </a:p>
          <a:p>
            <a:pPr marL="274320" indent="-274320" eaLnBrk="1" fontAlgn="auto" hangingPunct="1">
              <a:spcAft>
                <a:spcPts val="0"/>
              </a:spcAft>
              <a:buFont typeface="Wingdings 2"/>
              <a:buChar char=""/>
              <a:defRPr/>
            </a:pPr>
            <a:r>
              <a:rPr lang="en-US" sz="2800" dirty="0" smtClean="0">
                <a:solidFill>
                  <a:srgbClr val="003300"/>
                </a:solidFill>
                <a:latin typeface="Calibri" panose="020F0502020204030204" pitchFamily="34" charset="0"/>
              </a:rPr>
              <a:t>In-Kind contributions from community organizations</a:t>
            </a:r>
            <a:endParaRPr lang="en-US" sz="2800" dirty="0">
              <a:solidFill>
                <a:srgbClr val="003300"/>
              </a:solidFill>
              <a:latin typeface="Calibri" panose="020F0502020204030204" pitchFamily="34" charset="0"/>
            </a:endParaRPr>
          </a:p>
          <a:p>
            <a:pPr marL="667829" lvl="2" indent="0" eaLnBrk="1" fontAlgn="auto" hangingPunct="1">
              <a:spcAft>
                <a:spcPts val="0"/>
              </a:spcAft>
              <a:buFont typeface="Wingdings 2" pitchFamily="18" charset="2"/>
              <a:buNone/>
              <a:defRPr/>
            </a:pPr>
            <a:endParaRPr lang="en-US" sz="2400" dirty="0" smtClean="0">
              <a:solidFill>
                <a:srgbClr val="003300"/>
              </a:solidFill>
            </a:endParaRPr>
          </a:p>
          <a:p>
            <a:pPr marL="914717" lvl="2" indent="-246888" eaLnBrk="1" fontAlgn="auto" hangingPunct="1">
              <a:spcAft>
                <a:spcPts val="0"/>
              </a:spcAft>
              <a:buFont typeface="Wingdings 2"/>
              <a:buChar char=""/>
              <a:defRPr/>
            </a:pPr>
            <a:endParaRPr lang="en-US" dirty="0" smtClean="0">
              <a:latin typeface="+mj-lt"/>
              <a:ea typeface="+mn-ea"/>
            </a:endParaRPr>
          </a:p>
        </p:txBody>
      </p:sp>
      <p:sp>
        <p:nvSpPr>
          <p:cNvPr id="12291" name="Picture 12" descr="MC900297415[1]"/>
          <p:cNvSpPr>
            <a:spLocks noChangeAspect="1" noChangeArrowheads="1"/>
          </p:cNvSpPr>
          <p:nvPr/>
        </p:nvSpPr>
        <p:spPr bwMode="auto">
          <a:xfrm>
            <a:off x="7467600" y="4495800"/>
            <a:ext cx="134302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endParaRPr lang="en-US" altLang="en-US" sz="1800">
              <a:latin typeface="Arial" charset="0"/>
            </a:endParaRPr>
          </a:p>
        </p:txBody>
      </p:sp>
      <p:pic>
        <p:nvPicPr>
          <p:cNvPr id="12292" name="Picture 9" descr="C:\Users\crz35\AppData\Local\Microsoft\Windows\Temporary Internet Files\Content.IE5\FQFIDE0Q\MC90044213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81000"/>
            <a:ext cx="1033439"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99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2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57200"/>
            <a:ext cx="8229600" cy="1143000"/>
          </a:xfrm>
        </p:spPr>
        <p:txBody>
          <a:bodyPr/>
          <a:lstStyle/>
          <a:p>
            <a:pPr algn="ctr"/>
            <a:r>
              <a:rPr lang="en-US" altLang="en-US" sz="4000" b="1" dirty="0">
                <a:solidFill>
                  <a:schemeClr val="accent2">
                    <a:lumMod val="50000"/>
                  </a:schemeClr>
                </a:solidFill>
                <a:latin typeface="Calibri"/>
                <a:ea typeface="ＭＳ Ｐゴシック" pitchFamily="34" charset="-128"/>
              </a:rPr>
              <a:t>Opportunities </a:t>
            </a:r>
            <a:r>
              <a:rPr lang="en-US" altLang="en-US" sz="4000" b="1" dirty="0" smtClean="0">
                <a:solidFill>
                  <a:schemeClr val="accent2">
                    <a:lumMod val="50000"/>
                  </a:schemeClr>
                </a:solidFill>
                <a:latin typeface="Calibri"/>
                <a:ea typeface="ＭＳ Ｐゴシック" pitchFamily="34" charset="-128"/>
              </a:rPr>
              <a:t>to Volunteer</a:t>
            </a:r>
            <a:r>
              <a:rPr lang="en-US" altLang="en-US" sz="3200" b="1" dirty="0">
                <a:solidFill>
                  <a:schemeClr val="accent2">
                    <a:lumMod val="50000"/>
                  </a:schemeClr>
                </a:solidFill>
                <a:latin typeface="Calibri"/>
                <a:ea typeface="ＭＳ Ｐゴシック" pitchFamily="34" charset="-128"/>
              </a:rPr>
              <a:t/>
            </a:r>
            <a:br>
              <a:rPr lang="en-US" altLang="en-US" sz="3200" b="1" dirty="0">
                <a:solidFill>
                  <a:schemeClr val="accent2">
                    <a:lumMod val="50000"/>
                  </a:schemeClr>
                </a:solidFill>
                <a:latin typeface="Calibri"/>
                <a:ea typeface="ＭＳ Ｐゴシック" pitchFamily="34" charset="-128"/>
              </a:rPr>
            </a:br>
            <a:r>
              <a:rPr lang="en-US" altLang="en-US" sz="2400" b="1" dirty="0">
                <a:solidFill>
                  <a:schemeClr val="accent2">
                    <a:lumMod val="50000"/>
                  </a:schemeClr>
                </a:solidFill>
                <a:latin typeface="Calibri"/>
                <a:ea typeface="ＭＳ Ｐゴシック" pitchFamily="34" charset="-128"/>
              </a:rPr>
              <a:t>OLLI </a:t>
            </a:r>
            <a:r>
              <a:rPr lang="en-US" altLang="en-US" sz="2400" b="1" dirty="0" smtClean="0">
                <a:solidFill>
                  <a:schemeClr val="accent2">
                    <a:lumMod val="50000"/>
                  </a:schemeClr>
                </a:solidFill>
                <a:latin typeface="Calibri"/>
                <a:ea typeface="ＭＳ Ｐゴシック" pitchFamily="34" charset="-128"/>
              </a:rPr>
              <a:t>is </a:t>
            </a:r>
            <a:r>
              <a:rPr lang="en-US" altLang="en-US" sz="2400" b="1" dirty="0">
                <a:solidFill>
                  <a:schemeClr val="accent2">
                    <a:lumMod val="50000"/>
                  </a:schemeClr>
                </a:solidFill>
                <a:latin typeface="Calibri"/>
                <a:ea typeface="ＭＳ Ｐゴシック" pitchFamily="34" charset="-128"/>
              </a:rPr>
              <a:t>O</a:t>
            </a:r>
            <a:r>
              <a:rPr lang="en-US" altLang="en-US" sz="2400" b="1" dirty="0" smtClean="0">
                <a:solidFill>
                  <a:schemeClr val="accent2">
                    <a:lumMod val="50000"/>
                  </a:schemeClr>
                </a:solidFill>
                <a:latin typeface="Calibri"/>
                <a:ea typeface="ＭＳ Ｐゴシック" pitchFamily="34" charset="-128"/>
              </a:rPr>
              <a:t>perated and Governed by Member-Volunteers</a:t>
            </a:r>
            <a:r>
              <a:rPr lang="en-US" altLang="en-US" sz="2400" b="1" dirty="0">
                <a:solidFill>
                  <a:schemeClr val="tx1"/>
                </a:solidFill>
                <a:latin typeface="Calibri"/>
                <a:ea typeface="ＭＳ Ｐゴシック" pitchFamily="34" charset="-128"/>
              </a:rPr>
              <a:t>.</a:t>
            </a:r>
            <a:endParaRPr lang="en-US" altLang="en-US" b="1" dirty="0" smtClean="0">
              <a:solidFill>
                <a:schemeClr val="tx1"/>
              </a:solidFill>
              <a:latin typeface="Calibri" panose="020F0502020204030204" pitchFamily="34" charset="0"/>
              <a:ea typeface="ＭＳ Ｐゴシック" pitchFamily="34" charset="-128"/>
            </a:endParaRPr>
          </a:p>
        </p:txBody>
      </p:sp>
      <p:sp>
        <p:nvSpPr>
          <p:cNvPr id="4" name="Content Placeholder 3"/>
          <p:cNvSpPr>
            <a:spLocks noGrp="1"/>
          </p:cNvSpPr>
          <p:nvPr>
            <p:ph sz="half" idx="1"/>
          </p:nvPr>
        </p:nvSpPr>
        <p:spPr>
          <a:xfrm>
            <a:off x="4486275" y="1992902"/>
            <a:ext cx="4276725" cy="4297363"/>
          </a:xfrm>
          <a:noFill/>
          <a:ln>
            <a:noFill/>
          </a:ln>
          <a:extLst/>
        </p:spPr>
        <p:style>
          <a:lnRef idx="2">
            <a:schemeClr val="dk1"/>
          </a:lnRef>
          <a:fillRef idx="1">
            <a:schemeClr val="lt1"/>
          </a:fillRef>
          <a:effectRef idx="0">
            <a:schemeClr val="dk1"/>
          </a:effectRef>
          <a:fontRef idx="minor">
            <a:schemeClr val="dk1"/>
          </a:fontRef>
        </p:style>
        <p:txBody>
          <a:bodyPr>
            <a:normAutofit/>
          </a:bodyPr>
          <a:lstStyle/>
          <a:p>
            <a:pPr marL="0" indent="0">
              <a:buNone/>
              <a:defRPr/>
            </a:pPr>
            <a:r>
              <a:rPr lang="en-US" sz="2200" dirty="0">
                <a:solidFill>
                  <a:schemeClr val="accent1">
                    <a:lumMod val="50000"/>
                  </a:schemeClr>
                </a:solidFill>
                <a:latin typeface="Calibri" panose="020F0502020204030204" pitchFamily="34" charset="0"/>
              </a:rPr>
              <a:t>Members may volunteer to serve on a local </a:t>
            </a:r>
            <a:r>
              <a:rPr lang="en-US" sz="2200" dirty="0" smtClean="0">
                <a:solidFill>
                  <a:schemeClr val="accent1">
                    <a:lumMod val="50000"/>
                  </a:schemeClr>
                </a:solidFill>
                <a:latin typeface="Calibri" panose="020F0502020204030204" pitchFamily="34" charset="0"/>
              </a:rPr>
              <a:t>organizational </a:t>
            </a:r>
            <a:r>
              <a:rPr lang="en-US" sz="2200" dirty="0">
                <a:solidFill>
                  <a:schemeClr val="accent1">
                    <a:lumMod val="50000"/>
                  </a:schemeClr>
                </a:solidFill>
                <a:latin typeface="Calibri" panose="020F0502020204030204" pitchFamily="34" charset="0"/>
              </a:rPr>
              <a:t>committee:</a:t>
            </a:r>
          </a:p>
          <a:p>
            <a:pPr marL="0" indent="0">
              <a:buNone/>
              <a:defRPr/>
            </a:pPr>
            <a:endParaRPr lang="en-US" sz="1200" dirty="0">
              <a:solidFill>
                <a:schemeClr val="accent1">
                  <a:lumMod val="50000"/>
                </a:schemeClr>
              </a:solidFill>
              <a:latin typeface="Calibri" panose="020F0502020204030204" pitchFamily="34" charset="0"/>
            </a:endParaRPr>
          </a:p>
          <a:p>
            <a:pPr lvl="1">
              <a:defRPr/>
            </a:pPr>
            <a:r>
              <a:rPr lang="en-US" sz="2200" b="1" dirty="0">
                <a:solidFill>
                  <a:schemeClr val="accent1">
                    <a:lumMod val="50000"/>
                  </a:schemeClr>
                </a:solidFill>
                <a:latin typeface="Calibri" panose="020F0502020204030204" pitchFamily="34" charset="0"/>
              </a:rPr>
              <a:t>Central</a:t>
            </a:r>
            <a:endParaRPr lang="en-US" sz="1200" b="1" dirty="0">
              <a:solidFill>
                <a:schemeClr val="accent1">
                  <a:lumMod val="50000"/>
                </a:schemeClr>
              </a:solidFill>
              <a:latin typeface="Calibri" panose="020F0502020204030204" pitchFamily="34" charset="0"/>
            </a:endParaRPr>
          </a:p>
          <a:p>
            <a:pPr lvl="1">
              <a:defRPr/>
            </a:pPr>
            <a:r>
              <a:rPr lang="en-US" sz="2200" b="1" dirty="0">
                <a:solidFill>
                  <a:schemeClr val="accent1">
                    <a:lumMod val="50000"/>
                  </a:schemeClr>
                </a:solidFill>
                <a:latin typeface="Calibri" panose="020F0502020204030204" pitchFamily="34" charset="0"/>
              </a:rPr>
              <a:t>Curriculum</a:t>
            </a:r>
          </a:p>
          <a:p>
            <a:pPr lvl="1">
              <a:defRPr/>
            </a:pPr>
            <a:r>
              <a:rPr lang="en-US" sz="2200" b="1" dirty="0">
                <a:solidFill>
                  <a:schemeClr val="accent1">
                    <a:lumMod val="50000"/>
                  </a:schemeClr>
                </a:solidFill>
                <a:latin typeface="Calibri" panose="020F0502020204030204" pitchFamily="34" charset="0"/>
              </a:rPr>
              <a:t>Communications - Publicity</a:t>
            </a:r>
          </a:p>
          <a:p>
            <a:pPr lvl="1">
              <a:defRPr/>
            </a:pPr>
            <a:r>
              <a:rPr lang="en-US" sz="2200" b="1" dirty="0">
                <a:solidFill>
                  <a:schemeClr val="accent1">
                    <a:lumMod val="50000"/>
                  </a:schemeClr>
                </a:solidFill>
                <a:latin typeface="Calibri" panose="020F0502020204030204" pitchFamily="34" charset="0"/>
              </a:rPr>
              <a:t>Membership</a:t>
            </a:r>
          </a:p>
          <a:p>
            <a:pPr lvl="1">
              <a:defRPr/>
            </a:pPr>
            <a:r>
              <a:rPr lang="en-US" sz="2200" b="1" dirty="0">
                <a:solidFill>
                  <a:schemeClr val="accent1">
                    <a:lumMod val="50000"/>
                  </a:schemeClr>
                </a:solidFill>
                <a:latin typeface="Calibri" panose="020F0502020204030204" pitchFamily="34" charset="0"/>
              </a:rPr>
              <a:t>Volunteer </a:t>
            </a:r>
          </a:p>
          <a:p>
            <a:pPr marL="0" indent="0">
              <a:buNone/>
              <a:defRPr/>
            </a:pPr>
            <a:endParaRPr lang="en-US" sz="2200" b="1" dirty="0">
              <a:latin typeface="Calibri" panose="020F0502020204030204" pitchFamily="34" charset="0"/>
            </a:endParaRPr>
          </a:p>
        </p:txBody>
      </p:sp>
      <p:sp>
        <p:nvSpPr>
          <p:cNvPr id="5" name="TextBox 4"/>
          <p:cNvSpPr txBox="1"/>
          <p:nvPr/>
        </p:nvSpPr>
        <p:spPr>
          <a:xfrm>
            <a:off x="676275" y="1990725"/>
            <a:ext cx="3810000" cy="3354765"/>
          </a:xfrm>
          <a:prstGeom prst="rect">
            <a:avLst/>
          </a:prstGeom>
          <a:noFill/>
        </p:spPr>
        <p:txBody>
          <a:bodyPr wrap="square">
            <a:spAutoFit/>
          </a:bodyPr>
          <a:lstStyle/>
          <a:p>
            <a:pPr lvl="0">
              <a:buClr>
                <a:srgbClr val="DBF5F9">
                  <a:lumMod val="75000"/>
                </a:srgbClr>
              </a:buClr>
              <a:defRPr/>
            </a:pPr>
            <a:r>
              <a:rPr lang="en-US" sz="2200" dirty="0" smtClean="0">
                <a:solidFill>
                  <a:schemeClr val="accent2">
                    <a:lumMod val="50000"/>
                  </a:schemeClr>
                </a:solidFill>
                <a:latin typeface="Calibri"/>
                <a:ea typeface="ＭＳ Ｐゴシック" charset="0"/>
                <a:cs typeface="ＭＳ Ｐゴシック" charset="0"/>
              </a:rPr>
              <a:t>Members </a:t>
            </a:r>
            <a:r>
              <a:rPr lang="en-US" sz="2200" dirty="0">
                <a:solidFill>
                  <a:schemeClr val="accent2">
                    <a:lumMod val="50000"/>
                  </a:schemeClr>
                </a:solidFill>
                <a:latin typeface="Calibri"/>
                <a:ea typeface="ＭＳ Ｐゴシック" charset="0"/>
                <a:cs typeface="ＭＳ Ｐゴシック" charset="0"/>
              </a:rPr>
              <a:t>may choose to serve in one of the following roles:</a:t>
            </a:r>
          </a:p>
          <a:p>
            <a:pPr lvl="0">
              <a:buClr>
                <a:srgbClr val="DBF5F9">
                  <a:lumMod val="75000"/>
                </a:srgbClr>
              </a:buClr>
              <a:defRPr/>
            </a:pPr>
            <a:endParaRPr lang="en-US" sz="1200" dirty="0">
              <a:solidFill>
                <a:schemeClr val="accent2">
                  <a:lumMod val="50000"/>
                </a:schemeClr>
              </a:solidFill>
              <a:latin typeface="Calibri"/>
              <a:ea typeface="ＭＳ Ｐゴシック" charset="0"/>
              <a:cs typeface="ＭＳ Ｐゴシック" charset="0"/>
            </a:endParaRPr>
          </a:p>
          <a:p>
            <a:pPr marL="342900" lvl="0" indent="-342900">
              <a:buClr>
                <a:srgbClr val="DBF5F9">
                  <a:lumMod val="75000"/>
                </a:srgbClr>
              </a:buClr>
              <a:buFont typeface="Arial" panose="020B0604020202020204" pitchFamily="34" charset="0"/>
              <a:buChar char="•"/>
              <a:defRPr/>
            </a:pPr>
            <a:r>
              <a:rPr lang="en-US" sz="2200" b="1" dirty="0">
                <a:solidFill>
                  <a:schemeClr val="accent2">
                    <a:lumMod val="50000"/>
                  </a:schemeClr>
                </a:solidFill>
                <a:latin typeface="Calibri"/>
                <a:ea typeface="ＭＳ Ｐゴシック" charset="0"/>
                <a:cs typeface="ＭＳ Ｐゴシック" charset="0"/>
              </a:rPr>
              <a:t>Class </a:t>
            </a:r>
            <a:r>
              <a:rPr lang="en-US" sz="2200" b="1" dirty="0" smtClean="0">
                <a:solidFill>
                  <a:schemeClr val="accent2">
                    <a:lumMod val="50000"/>
                  </a:schemeClr>
                </a:solidFill>
                <a:latin typeface="Calibri"/>
                <a:ea typeface="ＭＳ Ｐゴシック" charset="0"/>
                <a:cs typeface="ＭＳ Ｐゴシック" charset="0"/>
              </a:rPr>
              <a:t>Presenter (including non-member opportunities)</a:t>
            </a:r>
            <a:endParaRPr lang="en-US" sz="2200" b="1" dirty="0">
              <a:solidFill>
                <a:schemeClr val="accent2">
                  <a:lumMod val="50000"/>
                </a:schemeClr>
              </a:solidFill>
              <a:latin typeface="Calibri"/>
              <a:ea typeface="ＭＳ Ｐゴシック" charset="0"/>
              <a:cs typeface="ＭＳ Ｐゴシック" charset="0"/>
            </a:endParaRPr>
          </a:p>
          <a:p>
            <a:pPr marL="342900" lvl="0" indent="-342900">
              <a:buClr>
                <a:srgbClr val="DBF5F9">
                  <a:lumMod val="75000"/>
                </a:srgbClr>
              </a:buClr>
              <a:buFont typeface="Arial" panose="020B0604020202020204" pitchFamily="34" charset="0"/>
              <a:buChar char="•"/>
              <a:defRPr/>
            </a:pPr>
            <a:endParaRPr lang="en-US" sz="800" b="1" dirty="0">
              <a:solidFill>
                <a:schemeClr val="accent2">
                  <a:lumMod val="50000"/>
                </a:schemeClr>
              </a:solidFill>
              <a:latin typeface="Calibri"/>
              <a:ea typeface="ＭＳ Ｐゴシック" charset="0"/>
              <a:cs typeface="ＭＳ Ｐゴシック" charset="0"/>
            </a:endParaRPr>
          </a:p>
          <a:p>
            <a:pPr marL="342900" lvl="0" indent="-342900">
              <a:buClr>
                <a:srgbClr val="DBF5F9">
                  <a:lumMod val="75000"/>
                </a:srgbClr>
              </a:buClr>
              <a:buFont typeface="Arial" panose="020B0604020202020204" pitchFamily="34" charset="0"/>
              <a:buChar char="•"/>
              <a:defRPr/>
            </a:pPr>
            <a:r>
              <a:rPr lang="en-US" sz="2200" b="1" dirty="0">
                <a:solidFill>
                  <a:schemeClr val="accent2">
                    <a:lumMod val="50000"/>
                  </a:schemeClr>
                </a:solidFill>
                <a:latin typeface="Calibri"/>
                <a:ea typeface="ＭＳ Ｐゴシック" charset="0"/>
                <a:cs typeface="ＭＳ Ｐゴシック" charset="0"/>
              </a:rPr>
              <a:t>Class </a:t>
            </a:r>
            <a:r>
              <a:rPr lang="en-US" sz="2200" b="1" dirty="0" smtClean="0">
                <a:solidFill>
                  <a:schemeClr val="accent2">
                    <a:lumMod val="50000"/>
                  </a:schemeClr>
                </a:solidFill>
                <a:latin typeface="Calibri"/>
                <a:ea typeface="ＭＳ Ｐゴシック" charset="0"/>
                <a:cs typeface="ＭＳ Ｐゴシック" charset="0"/>
              </a:rPr>
              <a:t>Assistant</a:t>
            </a:r>
            <a:endParaRPr lang="en-US" sz="2200" b="1" dirty="0">
              <a:solidFill>
                <a:schemeClr val="accent2">
                  <a:lumMod val="50000"/>
                </a:schemeClr>
              </a:solidFill>
              <a:latin typeface="Calibri"/>
              <a:ea typeface="ＭＳ Ｐゴシック" charset="0"/>
              <a:cs typeface="ＭＳ Ｐゴシック" charset="0"/>
            </a:endParaRPr>
          </a:p>
          <a:p>
            <a:pPr marL="342900" lvl="0" indent="-342900">
              <a:buClr>
                <a:srgbClr val="DBF5F9">
                  <a:lumMod val="75000"/>
                </a:srgbClr>
              </a:buClr>
              <a:buFont typeface="Arial" panose="020B0604020202020204" pitchFamily="34" charset="0"/>
              <a:buChar char="•"/>
              <a:defRPr/>
            </a:pPr>
            <a:endParaRPr lang="en-US" sz="800" b="1" dirty="0">
              <a:solidFill>
                <a:schemeClr val="accent2">
                  <a:lumMod val="50000"/>
                </a:schemeClr>
              </a:solidFill>
              <a:latin typeface="Calibri"/>
              <a:ea typeface="ＭＳ Ｐゴシック" charset="0"/>
              <a:cs typeface="ＭＳ Ｐゴシック" charset="0"/>
            </a:endParaRPr>
          </a:p>
          <a:p>
            <a:pPr marL="342900" lvl="0" indent="-342900">
              <a:buClr>
                <a:srgbClr val="DBF5F9">
                  <a:lumMod val="75000"/>
                </a:srgbClr>
              </a:buClr>
              <a:buFont typeface="Arial" panose="020B0604020202020204" pitchFamily="34" charset="0"/>
              <a:buChar char="•"/>
              <a:defRPr/>
            </a:pPr>
            <a:r>
              <a:rPr lang="en-US" sz="2200" b="1" dirty="0">
                <a:solidFill>
                  <a:schemeClr val="accent2">
                    <a:lumMod val="50000"/>
                  </a:schemeClr>
                </a:solidFill>
                <a:latin typeface="Calibri"/>
                <a:ea typeface="ＭＳ Ｐゴシック" charset="0"/>
                <a:cs typeface="ＭＳ Ｐゴシック" charset="0"/>
              </a:rPr>
              <a:t>Newsletter </a:t>
            </a:r>
            <a:r>
              <a:rPr lang="en-US" sz="2200" b="1" dirty="0" smtClean="0">
                <a:solidFill>
                  <a:schemeClr val="accent2">
                    <a:lumMod val="50000"/>
                  </a:schemeClr>
                </a:solidFill>
                <a:latin typeface="Calibri"/>
                <a:ea typeface="ＭＳ Ｐゴシック" charset="0"/>
                <a:cs typeface="ＭＳ Ｐゴシック" charset="0"/>
              </a:rPr>
              <a:t>Contributor</a:t>
            </a:r>
            <a:endParaRPr lang="en-US" sz="2200" b="1" dirty="0">
              <a:solidFill>
                <a:schemeClr val="accent2">
                  <a:lumMod val="50000"/>
                </a:schemeClr>
              </a:solidFill>
              <a:latin typeface="Calibri"/>
              <a:ea typeface="ＭＳ Ｐゴシック" charset="0"/>
              <a:cs typeface="ＭＳ Ｐゴシック" charset="0"/>
            </a:endParaRPr>
          </a:p>
          <a:p>
            <a:pPr marL="342900" lvl="0" indent="-342900">
              <a:buClr>
                <a:srgbClr val="DBF5F9">
                  <a:lumMod val="75000"/>
                </a:srgbClr>
              </a:buClr>
              <a:buFont typeface="Arial" panose="020B0604020202020204" pitchFamily="34" charset="0"/>
              <a:buChar char="•"/>
              <a:defRPr/>
            </a:pPr>
            <a:endParaRPr lang="en-US" sz="800" b="1" dirty="0">
              <a:solidFill>
                <a:schemeClr val="accent2">
                  <a:lumMod val="50000"/>
                </a:schemeClr>
              </a:solidFill>
              <a:latin typeface="Calibri"/>
              <a:ea typeface="ＭＳ Ｐゴシック" charset="0"/>
              <a:cs typeface="ＭＳ Ｐゴシック" charset="0"/>
            </a:endParaRPr>
          </a:p>
          <a:p>
            <a:pPr marL="342900" lvl="0" indent="-342900">
              <a:buClr>
                <a:srgbClr val="DBF5F9">
                  <a:lumMod val="75000"/>
                </a:srgbClr>
              </a:buClr>
              <a:buFont typeface="Arial" panose="020B0604020202020204" pitchFamily="34" charset="0"/>
              <a:buChar char="•"/>
              <a:defRPr/>
            </a:pPr>
            <a:r>
              <a:rPr lang="en-US" sz="2200" b="1" dirty="0">
                <a:solidFill>
                  <a:schemeClr val="accent2">
                    <a:lumMod val="50000"/>
                  </a:schemeClr>
                </a:solidFill>
                <a:latin typeface="Calibri"/>
                <a:ea typeface="ＭＳ Ｐゴシック" charset="0"/>
                <a:cs typeface="ＭＳ Ｐゴシック" charset="0"/>
              </a:rPr>
              <a:t>OLLI </a:t>
            </a:r>
            <a:r>
              <a:rPr lang="en-US" sz="2200" b="1" dirty="0" smtClean="0">
                <a:solidFill>
                  <a:schemeClr val="accent2">
                    <a:lumMod val="50000"/>
                  </a:schemeClr>
                </a:solidFill>
                <a:latin typeface="Calibri"/>
                <a:ea typeface="ＭＳ Ｐゴシック" charset="0"/>
                <a:cs typeface="ＭＳ Ｐゴシック" charset="0"/>
              </a:rPr>
              <a:t>Ambassador presenter</a:t>
            </a:r>
          </a:p>
          <a:p>
            <a:pPr marL="342900" lvl="0" indent="-342900">
              <a:buClr>
                <a:srgbClr val="DBF5F9">
                  <a:lumMod val="75000"/>
                </a:srgbClr>
              </a:buClr>
              <a:buFont typeface="Arial" panose="020B0604020202020204" pitchFamily="34" charset="0"/>
              <a:buChar char="•"/>
              <a:defRPr/>
            </a:pPr>
            <a:r>
              <a:rPr lang="en-US" sz="2200" b="1" dirty="0" smtClean="0">
                <a:solidFill>
                  <a:schemeClr val="accent2">
                    <a:lumMod val="50000"/>
                  </a:schemeClr>
                </a:solidFill>
                <a:latin typeface="Calibri"/>
                <a:ea typeface="ＭＳ Ｐゴシック" charset="0"/>
                <a:cs typeface="ＭＳ Ｐゴシック" charset="0"/>
              </a:rPr>
              <a:t>Social Event Planner</a:t>
            </a:r>
            <a:endParaRPr lang="en-US" sz="2200" b="1" dirty="0">
              <a:solidFill>
                <a:schemeClr val="accent2">
                  <a:lumMod val="50000"/>
                </a:schemeClr>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225618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AHA UPDATE </a:t>
            </a:r>
          </a:p>
        </p:txBody>
      </p:sp>
      <p:sp>
        <p:nvSpPr>
          <p:cNvPr id="3" name="Content Placeholder 2"/>
          <p:cNvSpPr>
            <a:spLocks noGrp="1"/>
          </p:cNvSpPr>
          <p:nvPr>
            <p:ph idx="1"/>
          </p:nvPr>
        </p:nvSpPr>
        <p:spPr>
          <a:xfrm>
            <a:off x="313267" y="1295400"/>
            <a:ext cx="8229600" cy="5426079"/>
          </a:xfrm>
        </p:spPr>
        <p:txBody>
          <a:bodyPr>
            <a:normAutofit/>
          </a:bodyPr>
          <a:lstStyle/>
          <a:p>
            <a:pPr marL="0" indent="0">
              <a:buNone/>
            </a:pPr>
            <a:endParaRPr lang="en-US" dirty="0"/>
          </a:p>
          <a:p>
            <a:r>
              <a:rPr lang="en-US" sz="3600" b="1" dirty="0" smtClean="0"/>
              <a:t>AHA Communication </a:t>
            </a:r>
            <a:r>
              <a:rPr lang="en-US" sz="3600" b="1" dirty="0"/>
              <a:t>Update </a:t>
            </a:r>
            <a:endParaRPr lang="en-US" sz="3600" dirty="0"/>
          </a:p>
          <a:p>
            <a:pPr lvl="1"/>
            <a:r>
              <a:rPr lang="en-US" sz="3600" dirty="0"/>
              <a:t>Elevator Speech </a:t>
            </a:r>
            <a:endParaRPr lang="en-US" sz="3600" dirty="0" smtClean="0"/>
          </a:p>
          <a:p>
            <a:pPr lvl="1"/>
            <a:r>
              <a:rPr lang="en-US" sz="3600" dirty="0" smtClean="0"/>
              <a:t>Logo</a:t>
            </a:r>
            <a:endParaRPr lang="en-US" sz="3600" dirty="0"/>
          </a:p>
          <a:p>
            <a:pPr lvl="1"/>
            <a:endParaRPr lang="en-US" sz="3600" dirty="0"/>
          </a:p>
          <a:p>
            <a:r>
              <a:rPr lang="en-US" sz="3600" b="1" dirty="0"/>
              <a:t>Feedback on </a:t>
            </a:r>
            <a:r>
              <a:rPr lang="en-US" sz="3600" b="1" dirty="0" smtClean="0"/>
              <a:t>5 </a:t>
            </a:r>
            <a:r>
              <a:rPr lang="en-US" sz="3600" b="1" dirty="0"/>
              <a:t>Conditions </a:t>
            </a:r>
            <a:r>
              <a:rPr lang="en-US" sz="3600" b="1" dirty="0" smtClean="0"/>
              <a:t>of collective impact</a:t>
            </a:r>
            <a:endParaRPr lang="en-US" sz="3600" b="1" dirty="0"/>
          </a:p>
          <a:p>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580161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accent1">
                    <a:lumMod val="50000"/>
                  </a:schemeClr>
                </a:solidFill>
              </a:rPr>
              <a:t>State-wide Committees</a:t>
            </a:r>
            <a:endParaRPr lang="en-US" dirty="0">
              <a:solidFill>
                <a:schemeClr val="accent1">
                  <a:lumMod val="50000"/>
                </a:schemeClr>
              </a:solidFill>
            </a:endParaRPr>
          </a:p>
        </p:txBody>
      </p:sp>
      <p:sp>
        <p:nvSpPr>
          <p:cNvPr id="7" name="Text Placeholder 6"/>
          <p:cNvSpPr>
            <a:spLocks noGrp="1"/>
          </p:cNvSpPr>
          <p:nvPr>
            <p:ph type="body" sz="half" idx="1"/>
          </p:nvPr>
        </p:nvSpPr>
        <p:spPr>
          <a:xfrm>
            <a:off x="457200" y="1600201"/>
            <a:ext cx="4876800" cy="2743199"/>
          </a:xfrm>
        </p:spPr>
        <p:txBody>
          <a:bodyPr/>
          <a:lstStyle/>
          <a:p>
            <a:endParaRPr lang="en-US" dirty="0"/>
          </a:p>
        </p:txBody>
      </p:sp>
      <p:sp>
        <p:nvSpPr>
          <p:cNvPr id="6" name="Content Placeholder 5"/>
          <p:cNvSpPr>
            <a:spLocks noGrp="1"/>
          </p:cNvSpPr>
          <p:nvPr>
            <p:ph sz="half" idx="2"/>
          </p:nvPr>
        </p:nvSpPr>
        <p:spPr>
          <a:xfrm>
            <a:off x="5181600" y="1600201"/>
            <a:ext cx="3505200" cy="3733799"/>
          </a:xfrm>
        </p:spPr>
        <p:txBody>
          <a:bodyPr/>
          <a:lstStyle/>
          <a:p>
            <a:pPr lvl="1">
              <a:defRPr/>
            </a:pPr>
            <a:r>
              <a:rPr lang="en-US" sz="3600" b="1" dirty="0" smtClean="0">
                <a:solidFill>
                  <a:schemeClr val="accent1">
                    <a:lumMod val="50000"/>
                  </a:schemeClr>
                </a:solidFill>
                <a:latin typeface="Calibri" panose="020F0502020204030204" pitchFamily="34" charset="0"/>
              </a:rPr>
              <a:t>Steering</a:t>
            </a:r>
          </a:p>
          <a:p>
            <a:pPr lvl="1">
              <a:defRPr/>
            </a:pPr>
            <a:r>
              <a:rPr lang="en-US" sz="3600" b="1" dirty="0" smtClean="0">
                <a:solidFill>
                  <a:schemeClr val="accent1">
                    <a:lumMod val="50000"/>
                  </a:schemeClr>
                </a:solidFill>
                <a:latin typeface="Calibri" panose="020F0502020204030204" pitchFamily="34" charset="0"/>
              </a:rPr>
              <a:t>Membership</a:t>
            </a:r>
            <a:endParaRPr lang="en-US" sz="3600" b="1" dirty="0">
              <a:solidFill>
                <a:schemeClr val="accent1">
                  <a:lumMod val="50000"/>
                </a:schemeClr>
              </a:solidFill>
              <a:latin typeface="Calibri" panose="020F0502020204030204" pitchFamily="34" charset="0"/>
            </a:endParaRPr>
          </a:p>
          <a:p>
            <a:pPr lvl="1">
              <a:defRPr/>
            </a:pPr>
            <a:r>
              <a:rPr lang="en-US" sz="3600" b="1" dirty="0" smtClean="0">
                <a:solidFill>
                  <a:schemeClr val="accent1">
                    <a:lumMod val="50000"/>
                  </a:schemeClr>
                </a:solidFill>
                <a:latin typeface="Calibri" panose="020F0502020204030204" pitchFamily="34" charset="0"/>
              </a:rPr>
              <a:t>Development </a:t>
            </a:r>
          </a:p>
          <a:p>
            <a:pPr lvl="1">
              <a:defRPr/>
            </a:pPr>
            <a:r>
              <a:rPr lang="en-US" sz="3600" b="1" dirty="0" smtClean="0">
                <a:solidFill>
                  <a:schemeClr val="accent1">
                    <a:lumMod val="50000"/>
                  </a:schemeClr>
                </a:solidFill>
                <a:latin typeface="Calibri" panose="020F0502020204030204" pitchFamily="34" charset="0"/>
              </a:rPr>
              <a:t>Travel</a:t>
            </a:r>
            <a:endParaRPr lang="en-US" sz="3600" b="1" dirty="0">
              <a:solidFill>
                <a:schemeClr val="accent1">
                  <a:lumMod val="50000"/>
                </a:schemeClr>
              </a:solidFill>
              <a:latin typeface="Calibri" panose="020F0502020204030204" pitchFamily="34" charset="0"/>
            </a:endParaRP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600201"/>
            <a:ext cx="4903470" cy="3124199"/>
          </a:xfrm>
          <a:prstGeom prst="rect">
            <a:avLst/>
          </a:prstGeom>
        </p:spPr>
      </p:pic>
    </p:spTree>
    <p:extLst>
      <p:ext uri="{BB962C8B-B14F-4D97-AF65-F5344CB8AC3E}">
        <p14:creationId xmlns:p14="http://schemas.microsoft.com/office/powerpoint/2010/main" val="889137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accent1">
                    <a:lumMod val="50000"/>
                  </a:schemeClr>
                </a:solidFill>
                <a:latin typeface="Calibri" panose="020F0502020204030204" pitchFamily="34" charset="0"/>
              </a:rPr>
              <a:t>STAFFING</a:t>
            </a:r>
            <a:br>
              <a:rPr lang="en-US" sz="4000" dirty="0" smtClean="0">
                <a:solidFill>
                  <a:schemeClr val="accent1">
                    <a:lumMod val="50000"/>
                  </a:schemeClr>
                </a:solidFill>
                <a:latin typeface="Calibri" panose="020F0502020204030204" pitchFamily="34" charset="0"/>
              </a:rPr>
            </a:br>
            <a:r>
              <a:rPr lang="en-US" sz="2700" dirty="0" smtClean="0">
                <a:solidFill>
                  <a:schemeClr val="accent1">
                    <a:lumMod val="50000"/>
                  </a:schemeClr>
                </a:solidFill>
                <a:latin typeface="Calibri" panose="020F0502020204030204" pitchFamily="34" charset="0"/>
              </a:rPr>
              <a:t>OLLI is Managed by Staff</a:t>
            </a:r>
            <a:endParaRPr lang="en-US" sz="2700" dirty="0">
              <a:solidFill>
                <a:schemeClr val="accent1">
                  <a:lumMod val="50000"/>
                </a:schemeClr>
              </a:solidFill>
              <a:latin typeface="Calibri" panose="020F0502020204030204" pitchFamily="34" charset="0"/>
            </a:endParaRPr>
          </a:p>
        </p:txBody>
      </p:sp>
      <p:sp>
        <p:nvSpPr>
          <p:cNvPr id="3" name="Text Placeholder 2"/>
          <p:cNvSpPr>
            <a:spLocks noGrp="1"/>
          </p:cNvSpPr>
          <p:nvPr>
            <p:ph type="body" sz="half" idx="1"/>
          </p:nvPr>
        </p:nvSpPr>
        <p:spPr/>
        <p:txBody>
          <a:bodyPr>
            <a:normAutofit/>
          </a:bodyPr>
          <a:lstStyle/>
          <a:p>
            <a:r>
              <a:rPr lang="en-US" dirty="0" smtClean="0">
                <a:solidFill>
                  <a:schemeClr val="accent1">
                    <a:lumMod val="50000"/>
                  </a:schemeClr>
                </a:solidFill>
              </a:rPr>
              <a:t>3 Full </a:t>
            </a:r>
            <a:r>
              <a:rPr lang="en-US" dirty="0">
                <a:solidFill>
                  <a:schemeClr val="accent1">
                    <a:lumMod val="50000"/>
                  </a:schemeClr>
                </a:solidFill>
              </a:rPr>
              <a:t>T</a:t>
            </a:r>
            <a:r>
              <a:rPr lang="en-US" dirty="0" smtClean="0">
                <a:solidFill>
                  <a:schemeClr val="accent1">
                    <a:lumMod val="50000"/>
                  </a:schemeClr>
                </a:solidFill>
              </a:rPr>
              <a:t>ime &amp; 1Part Time</a:t>
            </a:r>
          </a:p>
          <a:p>
            <a:r>
              <a:rPr lang="en-US" dirty="0" smtClean="0">
                <a:solidFill>
                  <a:schemeClr val="accent1">
                    <a:lumMod val="50000"/>
                  </a:schemeClr>
                </a:solidFill>
              </a:rPr>
              <a:t>Director (FT)</a:t>
            </a:r>
          </a:p>
          <a:p>
            <a:r>
              <a:rPr lang="en-US" dirty="0" smtClean="0">
                <a:solidFill>
                  <a:schemeClr val="accent1">
                    <a:lumMod val="50000"/>
                  </a:schemeClr>
                </a:solidFill>
              </a:rPr>
              <a:t>Manager (FT)</a:t>
            </a:r>
          </a:p>
          <a:p>
            <a:r>
              <a:rPr lang="en-US" dirty="0" smtClean="0">
                <a:solidFill>
                  <a:schemeClr val="accent1">
                    <a:lumMod val="50000"/>
                  </a:schemeClr>
                </a:solidFill>
              </a:rPr>
              <a:t>Program Support Person (FT)</a:t>
            </a:r>
          </a:p>
          <a:p>
            <a:r>
              <a:rPr lang="en-US" dirty="0" smtClean="0">
                <a:solidFill>
                  <a:schemeClr val="accent1">
                    <a:lumMod val="50000"/>
                  </a:schemeClr>
                </a:solidFill>
              </a:rPr>
              <a:t>Volunteer Support Person (PT)</a:t>
            </a:r>
            <a:endParaRPr lang="en-US" dirty="0">
              <a:solidFill>
                <a:schemeClr val="accent1">
                  <a:lumMod val="50000"/>
                </a:schemeClr>
              </a:solidFill>
            </a:endParaRPr>
          </a:p>
        </p:txBody>
      </p:sp>
      <p:sp>
        <p:nvSpPr>
          <p:cNvPr id="4" name="Content Placeholder 3"/>
          <p:cNvSpPr>
            <a:spLocks noGrp="1"/>
          </p:cNvSpPr>
          <p:nvPr>
            <p:ph sz="half" idx="2"/>
          </p:nvPr>
        </p:nvSpPr>
        <p:spPr/>
        <p:txBody>
          <a:bodyPr>
            <a:normAutofit lnSpcReduction="10000"/>
          </a:bodyPr>
          <a:lstStyle/>
          <a:p>
            <a:r>
              <a:rPr lang="en-US" dirty="0" smtClean="0">
                <a:solidFill>
                  <a:srgbClr val="284E2F"/>
                </a:solidFill>
              </a:rPr>
              <a:t>Administration &amp; Program Development</a:t>
            </a:r>
          </a:p>
          <a:p>
            <a:r>
              <a:rPr lang="en-US" dirty="0" smtClean="0">
                <a:solidFill>
                  <a:srgbClr val="284E2F"/>
                </a:solidFill>
              </a:rPr>
              <a:t>Curriculum &amp; Office Management</a:t>
            </a:r>
          </a:p>
          <a:p>
            <a:r>
              <a:rPr lang="en-US" dirty="0" smtClean="0">
                <a:solidFill>
                  <a:srgbClr val="284E2F"/>
                </a:solidFill>
              </a:rPr>
              <a:t>Registration &amp; Accounts Receivable</a:t>
            </a:r>
          </a:p>
          <a:p>
            <a:r>
              <a:rPr lang="en-US" dirty="0" smtClean="0">
                <a:solidFill>
                  <a:srgbClr val="284E2F"/>
                </a:solidFill>
              </a:rPr>
              <a:t>Locality Development</a:t>
            </a:r>
            <a:endParaRPr lang="en-US" dirty="0">
              <a:solidFill>
                <a:srgbClr val="284E2F"/>
              </a:solidFill>
            </a:endParaRPr>
          </a:p>
        </p:txBody>
      </p:sp>
    </p:spTree>
    <p:extLst>
      <p:ext uri="{BB962C8B-B14F-4D97-AF65-F5344CB8AC3E}">
        <p14:creationId xmlns:p14="http://schemas.microsoft.com/office/powerpoint/2010/main" val="179304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8001000" cy="1143000"/>
          </a:xfrm>
        </p:spPr>
        <p:txBody>
          <a:bodyPr/>
          <a:lstStyle/>
          <a:p>
            <a:r>
              <a:rPr lang="en-US" sz="5000" b="1" dirty="0">
                <a:solidFill>
                  <a:schemeClr val="tx1"/>
                </a:solidFill>
                <a:latin typeface="Calibri"/>
                <a:ea typeface="ＭＳ Ｐゴシック" charset="0"/>
              </a:rPr>
              <a:t>OLLI at GSC by the Numbers</a:t>
            </a:r>
            <a:endParaRPr lang="en-US" dirty="0">
              <a:solidFill>
                <a:schemeClr val="tx1"/>
              </a:solidFill>
            </a:endParaRPr>
          </a:p>
        </p:txBody>
      </p:sp>
      <p:sp>
        <p:nvSpPr>
          <p:cNvPr id="5" name="Text Placeholder 4"/>
          <p:cNvSpPr>
            <a:spLocks noGrp="1"/>
          </p:cNvSpPr>
          <p:nvPr>
            <p:ph type="body" sz="half" idx="1"/>
          </p:nvPr>
        </p:nvSpPr>
        <p:spPr>
          <a:xfrm>
            <a:off x="457200" y="1600201"/>
            <a:ext cx="8229600" cy="4525963"/>
          </a:xfrm>
        </p:spPr>
        <p:txBody>
          <a:bodyPr/>
          <a:lstStyle/>
          <a:p>
            <a:pPr marL="639763" lvl="1" indent="-246063" eaLnBrk="0" fontAlgn="base" hangingPunct="0">
              <a:spcAft>
                <a:spcPct val="0"/>
              </a:spcAft>
              <a:buClr>
                <a:srgbClr val="0F6FC6"/>
              </a:buClr>
              <a:buSzPct val="85000"/>
              <a:buFont typeface="Wingdings 2" pitchFamily="18" charset="2"/>
              <a:buChar char=""/>
            </a:pPr>
            <a:r>
              <a:rPr lang="en-US" sz="2800" b="1" dirty="0">
                <a:solidFill>
                  <a:prstClr val="black"/>
                </a:solidFill>
                <a:latin typeface="Calibri"/>
                <a:ea typeface="ＭＳ Ｐゴシック" charset="0"/>
              </a:rPr>
              <a:t>M</a:t>
            </a:r>
            <a:r>
              <a:rPr lang="en-US" sz="2800" b="1" dirty="0" smtClean="0">
                <a:solidFill>
                  <a:prstClr val="black"/>
                </a:solidFill>
                <a:latin typeface="Calibri"/>
                <a:ea typeface="ＭＳ Ｐゴシック" charset="0"/>
              </a:rPr>
              <a:t>embership 2017:  1200</a:t>
            </a:r>
            <a:endParaRPr lang="en-US" sz="2800" b="1" dirty="0">
              <a:solidFill>
                <a:prstClr val="black"/>
              </a:solidFill>
              <a:latin typeface="Calibri"/>
              <a:ea typeface="ＭＳ Ｐゴシック" charset="0"/>
            </a:endParaRPr>
          </a:p>
          <a:p>
            <a:pPr marL="639763" lvl="1" indent="-246063" eaLnBrk="0" fontAlgn="base" hangingPunct="0">
              <a:spcAft>
                <a:spcPct val="0"/>
              </a:spcAft>
              <a:buClr>
                <a:srgbClr val="0F6FC6"/>
              </a:buClr>
              <a:buSzPct val="85000"/>
              <a:buFont typeface="Wingdings 2" pitchFamily="18" charset="2"/>
              <a:buChar char=""/>
            </a:pPr>
            <a:r>
              <a:rPr lang="en-US" sz="2800" b="1" dirty="0" smtClean="0">
                <a:solidFill>
                  <a:prstClr val="black"/>
                </a:solidFill>
                <a:latin typeface="Calibri"/>
                <a:ea typeface="ＭＳ Ｐゴシック" charset="0"/>
              </a:rPr>
              <a:t>Annual Membership Fee:  $40.00</a:t>
            </a:r>
            <a:endParaRPr lang="en-US" sz="2800" b="1" dirty="0">
              <a:solidFill>
                <a:prstClr val="black"/>
              </a:solidFill>
              <a:latin typeface="Calibri"/>
              <a:ea typeface="ＭＳ Ｐゴシック" charset="0"/>
            </a:endParaRPr>
          </a:p>
          <a:p>
            <a:pPr marL="639763" lvl="1" indent="-246063" eaLnBrk="0" fontAlgn="base" hangingPunct="0">
              <a:spcAft>
                <a:spcPct val="0"/>
              </a:spcAft>
              <a:buClr>
                <a:srgbClr val="0F6FC6"/>
              </a:buClr>
              <a:buSzPct val="85000"/>
              <a:buFont typeface="Wingdings 2" pitchFamily="18" charset="2"/>
              <a:buChar char=""/>
            </a:pPr>
            <a:r>
              <a:rPr lang="en-US" sz="2800" b="1" dirty="0">
                <a:solidFill>
                  <a:prstClr val="black"/>
                </a:solidFill>
                <a:latin typeface="Calibri"/>
                <a:ea typeface="ＭＳ Ｐゴシック" charset="0"/>
              </a:rPr>
              <a:t>C</a:t>
            </a:r>
            <a:r>
              <a:rPr lang="en-US" sz="2800" b="1" dirty="0" smtClean="0">
                <a:solidFill>
                  <a:prstClr val="black"/>
                </a:solidFill>
                <a:latin typeface="Calibri"/>
                <a:ea typeface="ＭＳ Ｐゴシック" charset="0"/>
              </a:rPr>
              <a:t>lass </a:t>
            </a:r>
            <a:r>
              <a:rPr lang="en-US" sz="2800" b="1" dirty="0">
                <a:solidFill>
                  <a:prstClr val="black"/>
                </a:solidFill>
                <a:latin typeface="Calibri"/>
                <a:ea typeface="ＭＳ Ｐゴシック" charset="0"/>
              </a:rPr>
              <a:t>fees: </a:t>
            </a:r>
            <a:r>
              <a:rPr lang="en-US" sz="2800" b="1" dirty="0" smtClean="0">
                <a:solidFill>
                  <a:prstClr val="black"/>
                </a:solidFill>
                <a:latin typeface="Calibri"/>
                <a:ea typeface="ＭＳ Ｐゴシック" charset="0"/>
              </a:rPr>
              <a:t>$20. </a:t>
            </a:r>
            <a:r>
              <a:rPr lang="en-US" sz="2800" b="1" dirty="0">
                <a:solidFill>
                  <a:prstClr val="black"/>
                </a:solidFill>
                <a:latin typeface="Calibri"/>
                <a:ea typeface="ＭＳ Ｐゴシック" charset="0"/>
              </a:rPr>
              <a:t>for single </a:t>
            </a:r>
            <a:r>
              <a:rPr lang="en-US" sz="2800" b="1" dirty="0" smtClean="0">
                <a:solidFill>
                  <a:prstClr val="black"/>
                </a:solidFill>
                <a:latin typeface="Calibri"/>
                <a:ea typeface="ＭＳ Ｐゴシック" charset="0"/>
              </a:rPr>
              <a:t>session class </a:t>
            </a:r>
            <a:r>
              <a:rPr lang="en-US" sz="2800" b="1" dirty="0">
                <a:solidFill>
                  <a:prstClr val="black"/>
                </a:solidFill>
                <a:latin typeface="Calibri"/>
                <a:ea typeface="ＭＳ Ｐゴシック" charset="0"/>
              </a:rPr>
              <a:t>and $5 for each additional </a:t>
            </a:r>
            <a:r>
              <a:rPr lang="en-US" sz="2800" b="1" dirty="0" smtClean="0">
                <a:solidFill>
                  <a:prstClr val="black"/>
                </a:solidFill>
                <a:latin typeface="Calibri"/>
                <a:ea typeface="ＭＳ Ｐゴシック" charset="0"/>
              </a:rPr>
              <a:t>session</a:t>
            </a:r>
            <a:endParaRPr lang="en-US" sz="2800" b="1" dirty="0">
              <a:solidFill>
                <a:prstClr val="black"/>
              </a:solidFill>
              <a:latin typeface="Calibri"/>
              <a:ea typeface="ＭＳ Ｐゴシック" charset="0"/>
            </a:endParaRPr>
          </a:p>
          <a:p>
            <a:pPr marL="639763" lvl="1" indent="-246063" eaLnBrk="0" fontAlgn="base" hangingPunct="0">
              <a:spcAft>
                <a:spcPct val="0"/>
              </a:spcAft>
              <a:buClr>
                <a:srgbClr val="0F6FC6"/>
              </a:buClr>
              <a:buSzPct val="85000"/>
              <a:buFont typeface="Wingdings 2" pitchFamily="18" charset="2"/>
              <a:buChar char=""/>
            </a:pPr>
            <a:r>
              <a:rPr lang="en-US" sz="2800" b="1" dirty="0" smtClean="0">
                <a:solidFill>
                  <a:prstClr val="black"/>
                </a:solidFill>
                <a:latin typeface="Calibri"/>
                <a:ea typeface="ＭＳ Ｐゴシック" charset="0"/>
              </a:rPr>
              <a:t>Over 380 </a:t>
            </a:r>
            <a:r>
              <a:rPr lang="en-US" sz="2800" b="1" dirty="0">
                <a:solidFill>
                  <a:prstClr val="black"/>
                </a:solidFill>
                <a:latin typeface="Calibri"/>
                <a:ea typeface="ＭＳ Ｐゴシック" charset="0"/>
              </a:rPr>
              <a:t>classes to choose from </a:t>
            </a:r>
            <a:r>
              <a:rPr lang="en-US" sz="2800" b="1" dirty="0" smtClean="0">
                <a:solidFill>
                  <a:prstClr val="black"/>
                </a:solidFill>
                <a:latin typeface="Calibri"/>
                <a:ea typeface="ＭＳ Ｐゴシック" charset="0"/>
              </a:rPr>
              <a:t>annually</a:t>
            </a:r>
          </a:p>
          <a:p>
            <a:pPr marL="639763" lvl="1" indent="-246063" eaLnBrk="0" fontAlgn="base" hangingPunct="0">
              <a:spcAft>
                <a:spcPct val="0"/>
              </a:spcAft>
              <a:buClr>
                <a:srgbClr val="0F6FC6"/>
              </a:buClr>
              <a:buSzPct val="85000"/>
              <a:buFont typeface="Wingdings 2" pitchFamily="18" charset="2"/>
              <a:buChar char=""/>
            </a:pPr>
            <a:r>
              <a:rPr lang="en-US" sz="2800" b="1" dirty="0" smtClean="0">
                <a:solidFill>
                  <a:prstClr val="black"/>
                </a:solidFill>
                <a:latin typeface="Calibri"/>
                <a:ea typeface="ＭＳ Ｐゴシック" charset="0"/>
              </a:rPr>
              <a:t>4 OLLI Learning Sites </a:t>
            </a:r>
            <a:r>
              <a:rPr lang="en-US" sz="2400" b="1" dirty="0" smtClean="0">
                <a:solidFill>
                  <a:prstClr val="black"/>
                </a:solidFill>
                <a:latin typeface="Calibri"/>
                <a:ea typeface="ＭＳ Ｐゴシック" charset="0"/>
              </a:rPr>
              <a:t>(Members </a:t>
            </a:r>
            <a:r>
              <a:rPr lang="en-US" sz="2400" b="1" dirty="0">
                <a:solidFill>
                  <a:prstClr val="black"/>
                </a:solidFill>
                <a:latin typeface="Calibri"/>
                <a:ea typeface="ＭＳ Ｐゴシック" charset="0"/>
              </a:rPr>
              <a:t>may take classes at any of </a:t>
            </a:r>
            <a:r>
              <a:rPr lang="en-US" sz="2400" b="1" dirty="0" smtClean="0">
                <a:solidFill>
                  <a:prstClr val="black"/>
                </a:solidFill>
                <a:latin typeface="Calibri"/>
                <a:ea typeface="ＭＳ Ｐゴシック" charset="0"/>
              </a:rPr>
              <a:t>them) </a:t>
            </a:r>
            <a:endParaRPr lang="en-US" sz="2400" b="1" dirty="0">
              <a:solidFill>
                <a:prstClr val="black"/>
              </a:solidFill>
              <a:latin typeface="Calibri"/>
              <a:ea typeface="ＭＳ Ｐゴシック" charset="0"/>
            </a:endParaRPr>
          </a:p>
          <a:p>
            <a:pPr marL="639763" lvl="1" indent="-246063" eaLnBrk="0" fontAlgn="base" hangingPunct="0">
              <a:spcAft>
                <a:spcPct val="0"/>
              </a:spcAft>
              <a:buClr>
                <a:srgbClr val="0F6FC6"/>
              </a:buClr>
              <a:buSzPct val="85000"/>
              <a:buFont typeface="Wingdings 2" pitchFamily="18" charset="2"/>
              <a:buChar char=""/>
            </a:pPr>
            <a:endParaRPr lang="en-US" dirty="0"/>
          </a:p>
        </p:txBody>
      </p:sp>
    </p:spTree>
    <p:extLst>
      <p:ext uri="{BB962C8B-B14F-4D97-AF65-F5344CB8AC3E}">
        <p14:creationId xmlns:p14="http://schemas.microsoft.com/office/powerpoint/2010/main" val="2025770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304800"/>
            <a:ext cx="8229600" cy="533400"/>
          </a:xfrm>
        </p:spPr>
        <p:txBody>
          <a:bodyPr>
            <a:noAutofit/>
          </a:bodyPr>
          <a:lstStyle/>
          <a:p>
            <a:pPr algn="ctr" eaLnBrk="1" hangingPunct="1"/>
            <a:r>
              <a:rPr lang="en-US" altLang="en-US" sz="4800" b="1" dirty="0" smtClean="0">
                <a:latin typeface="Calibri" panose="020F0502020204030204" pitchFamily="34" charset="0"/>
                <a:ea typeface="ＭＳ Ｐゴシック" pitchFamily="34" charset="-128"/>
              </a:rPr>
              <a:t>Class Topics </a:t>
            </a:r>
            <a:r>
              <a:rPr lang="en-US" altLang="en-US" sz="4800" b="1" dirty="0">
                <a:latin typeface="Calibri" panose="020F0502020204030204" pitchFamily="34" charset="0"/>
                <a:ea typeface="ＭＳ Ｐゴシック" pitchFamily="34" charset="-128"/>
              </a:rPr>
              <a:t>I</a:t>
            </a:r>
            <a:r>
              <a:rPr lang="en-US" altLang="en-US" sz="4800" b="1" dirty="0" smtClean="0">
                <a:latin typeface="Calibri" panose="020F0502020204030204" pitchFamily="34" charset="0"/>
                <a:ea typeface="ＭＳ Ｐゴシック" pitchFamily="34" charset="-128"/>
              </a:rPr>
              <a:t>nclude:</a:t>
            </a:r>
          </a:p>
        </p:txBody>
      </p:sp>
      <p:sp>
        <p:nvSpPr>
          <p:cNvPr id="2" name="Content Placeholder 1"/>
          <p:cNvSpPr>
            <a:spLocks noGrp="1"/>
          </p:cNvSpPr>
          <p:nvPr>
            <p:ph idx="1"/>
          </p:nvPr>
        </p:nvSpPr>
        <p:spPr>
          <a:xfrm>
            <a:off x="609600" y="1143000"/>
            <a:ext cx="8001000" cy="4848224"/>
          </a:xfrm>
        </p:spPr>
        <p:txBody>
          <a:bodyPr>
            <a:normAutofit fontScale="85000" lnSpcReduction="20000"/>
          </a:bodyPr>
          <a:lstStyle/>
          <a:p>
            <a:pPr lvl="0">
              <a:buClr>
                <a:srgbClr val="0BD0D9"/>
              </a:buClr>
              <a:buSzPct val="95000"/>
              <a:buNone/>
              <a:defRPr/>
            </a:pPr>
            <a:r>
              <a:rPr lang="en-US" sz="2800" b="1" spc="300" dirty="0">
                <a:ln w="11430" cmpd="sng">
                  <a:solidFill>
                    <a:srgbClr val="0F6FC6">
                      <a:tint val="10000"/>
                    </a:srgbClr>
                  </a:solidFill>
                  <a:prstDash val="solid"/>
                  <a:miter lim="800000"/>
                </a:ln>
                <a:gradFill>
                  <a:gsLst>
                    <a:gs pos="10000">
                      <a:srgbClr val="0F6FC6">
                        <a:tint val="83000"/>
                        <a:shade val="100000"/>
                        <a:satMod val="200000"/>
                      </a:srgbClr>
                    </a:gs>
                    <a:gs pos="75000">
                      <a:srgbClr val="0F6FC6">
                        <a:tint val="100000"/>
                        <a:shade val="50000"/>
                        <a:satMod val="150000"/>
                      </a:srgbClr>
                    </a:gs>
                  </a:gsLst>
                  <a:lin ang="5400000"/>
                </a:gradFill>
                <a:effectLst>
                  <a:glow rad="45500">
                    <a:srgbClr val="0F6FC6">
                      <a:satMod val="220000"/>
                      <a:alpha val="35000"/>
                    </a:srgbClr>
                  </a:glow>
                </a:effectLst>
                <a:latin typeface="Baskerville SemiBold Italic"/>
                <a:ea typeface="ＭＳ Ｐゴシック" charset="0"/>
              </a:rPr>
              <a:t>Literature</a:t>
            </a:r>
            <a:r>
              <a:rPr lang="en-US" sz="2000" b="1" spc="300" dirty="0">
                <a:ln w="11430" cmpd="sng">
                  <a:solidFill>
                    <a:srgbClr val="0F6FC6">
                      <a:tint val="10000"/>
                    </a:srgbClr>
                  </a:solidFill>
                  <a:prstDash val="solid"/>
                  <a:miter lim="800000"/>
                </a:ln>
                <a:gradFill>
                  <a:gsLst>
                    <a:gs pos="10000">
                      <a:srgbClr val="0F6FC6">
                        <a:tint val="83000"/>
                        <a:shade val="100000"/>
                        <a:satMod val="200000"/>
                      </a:srgbClr>
                    </a:gs>
                    <a:gs pos="75000">
                      <a:srgbClr val="0F6FC6">
                        <a:tint val="100000"/>
                        <a:shade val="50000"/>
                        <a:satMod val="150000"/>
                      </a:srgbClr>
                    </a:gs>
                  </a:gsLst>
                  <a:lin ang="5400000"/>
                </a:gradFill>
                <a:effectLst>
                  <a:glow rad="45500">
                    <a:srgbClr val="0F6FC6">
                      <a:satMod val="220000"/>
                      <a:alpha val="35000"/>
                    </a:srgbClr>
                  </a:glow>
                </a:effectLst>
                <a:latin typeface="Baskerville SemiBold Italic"/>
                <a:ea typeface="ＭＳ Ｐゴシック" charset="0"/>
              </a:rPr>
              <a:t>    </a:t>
            </a:r>
            <a:r>
              <a:rPr lang="en-US" sz="2000" b="1" spc="300" dirty="0" smtClean="0">
                <a:ln w="11430" cmpd="sng">
                  <a:solidFill>
                    <a:srgbClr val="0F6FC6">
                      <a:tint val="10000"/>
                    </a:srgbClr>
                  </a:solidFill>
                  <a:prstDash val="solid"/>
                  <a:miter lim="800000"/>
                </a:ln>
                <a:gradFill>
                  <a:gsLst>
                    <a:gs pos="10000">
                      <a:srgbClr val="0F6FC6">
                        <a:tint val="83000"/>
                        <a:shade val="100000"/>
                        <a:satMod val="200000"/>
                      </a:srgbClr>
                    </a:gs>
                    <a:gs pos="75000">
                      <a:srgbClr val="0F6FC6">
                        <a:tint val="100000"/>
                        <a:shade val="50000"/>
                        <a:satMod val="150000"/>
                      </a:srgbClr>
                    </a:gs>
                  </a:gsLst>
                  <a:lin ang="5400000"/>
                </a:gradFill>
                <a:effectLst>
                  <a:glow rad="45500">
                    <a:srgbClr val="0F6FC6">
                      <a:satMod val="220000"/>
                      <a:alpha val="35000"/>
                    </a:srgbClr>
                  </a:glow>
                </a:effectLst>
                <a:latin typeface="Baskerville SemiBold Italic"/>
                <a:ea typeface="ＭＳ Ｐゴシック" charset="0"/>
              </a:rPr>
              <a:t>    </a:t>
            </a:r>
            <a:r>
              <a:rPr lang="en-US" sz="2700" b="1" i="1" dirty="0" smtClean="0">
                <a:solidFill>
                  <a:srgbClr val="FF0000"/>
                </a:solidFill>
                <a:latin typeface="Copperplate Gothic Bold" panose="020E0705020206020404" pitchFamily="34" charset="0"/>
                <a:ea typeface="ＭＳ Ｐゴシック" charset="0"/>
              </a:rPr>
              <a:t>Science</a:t>
            </a:r>
            <a:r>
              <a:rPr lang="en-US" sz="2700" b="1" i="1" dirty="0">
                <a:solidFill>
                  <a:srgbClr val="FF0000"/>
                </a:solidFill>
                <a:latin typeface="Copperplate Gothic Bold" panose="020E0705020206020404" pitchFamily="34" charset="0"/>
                <a:ea typeface="ＭＳ Ｐゴシック" charset="0"/>
              </a:rPr>
              <a:t>	</a:t>
            </a:r>
            <a:r>
              <a:rPr lang="en-US" sz="2700" b="1" i="1" dirty="0" smtClean="0">
                <a:solidFill>
                  <a:srgbClr val="FF0000"/>
                </a:solidFill>
                <a:latin typeface="Copperplate Gothic Bold" panose="020E0705020206020404" pitchFamily="34" charset="0"/>
                <a:ea typeface="ＭＳ Ｐゴシック" charset="0"/>
              </a:rPr>
              <a:t>   </a:t>
            </a:r>
            <a:r>
              <a:rPr lang="en-US" sz="2700" b="1" dirty="0" smtClean="0">
                <a:solidFill>
                  <a:srgbClr val="7030A0"/>
                </a:solidFill>
                <a:latin typeface="Bernard MT Condensed" panose="02050806060905020404" pitchFamily="18" charset="0"/>
                <a:ea typeface="BatangChe" panose="02030609000101010101" pitchFamily="49" charset="-127"/>
              </a:rPr>
              <a:t> History</a:t>
            </a:r>
            <a:endParaRPr lang="en-US" sz="2700" b="1" i="1" dirty="0">
              <a:solidFill>
                <a:srgbClr val="FF0000"/>
              </a:solidFill>
              <a:latin typeface="Copperplate Gothic Bold" panose="020E0705020206020404" pitchFamily="34" charset="0"/>
              <a:ea typeface="ＭＳ Ｐゴシック" charset="0"/>
            </a:endParaRPr>
          </a:p>
          <a:p>
            <a:pPr lvl="0">
              <a:spcBef>
                <a:spcPts val="1200"/>
              </a:spcBef>
              <a:spcAft>
                <a:spcPts val="1200"/>
              </a:spcAft>
              <a:buClr>
                <a:srgbClr val="0BD0D9"/>
              </a:buClr>
              <a:buSzPct val="95000"/>
              <a:buNone/>
              <a:defRPr/>
            </a:pPr>
            <a:r>
              <a:rPr lang="en-US" sz="2000" dirty="0">
                <a:solidFill>
                  <a:prstClr val="black"/>
                </a:solidFill>
                <a:latin typeface="Baskerville SemiBold Italic"/>
                <a:ea typeface="ＭＳ Ｐゴシック" charset="0"/>
              </a:rPr>
              <a:t>	     		</a:t>
            </a:r>
            <a:r>
              <a:rPr lang="en-US" sz="2200" b="1"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latin typeface="Baskerville SemiBold Italic"/>
                <a:ea typeface="ＭＳ Ｐゴシック" charset="0"/>
              </a:rPr>
              <a:t>Languages </a:t>
            </a:r>
            <a:r>
              <a:rPr lang="en-US" sz="2000" b="1"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latin typeface="Baskerville SemiBold Italic"/>
                <a:ea typeface="ＭＳ Ｐゴシック" charset="0"/>
              </a:rPr>
              <a:t>		</a:t>
            </a:r>
            <a:r>
              <a:rPr lang="en-US" sz="2000" dirty="0">
                <a:ln w="19050">
                  <a:solidFill>
                    <a:prstClr val="black"/>
                  </a:solidFill>
                </a:ln>
                <a:solidFill>
                  <a:srgbClr val="FFFF00"/>
                </a:solidFill>
                <a:effectLst>
                  <a:glow rad="228600">
                    <a:srgbClr val="7030A0">
                      <a:alpha val="40000"/>
                    </a:srgbClr>
                  </a:glow>
                </a:effectLst>
                <a:latin typeface="Baskerville SemiBold Italic"/>
                <a:ea typeface="ＭＳ Ｐゴシック" charset="0"/>
              </a:rPr>
              <a:t>Art</a:t>
            </a:r>
            <a:r>
              <a:rPr lang="en-US" sz="2000" b="1" dirty="0">
                <a:ln w="19050" cmpd="sng">
                  <a:solidFill>
                    <a:srgbClr val="0F6FC6">
                      <a:shade val="88000"/>
                      <a:satMod val="110000"/>
                    </a:srgbClr>
                  </a:solidFill>
                  <a:prstDash val="solid"/>
                </a:ln>
                <a:solidFill>
                  <a:srgbClr val="FFFF00"/>
                </a:solidFill>
                <a:effectLst>
                  <a:glow rad="228600">
                    <a:srgbClr val="7030A0">
                      <a:alpha val="40000"/>
                    </a:srgbClr>
                  </a:glow>
                </a:effectLst>
                <a:latin typeface="Baskerville SemiBold Italic"/>
                <a:ea typeface="ＭＳ Ｐゴシック" charset="0"/>
              </a:rPr>
              <a:t>  </a:t>
            </a:r>
            <a:r>
              <a:rPr lang="en-US" sz="2000" b="1"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latin typeface="Baskerville SemiBold Italic"/>
                <a:ea typeface="ＭＳ Ｐゴシック" charset="0"/>
              </a:rPr>
              <a:t>    	</a:t>
            </a:r>
          </a:p>
          <a:p>
            <a:pPr lvl="0" algn="ctr">
              <a:spcBef>
                <a:spcPts val="1200"/>
              </a:spcBef>
              <a:spcAft>
                <a:spcPts val="1200"/>
              </a:spcAft>
              <a:buClr>
                <a:srgbClr val="0BD0D9"/>
              </a:buClr>
              <a:buSzPct val="95000"/>
              <a:buNone/>
              <a:defRPr/>
            </a:pPr>
            <a:r>
              <a:rPr lang="en-US" sz="2700" b="1" dirty="0">
                <a:ln w="17780" cmpd="sng">
                  <a:solidFill>
                    <a:srgbClr val="10CF9B">
                      <a:lumMod val="75000"/>
                    </a:srgbClr>
                  </a:solidFill>
                  <a:prstDash val="solid"/>
                  <a:miter lim="800000"/>
                </a:ln>
                <a:solidFill>
                  <a:srgbClr val="10CF9B">
                    <a:lumMod val="75000"/>
                  </a:srgbClr>
                </a:solidFill>
                <a:effectLst>
                  <a:outerShdw blurRad="55000" dist="50800" dir="5400000" algn="tl">
                    <a:srgbClr val="000000">
                      <a:alpha val="33000"/>
                    </a:srgbClr>
                  </a:outerShdw>
                </a:effectLst>
                <a:latin typeface="Baskerville SemiBold Italic"/>
                <a:ea typeface="ＭＳ Ｐゴシック" charset="0"/>
              </a:rPr>
              <a:t>   </a:t>
            </a:r>
            <a:r>
              <a:rPr lang="en-US" sz="2700" b="1" dirty="0" smtClean="0">
                <a:ln w="17780" cmpd="sng">
                  <a:solidFill>
                    <a:srgbClr val="10CF9B">
                      <a:lumMod val="75000"/>
                    </a:srgbClr>
                  </a:solidFill>
                  <a:prstDash val="solid"/>
                  <a:miter lim="800000"/>
                </a:ln>
                <a:solidFill>
                  <a:srgbClr val="10CF9B">
                    <a:lumMod val="75000"/>
                  </a:srgbClr>
                </a:solidFill>
                <a:effectLst>
                  <a:outerShdw blurRad="55000" dist="50800" dir="5400000" algn="tl">
                    <a:srgbClr val="000000">
                      <a:alpha val="33000"/>
                    </a:srgbClr>
                  </a:outerShdw>
                </a:effectLst>
                <a:latin typeface="Baskerville SemiBold Italic"/>
                <a:ea typeface="ＭＳ Ｐゴシック" charset="0"/>
              </a:rPr>
              <a:t>    Computers </a:t>
            </a:r>
            <a:r>
              <a:rPr lang="en-US" sz="2700" b="1" dirty="0">
                <a:ln w="17780" cmpd="sng">
                  <a:solidFill>
                    <a:srgbClr val="10CF9B">
                      <a:lumMod val="75000"/>
                    </a:srgbClr>
                  </a:solidFill>
                  <a:prstDash val="solid"/>
                  <a:miter lim="800000"/>
                </a:ln>
                <a:solidFill>
                  <a:srgbClr val="10CF9B">
                    <a:lumMod val="75000"/>
                  </a:srgbClr>
                </a:solidFill>
                <a:effectLst>
                  <a:outerShdw blurRad="55000" dist="50800" dir="5400000" algn="tl">
                    <a:srgbClr val="000000">
                      <a:alpha val="33000"/>
                    </a:srgbClr>
                  </a:outerShdw>
                </a:effectLst>
                <a:latin typeface="Baskerville SemiBold Italic"/>
                <a:ea typeface="ＭＳ Ｐゴシック" charset="0"/>
              </a:rPr>
              <a:t>and Technology</a:t>
            </a:r>
          </a:p>
          <a:p>
            <a:pPr lvl="0">
              <a:spcBef>
                <a:spcPts val="1200"/>
              </a:spcBef>
              <a:buClr>
                <a:srgbClr val="0BD0D9"/>
              </a:buClr>
              <a:buSzPct val="95000"/>
              <a:buNone/>
              <a:defRPr/>
            </a:pPr>
            <a:r>
              <a:rPr lang="en-US" sz="2700" b="1" dirty="0">
                <a:solidFill>
                  <a:srgbClr val="CC6600"/>
                </a:solidFill>
                <a:latin typeface="Bauhaus 93" panose="04030905020B02020C02" pitchFamily="82" charset="0"/>
                <a:ea typeface="ＭＳ Ｐゴシック" charset="0"/>
              </a:rPr>
              <a:t>			Health</a:t>
            </a:r>
            <a:r>
              <a:rPr lang="en-US" sz="2000" dirty="0">
                <a:solidFill>
                  <a:prstClr val="black"/>
                </a:solidFill>
                <a:latin typeface="Baskerville SemiBold Italic"/>
                <a:ea typeface="ＭＳ Ｐゴシック" charset="0"/>
              </a:rPr>
              <a:t>       	</a:t>
            </a:r>
            <a:r>
              <a:rPr lang="en-US" b="1" dirty="0">
                <a:ln w="1905"/>
                <a:gradFill>
                  <a:gsLst>
                    <a:gs pos="0">
                      <a:srgbClr val="A5C249">
                        <a:shade val="20000"/>
                        <a:satMod val="200000"/>
                      </a:srgbClr>
                    </a:gs>
                    <a:gs pos="78000">
                      <a:srgbClr val="A5C249">
                        <a:tint val="90000"/>
                        <a:shade val="89000"/>
                        <a:satMod val="220000"/>
                      </a:srgbClr>
                    </a:gs>
                    <a:gs pos="100000">
                      <a:srgbClr val="A5C249">
                        <a:tint val="12000"/>
                        <a:satMod val="255000"/>
                      </a:srgbClr>
                    </a:gs>
                  </a:gsLst>
                  <a:lin ang="5400000"/>
                </a:gradFill>
                <a:effectLst>
                  <a:innerShdw blurRad="69850" dist="43180" dir="5400000">
                    <a:srgbClr val="000000">
                      <a:alpha val="65000"/>
                    </a:srgbClr>
                  </a:innerShdw>
                </a:effectLst>
                <a:latin typeface="Baskerville SemiBold Italic"/>
                <a:ea typeface="ＭＳ Ｐゴシック" charset="0"/>
              </a:rPr>
              <a:t>Films</a:t>
            </a:r>
            <a:r>
              <a:rPr lang="en-US" sz="2000" dirty="0">
                <a:solidFill>
                  <a:prstClr val="black"/>
                </a:solidFill>
                <a:latin typeface="Baskerville SemiBold Italic"/>
                <a:ea typeface="ＭＳ Ｐゴシック" charset="0"/>
              </a:rPr>
              <a:t> 		</a:t>
            </a:r>
            <a:r>
              <a:rPr lang="en-US" sz="2000" b="1" dirty="0">
                <a:solidFill>
                  <a:prstClr val="black"/>
                </a:solidFill>
                <a:latin typeface="Aharoni" panose="02010803020104030203" pitchFamily="2" charset="-79"/>
                <a:ea typeface="ＭＳ Ｐゴシック" charset="0"/>
                <a:cs typeface="Aharoni" panose="02010803020104030203" pitchFamily="2" charset="-79"/>
              </a:rPr>
              <a:t>Social Media</a:t>
            </a:r>
          </a:p>
          <a:p>
            <a:pPr lvl="0">
              <a:spcBef>
                <a:spcPts val="1800"/>
              </a:spcBef>
              <a:buClr>
                <a:srgbClr val="0BD0D9"/>
              </a:buClr>
              <a:buSzPct val="95000"/>
              <a:buNone/>
              <a:defRPr/>
            </a:pPr>
            <a:r>
              <a:rPr lang="en-US" sz="2000" dirty="0">
                <a:solidFill>
                  <a:prstClr val="black"/>
                </a:solidFill>
                <a:latin typeface="Baskerville SemiBold Italic"/>
                <a:ea typeface="ＭＳ Ｐゴシック" charset="0"/>
              </a:rPr>
              <a:t>   </a:t>
            </a:r>
            <a:r>
              <a:rPr lang="en-US" sz="2000" b="1" i="1" dirty="0" smtClean="0">
                <a:solidFill>
                  <a:srgbClr val="A5C249">
                    <a:lumMod val="75000"/>
                  </a:srgbClr>
                </a:solidFill>
                <a:latin typeface="Showcard Gothic" panose="04020904020102020604" pitchFamily="82" charset="0"/>
                <a:ea typeface="ＭＳ Ｐゴシック" charset="0"/>
              </a:rPr>
              <a:t>Outdoor </a:t>
            </a:r>
            <a:r>
              <a:rPr lang="en-US" sz="2000" b="1" i="1" dirty="0">
                <a:solidFill>
                  <a:srgbClr val="A5C249">
                    <a:lumMod val="75000"/>
                  </a:srgbClr>
                </a:solidFill>
                <a:latin typeface="Showcard Gothic" panose="04020904020102020604" pitchFamily="82" charset="0"/>
                <a:ea typeface="ＭＳ Ｐゴシック" charset="0"/>
              </a:rPr>
              <a:t>Adventures</a:t>
            </a:r>
          </a:p>
          <a:p>
            <a:pPr lvl="0">
              <a:buClr>
                <a:srgbClr val="0BD0D9"/>
              </a:buClr>
              <a:buSzPct val="95000"/>
              <a:buNone/>
              <a:defRPr/>
            </a:pPr>
            <a:r>
              <a:rPr lang="en-US" sz="4100" dirty="0" smtClean="0">
                <a:solidFill>
                  <a:srgbClr val="FF6600"/>
                </a:solidFill>
                <a:latin typeface="Forte" panose="03060902040502070203" pitchFamily="66" charset="0"/>
                <a:ea typeface="ＭＳ Ｐゴシック" charset="0"/>
              </a:rPr>
              <a:t>		Cooking</a:t>
            </a:r>
            <a:r>
              <a:rPr lang="en-US" sz="2000" dirty="0" smtClean="0">
                <a:solidFill>
                  <a:prstClr val="black"/>
                </a:solidFill>
                <a:latin typeface="Baskerville SemiBold Italic"/>
                <a:ea typeface="ＭＳ Ｐゴシック" charset="0"/>
              </a:rPr>
              <a:t>    </a:t>
            </a:r>
            <a:r>
              <a:rPr lang="en-US" sz="2000" dirty="0">
                <a:solidFill>
                  <a:prstClr val="black"/>
                </a:solidFill>
                <a:latin typeface="Baskerville SemiBold Italic"/>
                <a:ea typeface="ＭＳ Ｐゴシック" charset="0"/>
              </a:rPr>
              <a:t>			       </a:t>
            </a:r>
            <a:r>
              <a:rPr lang="en-US" sz="2000" dirty="0" smtClean="0">
                <a:solidFill>
                  <a:prstClr val="black"/>
                </a:solidFill>
                <a:latin typeface="Baskerville SemiBold Italic"/>
                <a:ea typeface="ＭＳ Ｐゴシック" charset="0"/>
              </a:rPr>
              <a:t>	             </a:t>
            </a:r>
            <a:r>
              <a:rPr lang="en-US" sz="3000" b="1" spc="300" dirty="0" smtClean="0">
                <a:ln w="11430" cmpd="sng">
                  <a:solidFill>
                    <a:srgbClr val="FF99FF"/>
                  </a:solidFill>
                  <a:prstDash val="solid"/>
                  <a:miter lim="800000"/>
                </a:ln>
                <a:solidFill>
                  <a:srgbClr val="CC0099"/>
                </a:solidFill>
                <a:effectLst>
                  <a:glow rad="45500">
                    <a:srgbClr val="0F6FC6">
                      <a:satMod val="220000"/>
                      <a:alpha val="35000"/>
                    </a:srgbClr>
                  </a:glow>
                </a:effectLst>
                <a:latin typeface="Baskerville SemiBold Italic"/>
                <a:ea typeface="ＭＳ Ｐゴシック" charset="0"/>
              </a:rPr>
              <a:t>Games</a:t>
            </a:r>
            <a:endParaRPr lang="en-US" sz="3000" b="1" spc="300" dirty="0">
              <a:ln w="11430" cmpd="sng">
                <a:solidFill>
                  <a:srgbClr val="FF99FF"/>
                </a:solidFill>
                <a:prstDash val="solid"/>
                <a:miter lim="800000"/>
              </a:ln>
              <a:solidFill>
                <a:srgbClr val="CC0099"/>
              </a:solidFill>
              <a:effectLst>
                <a:glow rad="45500">
                  <a:srgbClr val="0F6FC6">
                    <a:satMod val="220000"/>
                    <a:alpha val="35000"/>
                  </a:srgbClr>
                </a:glow>
              </a:effectLst>
              <a:latin typeface="Baskerville SemiBold Italic"/>
              <a:ea typeface="ＭＳ Ｐゴシック" charset="0"/>
            </a:endParaRPr>
          </a:p>
          <a:p>
            <a:pPr lvl="0">
              <a:buClr>
                <a:srgbClr val="0BD0D9"/>
              </a:buClr>
              <a:buSzPct val="95000"/>
              <a:buNone/>
              <a:defRPr/>
            </a:pPr>
            <a:r>
              <a:rPr lang="en-US" dirty="0">
                <a:solidFill>
                  <a:prstClr val="black"/>
                </a:solidFill>
                <a:effectLst>
                  <a:glow rad="228600">
                    <a:srgbClr val="A5C249">
                      <a:satMod val="175000"/>
                      <a:alpha val="40000"/>
                    </a:srgbClr>
                  </a:glow>
                </a:effectLst>
                <a:latin typeface="Baskerville SemiBold Italic"/>
                <a:ea typeface="ＭＳ Ｐゴシック" charset="0"/>
              </a:rPr>
              <a:t>Music</a:t>
            </a:r>
            <a:r>
              <a:rPr lang="en-US" sz="2000" dirty="0">
                <a:solidFill>
                  <a:prstClr val="black"/>
                </a:solidFill>
                <a:effectLst>
                  <a:glow rad="228600">
                    <a:srgbClr val="A5C249">
                      <a:satMod val="175000"/>
                      <a:alpha val="40000"/>
                    </a:srgbClr>
                  </a:glow>
                </a:effectLst>
                <a:latin typeface="Baskerville SemiBold Italic"/>
                <a:ea typeface="ＭＳ Ｐゴシック" charset="0"/>
              </a:rPr>
              <a:t>  		   </a:t>
            </a:r>
            <a:r>
              <a:rPr lang="en-US" sz="4100" b="1" i="1" dirty="0" smtClean="0">
                <a:ln w="18000">
                  <a:solidFill>
                    <a:srgbClr val="009DD9">
                      <a:satMod val="140000"/>
                    </a:srgbClr>
                  </a:solidFill>
                  <a:prstDash val="solid"/>
                  <a:miter lim="800000"/>
                </a:ln>
                <a:noFill/>
                <a:effectLst>
                  <a:outerShdw blurRad="25500" dist="23000" dir="7020000" algn="tl">
                    <a:srgbClr val="000000">
                      <a:alpha val="50000"/>
                    </a:srgbClr>
                  </a:outerShdw>
                </a:effectLst>
                <a:latin typeface="Gabriola" panose="04040605051002020D02" pitchFamily="82" charset="0"/>
                <a:ea typeface="ＭＳ Ｐゴシック" charset="0"/>
              </a:rPr>
              <a:t>Philosophy</a:t>
            </a:r>
            <a:r>
              <a:rPr lang="en-US" sz="2000" dirty="0">
                <a:solidFill>
                  <a:prstClr val="black"/>
                </a:solidFill>
                <a:effectLst>
                  <a:glow rad="228600">
                    <a:srgbClr val="A5C249">
                      <a:satMod val="175000"/>
                      <a:alpha val="40000"/>
                    </a:srgbClr>
                  </a:glow>
                </a:effectLst>
                <a:latin typeface="Baskerville SemiBold Italic"/>
                <a:ea typeface="ＭＳ Ｐゴシック" charset="0"/>
              </a:rPr>
              <a:t>	     </a:t>
            </a:r>
            <a:r>
              <a:rPr lang="en-US" sz="2000" dirty="0" smtClean="0">
                <a:solidFill>
                  <a:prstClr val="black"/>
                </a:solidFill>
                <a:effectLst>
                  <a:glow rad="228600">
                    <a:srgbClr val="A5C249">
                      <a:satMod val="175000"/>
                      <a:alpha val="40000"/>
                    </a:srgbClr>
                  </a:glow>
                </a:effectLst>
                <a:latin typeface="Baskerville SemiBold Italic"/>
                <a:ea typeface="ＭＳ Ｐゴシック" charset="0"/>
              </a:rPr>
              <a:t>  	               </a:t>
            </a:r>
            <a:r>
              <a:rPr lang="en-US" sz="2000" dirty="0" smtClean="0">
                <a:solidFill>
                  <a:prstClr val="black"/>
                </a:solidFill>
                <a:effectLst>
                  <a:glow rad="139700">
                    <a:srgbClr val="7CCA62">
                      <a:satMod val="175000"/>
                      <a:alpha val="40000"/>
                    </a:srgbClr>
                  </a:glow>
                </a:effectLst>
                <a:latin typeface="Baskerville SemiBold Italic"/>
                <a:ea typeface="ＭＳ Ｐゴシック" charset="0"/>
              </a:rPr>
              <a:t>World </a:t>
            </a:r>
            <a:r>
              <a:rPr lang="en-US" sz="2000" dirty="0">
                <a:solidFill>
                  <a:prstClr val="black"/>
                </a:solidFill>
                <a:effectLst>
                  <a:glow rad="139700">
                    <a:srgbClr val="7CCA62">
                      <a:satMod val="175000"/>
                      <a:alpha val="40000"/>
                    </a:srgbClr>
                  </a:glow>
                </a:effectLst>
                <a:latin typeface="Baskerville SemiBold Italic"/>
                <a:ea typeface="ＭＳ Ｐゴシック" charset="0"/>
              </a:rPr>
              <a:t>Religions</a:t>
            </a:r>
          </a:p>
          <a:p>
            <a:pPr lvl="0">
              <a:spcBef>
                <a:spcPts val="1200"/>
              </a:spcBef>
              <a:buClr>
                <a:srgbClr val="0BD0D9"/>
              </a:buClr>
              <a:buSzPct val="95000"/>
              <a:buNone/>
              <a:defRPr/>
            </a:pPr>
            <a:r>
              <a:rPr lang="en-US" sz="2000" dirty="0">
                <a:solidFill>
                  <a:prstClr val="black"/>
                </a:solidFill>
                <a:latin typeface="Baskerville SemiBold Italic"/>
                <a:ea typeface="ＭＳ Ｐゴシック" charset="0"/>
              </a:rPr>
              <a:t>          			</a:t>
            </a:r>
            <a:endParaRPr lang="en-US" sz="2000" dirty="0" smtClean="0">
              <a:solidFill>
                <a:prstClr val="black"/>
              </a:solidFill>
              <a:latin typeface="Baskerville SemiBold Italic"/>
              <a:ea typeface="ＭＳ Ｐゴシック" charset="0"/>
            </a:endParaRPr>
          </a:p>
          <a:p>
            <a:pPr lvl="0">
              <a:spcBef>
                <a:spcPts val="1200"/>
              </a:spcBef>
              <a:buClr>
                <a:srgbClr val="0BD0D9"/>
              </a:buClr>
              <a:buSzPct val="95000"/>
              <a:buNone/>
              <a:defRPr/>
            </a:pPr>
            <a:r>
              <a:rPr lang="en-US" sz="2000" b="1" dirty="0">
                <a:solidFill>
                  <a:prstClr val="black"/>
                </a:solidFill>
                <a:latin typeface="Baskerville SemiBold Italic"/>
                <a:ea typeface="ＭＳ Ｐゴシック" charset="0"/>
              </a:rPr>
              <a:t>	</a:t>
            </a:r>
            <a:r>
              <a:rPr lang="en-US" sz="2000" b="1" dirty="0" smtClean="0">
                <a:solidFill>
                  <a:prstClr val="black"/>
                </a:solidFill>
                <a:latin typeface="Baskerville SemiBold Italic"/>
                <a:ea typeface="ＭＳ Ｐゴシック" charset="0"/>
              </a:rPr>
              <a:t>				</a:t>
            </a:r>
            <a:r>
              <a:rPr lang="en-US" sz="2800" b="1" dirty="0" smtClean="0">
                <a:solidFill>
                  <a:srgbClr val="C00000"/>
                </a:solidFill>
                <a:latin typeface="Baskerville Old Face" panose="02020602080505020303" pitchFamily="18" charset="0"/>
                <a:ea typeface="ＭＳ Ｐゴシック" charset="0"/>
              </a:rPr>
              <a:t>Current </a:t>
            </a:r>
            <a:r>
              <a:rPr lang="en-US" sz="2800" b="1" dirty="0">
                <a:solidFill>
                  <a:srgbClr val="C00000"/>
                </a:solidFill>
                <a:latin typeface="Baskerville Old Face" panose="02020602080505020303" pitchFamily="18" charset="0"/>
                <a:ea typeface="ＭＳ Ｐゴシック" charset="0"/>
              </a:rPr>
              <a:t>Events and World </a:t>
            </a:r>
            <a:r>
              <a:rPr lang="en-US" sz="2800" b="1" dirty="0" smtClean="0">
                <a:solidFill>
                  <a:srgbClr val="C00000"/>
                </a:solidFill>
                <a:latin typeface="Baskerville Old Face" panose="02020602080505020303" pitchFamily="18" charset="0"/>
                <a:ea typeface="ＭＳ Ｐゴシック" charset="0"/>
              </a:rPr>
              <a:t>Affairs		            </a:t>
            </a:r>
            <a:r>
              <a:rPr lang="en-US" sz="4200" b="1" dirty="0" smtClean="0">
                <a:solidFill>
                  <a:srgbClr val="7030A0"/>
                </a:solidFill>
                <a:latin typeface="Baskerville Old Face" panose="02020602080505020303" pitchFamily="18" charset="0"/>
                <a:ea typeface="ＭＳ Ｐゴシック" charset="0"/>
              </a:rPr>
              <a:t>Coins</a:t>
            </a:r>
            <a:endParaRPr lang="en-US" sz="4200" dirty="0">
              <a:solidFill>
                <a:srgbClr val="7030A0"/>
              </a:solidFill>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8542" t="29306" b="9583"/>
          <a:stretch/>
        </p:blipFill>
        <p:spPr>
          <a:xfrm>
            <a:off x="304800" y="1752600"/>
            <a:ext cx="2239934" cy="1436692"/>
          </a:xfrm>
          <a:prstGeom prst="ellipse">
            <a:avLst/>
          </a:prstGeom>
          <a:ln>
            <a:noFill/>
          </a:ln>
          <a:effectLst>
            <a:softEdge rad="112500"/>
          </a:effectLst>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6458" t="7498" r="11770" b="8125"/>
          <a:stretch/>
        </p:blipFill>
        <p:spPr>
          <a:xfrm>
            <a:off x="6781800" y="838200"/>
            <a:ext cx="1985784" cy="2149602"/>
          </a:xfrm>
          <a:prstGeom prst="ellipse">
            <a:avLst/>
          </a:prstGeom>
          <a:ln>
            <a:noFill/>
          </a:ln>
          <a:effectLst>
            <a:softEdge rad="112500"/>
          </a:effectLst>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5007" t="18321" b="9443"/>
          <a:stretch/>
        </p:blipFill>
        <p:spPr>
          <a:xfrm>
            <a:off x="4419600" y="3105148"/>
            <a:ext cx="2168652" cy="1314451"/>
          </a:xfrm>
          <a:prstGeom prst="ellipse">
            <a:avLst/>
          </a:prstGeom>
          <a:ln>
            <a:noFill/>
          </a:ln>
          <a:effectLst>
            <a:softEdge rad="112500"/>
          </a:effectLst>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8837" t="29448" r="31309" b="8162"/>
          <a:stretch/>
        </p:blipFill>
        <p:spPr>
          <a:xfrm>
            <a:off x="875180" y="4572000"/>
            <a:ext cx="2299448" cy="1371600"/>
          </a:xfrm>
          <a:prstGeom prst="ellipse">
            <a:avLst/>
          </a:prstGeom>
          <a:ln>
            <a:noFill/>
          </a:ln>
          <a:effectLst>
            <a:softEdge rad="112500"/>
          </a:effectLst>
        </p:spPr>
      </p:pic>
    </p:spTree>
    <p:extLst>
      <p:ext uri="{BB962C8B-B14F-4D97-AF65-F5344CB8AC3E}">
        <p14:creationId xmlns:p14="http://schemas.microsoft.com/office/powerpoint/2010/main" val="61786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152509"/>
            <a:ext cx="8229600" cy="1447800"/>
          </a:xfrm>
        </p:spPr>
        <p:txBody>
          <a:bodyPr>
            <a:noAutofit/>
          </a:bodyPr>
          <a:lstStyle/>
          <a:p>
            <a:pPr algn="ctr"/>
            <a:r>
              <a:rPr lang="en-US" altLang="en-US" sz="4800" b="1" dirty="0" smtClean="0">
                <a:latin typeface="Calibri" panose="020F0502020204030204" pitchFamily="34" charset="0"/>
                <a:ea typeface="ＭＳ Ｐゴシック" pitchFamily="34" charset="-128"/>
              </a:rPr>
              <a:t>Above all, OLLI is about Learning for the </a:t>
            </a:r>
            <a:r>
              <a:rPr lang="en-US" altLang="en-US" sz="4800" b="1" dirty="0" smtClean="0">
                <a:solidFill>
                  <a:srgbClr val="FF0000"/>
                </a:solidFill>
                <a:latin typeface="Calibri" panose="020F0502020204030204" pitchFamily="34" charset="0"/>
                <a:ea typeface="ＭＳ Ｐゴシック" pitchFamily="34" charset="-128"/>
              </a:rPr>
              <a:t>Love</a:t>
            </a:r>
            <a:r>
              <a:rPr lang="en-US" altLang="en-US" sz="4800" b="1" dirty="0" smtClean="0">
                <a:latin typeface="Calibri" panose="020F0502020204030204" pitchFamily="34" charset="0"/>
                <a:ea typeface="ＭＳ Ｐゴシック" pitchFamily="34" charset="-128"/>
              </a:rPr>
              <a:t> of It!</a:t>
            </a:r>
          </a:p>
        </p:txBody>
      </p:sp>
      <p:sp>
        <p:nvSpPr>
          <p:cNvPr id="16" name="Text Box 1"/>
          <p:cNvSpPr txBox="1"/>
          <p:nvPr/>
        </p:nvSpPr>
        <p:spPr>
          <a:xfrm rot="660000">
            <a:off x="4815163" y="2102858"/>
            <a:ext cx="4004945" cy="3465195"/>
          </a:xfrm>
          <a:prstGeom prst="rect">
            <a:avLst/>
          </a:prstGeom>
          <a:solidFill>
            <a:schemeClr val="lt1"/>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300" b="1" dirty="0">
                <a:effectLst/>
                <a:latin typeface="Calibri" panose="020F0502020204030204" pitchFamily="34" charset="0"/>
                <a:ea typeface="Calibri"/>
                <a:cs typeface="MyriadPro-BoldCond"/>
              </a:rPr>
              <a:t>Fort McClary Hike</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1200" dirty="0">
                <a:effectLst/>
                <a:latin typeface="Calibri" panose="020F0502020204030204" pitchFamily="34" charset="0"/>
                <a:ea typeface="Calibri"/>
                <a:cs typeface="MyriadPro-Cond"/>
              </a:rPr>
              <a:t>10457 | Class Size: Min: 5 Max: 20 | Member Class Fee: $15</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1200" dirty="0">
                <a:effectLst/>
                <a:latin typeface="Calibri" panose="020F0502020204030204" pitchFamily="34" charset="0"/>
                <a:ea typeface="Calibri"/>
                <a:cs typeface="MyriadPro-Cond"/>
              </a:rPr>
              <a:t>1 Friday: 9/26 | 10:30 AM-Noon </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1200" dirty="0">
                <a:effectLst/>
                <a:latin typeface="Calibri" panose="020F0502020204030204" pitchFamily="34" charset="0"/>
                <a:ea typeface="Calibri"/>
                <a:cs typeface="MyriadPro-Cond"/>
              </a:rPr>
              <a:t>Fort McClary, Route 103, Kittery, ME</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800" dirty="0">
                <a:effectLst/>
                <a:latin typeface="Calibri" panose="020F0502020204030204" pitchFamily="34" charset="0"/>
                <a:ea typeface="Calibri"/>
                <a:cs typeface="AGaramondPro-Regular"/>
              </a:rPr>
              <a:t> </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1100" dirty="0">
                <a:effectLst/>
                <a:latin typeface="Calibri" panose="020F0502020204030204" pitchFamily="34" charset="0"/>
                <a:ea typeface="Calibri"/>
                <a:cs typeface="AGaramondPro-Regular"/>
              </a:rPr>
              <a:t>Walk the grounds of Fort McClary, discussing the historical remains at the site. Let your mind wander back through time while you hear the military timeline of events including personalities of the people involved, local historical happenings and military technologies. Emphasis on the geological and ecological attributes and how they impacted the history of the Fort. Please dress for the weather and wear sturdy hiking/walking shoes. Be prepared to</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1100" dirty="0">
                <a:effectLst/>
                <a:latin typeface="Calibri" panose="020F0502020204030204" pitchFamily="34" charset="0"/>
                <a:ea typeface="Calibri"/>
                <a:cs typeface="AGaramondPro-Regular"/>
              </a:rPr>
              <a:t>walk for extended periods of time throughout the class over uneven terrain. Participants are invited to Kittery Point restaurant for lunch (pay on </a:t>
            </a:r>
            <a:r>
              <a:rPr lang="en-US" sz="1100" dirty="0" err="1">
                <a:effectLst/>
                <a:latin typeface="Calibri" panose="020F0502020204030204" pitchFamily="34" charset="0"/>
                <a:ea typeface="Calibri"/>
                <a:cs typeface="AGaramondPro-Regular"/>
              </a:rPr>
              <a:t>yourown</a:t>
            </a:r>
            <a:r>
              <a:rPr lang="en-US" sz="1100" dirty="0">
                <a:effectLst/>
                <a:latin typeface="Calibri" panose="020F0502020204030204" pitchFamily="34" charset="0"/>
                <a:ea typeface="Calibri"/>
                <a:cs typeface="AGaramondPro-Regular"/>
              </a:rPr>
              <a:t>) after the class.</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800" dirty="0">
                <a:effectLst/>
                <a:latin typeface="Calibri" panose="020F0502020204030204" pitchFamily="34" charset="0"/>
                <a:ea typeface="Calibri"/>
                <a:cs typeface="AGaramondPro-Regular"/>
              </a:rPr>
              <a:t> </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1000" dirty="0">
                <a:effectLst/>
                <a:latin typeface="Calibri" panose="020F0502020204030204" pitchFamily="34" charset="0"/>
                <a:ea typeface="Calibri"/>
                <a:cs typeface="AGaramondPro-Regular"/>
              </a:rPr>
              <a:t>Wesley Ham is an Environmental Steward with the Maine State Parks system. He has a BS in Earth Science from Southern Maine. He enjoys leading nature walks and workshops on a variety of geological and ecological topics.</a:t>
            </a:r>
            <a:endParaRPr lang="en-US" sz="1100" dirty="0">
              <a:effectLst/>
              <a:latin typeface="Calibri" panose="020F0502020204030204" pitchFamily="34" charset="0"/>
              <a:ea typeface="Calibri"/>
              <a:cs typeface="Times New Roman"/>
            </a:endParaRPr>
          </a:p>
        </p:txBody>
      </p:sp>
      <p:sp>
        <p:nvSpPr>
          <p:cNvPr id="21" name="Text Box 1"/>
          <p:cNvSpPr txBox="1"/>
          <p:nvPr/>
        </p:nvSpPr>
        <p:spPr>
          <a:xfrm>
            <a:off x="707071" y="1993580"/>
            <a:ext cx="4069080" cy="3465195"/>
          </a:xfrm>
          <a:prstGeom prst="rect">
            <a:avLst/>
          </a:prstGeom>
          <a:solidFill>
            <a:schemeClr val="lt1"/>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300" b="1" dirty="0">
                <a:effectLst/>
                <a:ea typeface="Calibri"/>
                <a:cs typeface="MyriadPro-BoldCond"/>
              </a:rPr>
              <a:t>Watercolors With A Splash!</a:t>
            </a:r>
            <a:endParaRPr lang="en-US" sz="1100" dirty="0">
              <a:effectLst/>
              <a:ea typeface="Calibri"/>
              <a:cs typeface="Times New Roman"/>
            </a:endParaRPr>
          </a:p>
          <a:p>
            <a:pPr marL="0" marR="0">
              <a:spcBef>
                <a:spcPts val="0"/>
              </a:spcBef>
              <a:spcAft>
                <a:spcPts val="0"/>
              </a:spcAft>
            </a:pPr>
            <a:r>
              <a:rPr lang="en-US" sz="1200" dirty="0">
                <a:effectLst/>
                <a:ea typeface="Calibri"/>
                <a:cs typeface="MyriadPro-Cond"/>
              </a:rPr>
              <a:t>10536 | Class Size: Min: 2 Max: 10 | Member Class Fee: $25</a:t>
            </a:r>
            <a:endParaRPr lang="en-US" sz="1100" dirty="0">
              <a:effectLst/>
              <a:ea typeface="Calibri"/>
              <a:cs typeface="Times New Roman"/>
            </a:endParaRPr>
          </a:p>
          <a:p>
            <a:pPr marL="0" marR="0">
              <a:spcBef>
                <a:spcPts val="0"/>
              </a:spcBef>
              <a:spcAft>
                <a:spcPts val="0"/>
              </a:spcAft>
            </a:pPr>
            <a:r>
              <a:rPr lang="en-US" sz="1200" dirty="0">
                <a:effectLst/>
                <a:ea typeface="Calibri"/>
                <a:cs typeface="MyriadPro-Cond"/>
              </a:rPr>
              <a:t>3 Tuesdays: 10/7, 10/21-10/28 | 9:30-11:30 AM</a:t>
            </a:r>
            <a:endParaRPr lang="en-US" sz="1100" dirty="0">
              <a:effectLst/>
              <a:ea typeface="Calibri"/>
              <a:cs typeface="Times New Roman"/>
            </a:endParaRPr>
          </a:p>
          <a:p>
            <a:pPr marL="0" marR="0">
              <a:spcBef>
                <a:spcPts val="0"/>
              </a:spcBef>
              <a:spcAft>
                <a:spcPts val="0"/>
              </a:spcAft>
            </a:pPr>
            <a:r>
              <a:rPr lang="en-US" sz="1200" dirty="0">
                <a:effectLst/>
                <a:ea typeface="Calibri"/>
                <a:cs typeface="MyriadPro-Cond"/>
              </a:rPr>
              <a:t>Granite State College, 53 Technology Lane, Conway</a:t>
            </a:r>
            <a:endParaRPr lang="en-US" sz="1100" dirty="0">
              <a:effectLst/>
              <a:ea typeface="Calibri"/>
              <a:cs typeface="Times New Roman"/>
            </a:endParaRPr>
          </a:p>
          <a:p>
            <a:pPr marL="0" marR="0">
              <a:spcBef>
                <a:spcPts val="0"/>
              </a:spcBef>
              <a:spcAft>
                <a:spcPts val="0"/>
              </a:spcAft>
            </a:pPr>
            <a:r>
              <a:rPr lang="en-US" sz="800" dirty="0">
                <a:effectLst/>
                <a:ea typeface="Calibri"/>
                <a:cs typeface="AGaramondPro-Regular"/>
              </a:rPr>
              <a:t> </a:t>
            </a:r>
            <a:endParaRPr lang="en-US" sz="1100" dirty="0">
              <a:effectLst/>
              <a:ea typeface="Calibri"/>
              <a:cs typeface="Times New Roman"/>
            </a:endParaRPr>
          </a:p>
          <a:p>
            <a:pPr marL="0" marR="0">
              <a:spcBef>
                <a:spcPts val="0"/>
              </a:spcBef>
              <a:spcAft>
                <a:spcPts val="0"/>
              </a:spcAft>
            </a:pPr>
            <a:r>
              <a:rPr lang="en-US" sz="1100" dirty="0">
                <a:effectLst/>
                <a:ea typeface="Calibri"/>
                <a:cs typeface="AGaramondPro-Regular"/>
              </a:rPr>
              <a:t>In this fun and laid back atmosphere, learn the basic techniques of painting with watercolors and color mixing. With hands-on exercises, examine the different ways this fluid medium can be used. Watercolors can be challenging, but learning the basics will allow you to experiment and find your own style. At the completion of this class participants will have an understanding of how this medium works, as well as a completed project to take home. A list of supplies will be provided.</a:t>
            </a:r>
            <a:endParaRPr lang="en-US" sz="1100" dirty="0">
              <a:effectLst/>
              <a:ea typeface="Calibri"/>
              <a:cs typeface="Times New Roman"/>
            </a:endParaRPr>
          </a:p>
          <a:p>
            <a:pPr marL="0" marR="0">
              <a:spcBef>
                <a:spcPts val="0"/>
              </a:spcBef>
              <a:spcAft>
                <a:spcPts val="0"/>
              </a:spcAft>
            </a:pPr>
            <a:r>
              <a:rPr lang="en-US" sz="800" dirty="0">
                <a:effectLst/>
                <a:ea typeface="Calibri"/>
                <a:cs typeface="AGaramondPro-Regular"/>
              </a:rPr>
              <a:t> </a:t>
            </a:r>
            <a:endParaRPr lang="en-US" sz="1100" dirty="0">
              <a:effectLst/>
              <a:ea typeface="Calibri"/>
              <a:cs typeface="Times New Roman"/>
            </a:endParaRPr>
          </a:p>
          <a:p>
            <a:pPr marL="0" marR="0">
              <a:spcBef>
                <a:spcPts val="0"/>
              </a:spcBef>
              <a:spcAft>
                <a:spcPts val="0"/>
              </a:spcAft>
            </a:pPr>
            <a:r>
              <a:rPr lang="en-US" sz="1000" dirty="0">
                <a:effectLst/>
                <a:ea typeface="Calibri"/>
                <a:cs typeface="AGaramondPro-Regular"/>
              </a:rPr>
              <a:t>Jessica </a:t>
            </a:r>
            <a:r>
              <a:rPr lang="en-US" sz="1000" dirty="0" err="1">
                <a:effectLst/>
                <a:ea typeface="Calibri"/>
                <a:cs typeface="AGaramondPro-Regular"/>
              </a:rPr>
              <a:t>Fligg</a:t>
            </a:r>
            <a:r>
              <a:rPr lang="en-US" sz="1000" dirty="0">
                <a:effectLst/>
                <a:ea typeface="Calibri"/>
                <a:cs typeface="AGaramondPro-Regular"/>
              </a:rPr>
              <a:t> is an award winning artist working in oils and watercolors. Jessica studied at the New Hampshire Institute of Art in Manchester. She works from her private studio in Ashland, NH and extensively </a:t>
            </a:r>
            <a:r>
              <a:rPr lang="en-US" sz="1000" dirty="0" err="1">
                <a:effectLst/>
                <a:ea typeface="Calibri"/>
                <a:cs typeface="AGaramondPro-Regular"/>
              </a:rPr>
              <a:t>en</a:t>
            </a:r>
            <a:r>
              <a:rPr lang="en-US" sz="1000" dirty="0">
                <a:effectLst/>
                <a:ea typeface="Calibri"/>
                <a:cs typeface="AGaramondPro-Regular"/>
              </a:rPr>
              <a:t> </a:t>
            </a:r>
            <a:r>
              <a:rPr lang="en-US" sz="1000" dirty="0" err="1">
                <a:effectLst/>
                <a:ea typeface="Calibri"/>
                <a:cs typeface="AGaramondPro-Regular"/>
              </a:rPr>
              <a:t>plein</a:t>
            </a:r>
            <a:r>
              <a:rPr lang="en-US" sz="1000" dirty="0">
                <a:effectLst/>
                <a:ea typeface="Calibri"/>
                <a:cs typeface="AGaramondPro-Regular"/>
              </a:rPr>
              <a:t> air. Jessica is passionate about art and enjoys sharing her knowledge of the arts.</a:t>
            </a:r>
            <a:endParaRPr lang="en-US" sz="1100" dirty="0">
              <a:effectLst/>
              <a:ea typeface="Calibri"/>
              <a:cs typeface="Times New Roman"/>
            </a:endParaRPr>
          </a:p>
        </p:txBody>
      </p:sp>
      <p:sp>
        <p:nvSpPr>
          <p:cNvPr id="15" name="Text Box 1"/>
          <p:cNvSpPr txBox="1"/>
          <p:nvPr/>
        </p:nvSpPr>
        <p:spPr>
          <a:xfrm rot="-780000">
            <a:off x="471513" y="2990455"/>
            <a:ext cx="4873625" cy="3053715"/>
          </a:xfrm>
          <a:prstGeom prst="rect">
            <a:avLst/>
          </a:prstGeom>
          <a:solidFill>
            <a:schemeClr val="lt1"/>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300" b="1" dirty="0" smtClean="0">
                <a:effectLst/>
                <a:latin typeface="Calibri" panose="020F0502020204030204" pitchFamily="34" charset="0"/>
                <a:ea typeface="Calibri"/>
                <a:cs typeface="MyriadPro-BoldCond"/>
              </a:rPr>
              <a:t>Great Decisions 2014</a:t>
            </a:r>
            <a:endParaRPr lang="en-US" sz="1100" dirty="0" smtClean="0">
              <a:effectLst/>
              <a:latin typeface="Calibri" panose="020F0502020204030204" pitchFamily="34" charset="0"/>
              <a:ea typeface="Calibri"/>
              <a:cs typeface="Times New Roman"/>
            </a:endParaRPr>
          </a:p>
          <a:p>
            <a:pPr marL="0" marR="0">
              <a:spcBef>
                <a:spcPts val="0"/>
              </a:spcBef>
              <a:spcAft>
                <a:spcPts val="0"/>
              </a:spcAft>
            </a:pPr>
            <a:r>
              <a:rPr lang="en-US" sz="1200" dirty="0" smtClean="0">
                <a:effectLst/>
                <a:latin typeface="Calibri" panose="020F0502020204030204" pitchFamily="34" charset="0"/>
                <a:ea typeface="Calibri"/>
                <a:cs typeface="MyriadPro-Cond"/>
              </a:rPr>
              <a:t>10463 | Class Size: Min: 8 Max: 16 | Member Class Fee: $55 includes book</a:t>
            </a:r>
            <a:endParaRPr lang="en-US" sz="1100" dirty="0" smtClean="0">
              <a:effectLst/>
              <a:latin typeface="Calibri" panose="020F0502020204030204" pitchFamily="34" charset="0"/>
              <a:ea typeface="Calibri"/>
              <a:cs typeface="Times New Roman"/>
            </a:endParaRPr>
          </a:p>
          <a:p>
            <a:pPr marL="0" marR="0">
              <a:spcBef>
                <a:spcPts val="0"/>
              </a:spcBef>
              <a:spcAft>
                <a:spcPts val="0"/>
              </a:spcAft>
            </a:pPr>
            <a:r>
              <a:rPr lang="en-US" sz="1200" dirty="0" smtClean="0">
                <a:effectLst/>
                <a:latin typeface="Calibri" panose="020F0502020204030204" pitchFamily="34" charset="0"/>
                <a:ea typeface="Calibri"/>
                <a:cs typeface="MyriadPro-Cond"/>
              </a:rPr>
              <a:t>4 Wednesdays: 11/12-11/19, 12/3-12/10 | 10:00-11:30 AM</a:t>
            </a:r>
            <a:endParaRPr lang="en-US" sz="1100" dirty="0" smtClean="0">
              <a:effectLst/>
              <a:latin typeface="Calibri" panose="020F0502020204030204" pitchFamily="34" charset="0"/>
              <a:ea typeface="Calibri"/>
              <a:cs typeface="Times New Roman"/>
            </a:endParaRPr>
          </a:p>
          <a:p>
            <a:pPr marL="0" marR="0">
              <a:spcBef>
                <a:spcPts val="0"/>
              </a:spcBef>
              <a:spcAft>
                <a:spcPts val="0"/>
              </a:spcAft>
            </a:pPr>
            <a:r>
              <a:rPr lang="en-US" sz="1200" dirty="0" smtClean="0">
                <a:effectLst/>
                <a:latin typeface="Calibri" panose="020F0502020204030204" pitchFamily="34" charset="0"/>
                <a:ea typeface="Calibri"/>
                <a:cs typeface="MyriadPro-Cond"/>
              </a:rPr>
              <a:t>Granite State College, 51 International Drive, Portsmouth</a:t>
            </a:r>
            <a:endParaRPr lang="en-US" sz="1100" dirty="0" smtClean="0">
              <a:effectLst/>
              <a:latin typeface="Calibri" panose="020F0502020204030204" pitchFamily="34" charset="0"/>
              <a:ea typeface="Calibri"/>
              <a:cs typeface="Times New Roman"/>
            </a:endParaRPr>
          </a:p>
          <a:p>
            <a:pPr marL="0" marR="0">
              <a:spcBef>
                <a:spcPts val="0"/>
              </a:spcBef>
              <a:spcAft>
                <a:spcPts val="0"/>
              </a:spcAft>
            </a:pPr>
            <a:r>
              <a:rPr lang="en-US" sz="800" dirty="0" smtClean="0">
                <a:effectLst/>
                <a:latin typeface="Calibri" panose="020F0502020204030204" pitchFamily="34" charset="0"/>
                <a:ea typeface="Calibri"/>
                <a:cs typeface="AGaramondPro-Regular"/>
              </a:rPr>
              <a:t> </a:t>
            </a:r>
            <a:endParaRPr lang="en-US" sz="1100" dirty="0" smtClean="0">
              <a:effectLst/>
              <a:latin typeface="Calibri" panose="020F0502020204030204" pitchFamily="34" charset="0"/>
              <a:ea typeface="Calibri"/>
              <a:cs typeface="Times New Roman"/>
            </a:endParaRPr>
          </a:p>
          <a:p>
            <a:pPr marL="0" marR="0">
              <a:spcBef>
                <a:spcPts val="0"/>
              </a:spcBef>
              <a:spcAft>
                <a:spcPts val="0"/>
              </a:spcAft>
            </a:pPr>
            <a:r>
              <a:rPr lang="en-US" sz="1100" dirty="0" smtClean="0">
                <a:effectLst/>
                <a:latin typeface="Calibri" panose="020F0502020204030204" pitchFamily="34" charset="0"/>
                <a:ea typeface="Calibri"/>
                <a:cs typeface="AGaramondPro-Regular"/>
              </a:rPr>
              <a:t>Have an opinion about everything? Here is your opportunity to engage in thought-provoking discussions around current and world affairs. Using well-researched material from the Foreign Policy Association (videos, web-links and short reading assignments) we will participate in dynamic conversations on issues such as Food Security and Climate Change, the Islamic Awakening, Foreign Policy in China, Turkey and Energy Independence in the U. S. Learn about relevant global issues, reflect on your own perspective and consider the implications of great decisions that make a difference.</a:t>
            </a:r>
            <a:endParaRPr lang="en-US" sz="1100" dirty="0" smtClean="0">
              <a:effectLst/>
              <a:latin typeface="Calibri" panose="020F0502020204030204" pitchFamily="34" charset="0"/>
              <a:ea typeface="Calibri"/>
              <a:cs typeface="Times New Roman"/>
            </a:endParaRPr>
          </a:p>
          <a:p>
            <a:pPr marL="0" marR="0">
              <a:spcBef>
                <a:spcPts val="0"/>
              </a:spcBef>
              <a:spcAft>
                <a:spcPts val="0"/>
              </a:spcAft>
            </a:pPr>
            <a:r>
              <a:rPr lang="en-US" sz="800" dirty="0" smtClean="0">
                <a:effectLst/>
                <a:latin typeface="Calibri" panose="020F0502020204030204" pitchFamily="34" charset="0"/>
                <a:ea typeface="Calibri"/>
                <a:cs typeface="AGaramondPro-Regular"/>
              </a:rPr>
              <a:t> </a:t>
            </a:r>
            <a:endParaRPr lang="en-US" sz="1100" dirty="0" smtClean="0">
              <a:effectLst/>
              <a:latin typeface="Calibri" panose="020F0502020204030204" pitchFamily="34" charset="0"/>
              <a:ea typeface="Calibri"/>
              <a:cs typeface="Times New Roman"/>
            </a:endParaRPr>
          </a:p>
          <a:p>
            <a:pPr marL="0" marR="0">
              <a:spcBef>
                <a:spcPts val="0"/>
              </a:spcBef>
              <a:spcAft>
                <a:spcPts val="0"/>
              </a:spcAft>
            </a:pPr>
            <a:r>
              <a:rPr lang="en-US" sz="1000" dirty="0" smtClean="0">
                <a:effectLst/>
                <a:latin typeface="Calibri" panose="020F0502020204030204" pitchFamily="34" charset="0"/>
                <a:ea typeface="Calibri"/>
                <a:cs typeface="AGaramondPro-Regular"/>
              </a:rPr>
              <a:t>Tessa McDonnell retired from Granite State College in January but continues working for OLLI assisting the efforts of Seacoast and Conway volunteers. A skillful moderator, Tessa will facilitate discussion for Great Decisions deliberations.</a:t>
            </a:r>
            <a:endParaRPr lang="en-US" sz="1100" dirty="0">
              <a:effectLst/>
              <a:latin typeface="Calibri" panose="020F0502020204030204" pitchFamily="34" charset="0"/>
              <a:ea typeface="Calibri"/>
              <a:cs typeface="Times New Roman"/>
            </a:endParaRPr>
          </a:p>
        </p:txBody>
      </p:sp>
      <p:sp>
        <p:nvSpPr>
          <p:cNvPr id="12" name="Text Box 1"/>
          <p:cNvSpPr txBox="1"/>
          <p:nvPr/>
        </p:nvSpPr>
        <p:spPr>
          <a:xfrm rot="300000">
            <a:off x="4637016" y="3783686"/>
            <a:ext cx="3918268" cy="2825115"/>
          </a:xfrm>
          <a:prstGeom prst="rect">
            <a:avLst/>
          </a:prstGeom>
          <a:solidFill>
            <a:schemeClr val="lt1"/>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300" b="1" dirty="0">
                <a:effectLst/>
                <a:latin typeface="Calibri" panose="020F0502020204030204" pitchFamily="34" charset="0"/>
                <a:ea typeface="Calibri"/>
                <a:cs typeface="MyriadPro-BoldCond"/>
              </a:rPr>
              <a:t>Benedictine Monasticism</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1200" dirty="0">
                <a:effectLst/>
                <a:latin typeface="Calibri" panose="020F0502020204030204" pitchFamily="34" charset="0"/>
                <a:ea typeface="Calibri"/>
                <a:cs typeface="MyriadPro-Cond"/>
              </a:rPr>
              <a:t>10418 | Class Size: Min: 8 Max: 20 | Member Class Fee: $20</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1200" dirty="0">
                <a:effectLst/>
                <a:latin typeface="Calibri" panose="020F0502020204030204" pitchFamily="34" charset="0"/>
                <a:ea typeface="Calibri"/>
                <a:cs typeface="MyriadPro-Cond"/>
              </a:rPr>
              <a:t>2 Thursdays: 11/6-11/13 | 11:00 AM-Noon</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1200" dirty="0">
                <a:effectLst/>
                <a:latin typeface="Calibri" panose="020F0502020204030204" pitchFamily="34" charset="0"/>
                <a:ea typeface="Calibri"/>
                <a:cs typeface="MyriadPro-Cond"/>
              </a:rPr>
              <a:t>Granite State College, 195 McGregor Street, Manchester</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800" dirty="0">
                <a:effectLst/>
                <a:latin typeface="Calibri" panose="020F0502020204030204" pitchFamily="34" charset="0"/>
                <a:ea typeface="Calibri"/>
                <a:cs typeface="AGaramondPro-Regular"/>
              </a:rPr>
              <a:t> </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1100" dirty="0">
                <a:effectLst/>
                <a:latin typeface="Calibri" panose="020F0502020204030204" pitchFamily="34" charset="0"/>
                <a:ea typeface="Calibri"/>
                <a:cs typeface="AGaramondPro-Regular"/>
              </a:rPr>
              <a:t>Established in the 5th century, the Benedictine Order has had a profound influence on Western civilization and culture. Learn more about the Benedictine order from two lectures: the first on monasticism and the monastic life and the second on the Rule of St. Benedict which not only helped standardize monastic practices, but also replaced severity with moderation.</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800" dirty="0">
                <a:effectLst/>
                <a:latin typeface="Calibri" panose="020F0502020204030204" pitchFamily="34" charset="0"/>
                <a:ea typeface="Calibri"/>
                <a:cs typeface="AGaramondPro-Regular"/>
              </a:rPr>
              <a:t> </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1000" dirty="0">
                <a:effectLst/>
                <a:latin typeface="Calibri" panose="020F0502020204030204" pitchFamily="34" charset="0"/>
                <a:ea typeface="Calibri"/>
                <a:cs typeface="AGaramondPro-Regular"/>
              </a:rPr>
              <a:t>Abbot Mark Cooper OSB graduated Saint Anselm College in 1971 and was ordained 1976. He received an MSA from Notre Dame in 1979. He has been the CFO at Saint Anselm College for 30 years. He was elected Abbot of Saint Anselm Abbey in 2012.</a:t>
            </a:r>
            <a:endParaRPr lang="en-US" sz="1100" dirty="0">
              <a:effectLst/>
              <a:latin typeface="Calibri" panose="020F0502020204030204" pitchFamily="34" charset="0"/>
              <a:ea typeface="Calibri"/>
              <a:cs typeface="Times New Roman"/>
            </a:endParaRPr>
          </a:p>
        </p:txBody>
      </p:sp>
      <p:sp>
        <p:nvSpPr>
          <p:cNvPr id="13" name="Text Box 1"/>
          <p:cNvSpPr txBox="1"/>
          <p:nvPr/>
        </p:nvSpPr>
        <p:spPr>
          <a:xfrm>
            <a:off x="1133968" y="4038600"/>
            <a:ext cx="3977640" cy="2514600"/>
          </a:xfrm>
          <a:prstGeom prst="rect">
            <a:avLst/>
          </a:prstGeom>
          <a:solidFill>
            <a:schemeClr val="lt1"/>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300" b="1" dirty="0">
                <a:effectLst/>
                <a:latin typeface="Calibri" panose="020F0502020204030204" pitchFamily="34" charset="0"/>
                <a:ea typeface="Calibri"/>
                <a:cs typeface="MyriadPro-BoldCond"/>
              </a:rPr>
              <a:t>Films: Happy Holidays - Hollywood Style!</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1200" dirty="0">
                <a:effectLst/>
                <a:latin typeface="Calibri" panose="020F0502020204030204" pitchFamily="34" charset="0"/>
                <a:ea typeface="Calibri"/>
                <a:cs typeface="MyriadPro-Cond"/>
              </a:rPr>
              <a:t>10449 | Class Size: Min: 14 Max: 27 | Member Class Fee: $30</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1200" dirty="0">
                <a:effectLst/>
                <a:latin typeface="Calibri" panose="020F0502020204030204" pitchFamily="34" charset="0"/>
                <a:ea typeface="Calibri"/>
                <a:cs typeface="MyriadPro-Cond"/>
              </a:rPr>
              <a:t>4 Fridays: 11/14-11/21, 12/5-12/12 | 10:00 AM-Noon Granite State College, 25 Hall Street, Concord</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800" dirty="0">
                <a:effectLst/>
                <a:latin typeface="Calibri" panose="020F0502020204030204" pitchFamily="34" charset="0"/>
                <a:ea typeface="Calibri"/>
                <a:cs typeface="AGaramondPro-Regular"/>
              </a:rPr>
              <a:t> </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1100" dirty="0">
                <a:effectLst/>
                <a:latin typeface="Calibri" panose="020F0502020204030204" pitchFamily="34" charset="0"/>
                <a:ea typeface="Calibri"/>
                <a:cs typeface="AGaramondPro-Regular"/>
              </a:rPr>
              <a:t>Hollywood has always had a unique way of presenting the holidays on film and we’ll take a look at some of those examples from the 1940s through the ‘80s. While “Holiday Inn” may be instantly familiar, some of the other titles such as “Remember the Night” and “One Magic Christmas” may be less well known but certainly deserve a look. Start the holidays early with some</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1100" dirty="0">
                <a:effectLst/>
                <a:latin typeface="Calibri" panose="020F0502020204030204" pitchFamily="34" charset="0"/>
                <a:ea typeface="Calibri"/>
                <a:cs typeface="AGaramondPro-Regular"/>
              </a:rPr>
              <a:t>delightful gems.</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800" dirty="0">
                <a:effectLst/>
                <a:latin typeface="Calibri" panose="020F0502020204030204" pitchFamily="34" charset="0"/>
                <a:ea typeface="Calibri"/>
                <a:cs typeface="AGaramondPro-Regular"/>
              </a:rPr>
              <a:t> </a:t>
            </a:r>
            <a:endParaRPr lang="en-US" sz="1100" dirty="0">
              <a:effectLst/>
              <a:latin typeface="Calibri" panose="020F0502020204030204" pitchFamily="34" charset="0"/>
              <a:ea typeface="Calibri"/>
              <a:cs typeface="Times New Roman"/>
            </a:endParaRPr>
          </a:p>
          <a:p>
            <a:pPr marL="0" marR="0">
              <a:spcBef>
                <a:spcPts val="0"/>
              </a:spcBef>
              <a:spcAft>
                <a:spcPts val="0"/>
              </a:spcAft>
            </a:pPr>
            <a:r>
              <a:rPr lang="en-US" sz="1000" dirty="0">
                <a:effectLst/>
                <a:latin typeface="Calibri" panose="020F0502020204030204" pitchFamily="34" charset="0"/>
                <a:ea typeface="Calibri"/>
                <a:cs typeface="AGaramondPro-Regular"/>
              </a:rPr>
              <a:t>For bio of Paul Brogan, see “Films: Dynamic Duos – It Takes Teamwork.”</a:t>
            </a:r>
            <a:endParaRPr lang="en-US" sz="1100" dirty="0">
              <a:effectLst/>
              <a:latin typeface="Calibri" panose="020F0502020204030204" pitchFamily="34" charset="0"/>
              <a:ea typeface="Calibri"/>
              <a:cs typeface="Times New Roman"/>
            </a:endParaRPr>
          </a:p>
        </p:txBody>
      </p:sp>
      <p:sp>
        <p:nvSpPr>
          <p:cNvPr id="22" name="Text Box 1"/>
          <p:cNvSpPr txBox="1"/>
          <p:nvPr/>
        </p:nvSpPr>
        <p:spPr>
          <a:xfrm>
            <a:off x="2514600" y="2499519"/>
            <a:ext cx="3962400" cy="3063081"/>
          </a:xfrm>
          <a:prstGeom prst="rect">
            <a:avLst/>
          </a:prstGeom>
          <a:solidFill>
            <a:schemeClr val="lt1"/>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300" b="1" dirty="0" smtClean="0">
                <a:effectLst/>
                <a:latin typeface="Calibri" panose="020F0502020204030204" pitchFamily="34" charset="0"/>
                <a:ea typeface="Calibri"/>
                <a:cs typeface="MyriadPro-BoldCond"/>
              </a:rPr>
              <a:t>Mark Twain</a:t>
            </a:r>
            <a:endParaRPr lang="en-US" sz="1100" dirty="0" smtClean="0">
              <a:effectLst/>
              <a:latin typeface="Calibri" panose="020F0502020204030204" pitchFamily="34" charset="0"/>
              <a:ea typeface="Calibri"/>
              <a:cs typeface="Times New Roman"/>
            </a:endParaRPr>
          </a:p>
          <a:p>
            <a:pPr marL="0" marR="0">
              <a:spcBef>
                <a:spcPts val="0"/>
              </a:spcBef>
              <a:spcAft>
                <a:spcPts val="0"/>
              </a:spcAft>
            </a:pPr>
            <a:r>
              <a:rPr lang="en-US" sz="1200" dirty="0" smtClean="0">
                <a:effectLst/>
                <a:latin typeface="Calibri" panose="020F0502020204030204" pitchFamily="34" charset="0"/>
                <a:ea typeface="Calibri"/>
                <a:cs typeface="MyriadPro-Cond"/>
              </a:rPr>
              <a:t>10490 | Class Size: Min: 8 Max: 30 | Member Class Fee: $40</a:t>
            </a:r>
            <a:endParaRPr lang="en-US" sz="1100" dirty="0" smtClean="0">
              <a:effectLst/>
              <a:latin typeface="Calibri" panose="020F0502020204030204" pitchFamily="34" charset="0"/>
              <a:ea typeface="Calibri"/>
              <a:cs typeface="Times New Roman"/>
            </a:endParaRPr>
          </a:p>
          <a:p>
            <a:pPr marL="0" marR="0">
              <a:spcBef>
                <a:spcPts val="0"/>
              </a:spcBef>
              <a:spcAft>
                <a:spcPts val="0"/>
              </a:spcAft>
            </a:pPr>
            <a:r>
              <a:rPr lang="en-US" sz="1200" dirty="0" smtClean="0">
                <a:effectLst/>
                <a:latin typeface="Calibri" panose="020F0502020204030204" pitchFamily="34" charset="0"/>
                <a:ea typeface="Calibri"/>
                <a:cs typeface="MyriadPro-Cond"/>
              </a:rPr>
              <a:t>6 Mondays: 11/10-12/15 | 3:00-4:30 PM</a:t>
            </a:r>
            <a:endParaRPr lang="en-US" sz="1100" dirty="0" smtClean="0">
              <a:effectLst/>
              <a:latin typeface="Calibri" panose="020F0502020204030204" pitchFamily="34" charset="0"/>
              <a:ea typeface="Calibri"/>
              <a:cs typeface="Times New Roman"/>
            </a:endParaRPr>
          </a:p>
          <a:p>
            <a:pPr marL="0" marR="0">
              <a:spcBef>
                <a:spcPts val="0"/>
              </a:spcBef>
              <a:spcAft>
                <a:spcPts val="0"/>
              </a:spcAft>
            </a:pPr>
            <a:r>
              <a:rPr lang="en-US" sz="1200" dirty="0" smtClean="0">
                <a:effectLst/>
                <a:latin typeface="Calibri" panose="020F0502020204030204" pitchFamily="34" charset="0"/>
                <a:ea typeface="Calibri"/>
                <a:cs typeface="MyriadPro-Cond"/>
              </a:rPr>
              <a:t>Granite State College, 195 McGregor Street, Manchester</a:t>
            </a:r>
            <a:endParaRPr lang="en-US" sz="1100" dirty="0" smtClean="0">
              <a:effectLst/>
              <a:latin typeface="Calibri" panose="020F0502020204030204" pitchFamily="34" charset="0"/>
              <a:ea typeface="Calibri"/>
              <a:cs typeface="Times New Roman"/>
            </a:endParaRPr>
          </a:p>
          <a:p>
            <a:pPr marL="0" marR="0">
              <a:spcBef>
                <a:spcPts val="0"/>
              </a:spcBef>
              <a:spcAft>
                <a:spcPts val="0"/>
              </a:spcAft>
            </a:pPr>
            <a:r>
              <a:rPr lang="en-US" sz="800" dirty="0" smtClean="0">
                <a:effectLst/>
                <a:latin typeface="Calibri" panose="020F0502020204030204" pitchFamily="34" charset="0"/>
                <a:ea typeface="Calibri"/>
                <a:cs typeface="AGaramondPro-Regular"/>
              </a:rPr>
              <a:t> </a:t>
            </a:r>
            <a:endParaRPr lang="en-US" sz="1100" dirty="0" smtClean="0">
              <a:effectLst/>
              <a:latin typeface="Calibri" panose="020F0502020204030204" pitchFamily="34" charset="0"/>
              <a:ea typeface="Calibri"/>
              <a:cs typeface="Times New Roman"/>
            </a:endParaRPr>
          </a:p>
          <a:p>
            <a:pPr marL="0" marR="0">
              <a:spcBef>
                <a:spcPts val="0"/>
              </a:spcBef>
              <a:spcAft>
                <a:spcPts val="0"/>
              </a:spcAft>
            </a:pPr>
            <a:r>
              <a:rPr lang="en-US" sz="1100" dirty="0" smtClean="0">
                <a:effectLst/>
                <a:latin typeface="Calibri" panose="020F0502020204030204" pitchFamily="34" charset="0"/>
                <a:ea typeface="Calibri"/>
                <a:cs typeface="AGaramondPro-Regular"/>
              </a:rPr>
              <a:t>Ernest Hemingway said “All fiction begins and ends with “Huckleberry Finn.” In addition to discussing this major work, the class will explore and discuss the versatility of Twain as short story writer, literary critic, humorist and travel writer. Participants should read the first 50 pages of “The Adventures of Huckleberry Finn” for the first class. Text: “The Adventures of Huckleberry Finn” Dover Publications (Thrift Edition) ISBN 978-0-486-57584-4. Kindle edition is also available.</a:t>
            </a:r>
            <a:endParaRPr lang="en-US" sz="1100" dirty="0" smtClean="0">
              <a:effectLst/>
              <a:latin typeface="Calibri" panose="020F0502020204030204" pitchFamily="34" charset="0"/>
              <a:ea typeface="Calibri"/>
              <a:cs typeface="Times New Roman"/>
            </a:endParaRPr>
          </a:p>
          <a:p>
            <a:pPr marL="0" marR="0">
              <a:spcBef>
                <a:spcPts val="0"/>
              </a:spcBef>
              <a:spcAft>
                <a:spcPts val="0"/>
              </a:spcAft>
            </a:pPr>
            <a:r>
              <a:rPr lang="en-US" sz="800" dirty="0" smtClean="0">
                <a:effectLst/>
                <a:latin typeface="Calibri" panose="020F0502020204030204" pitchFamily="34" charset="0"/>
                <a:ea typeface="Calibri"/>
                <a:cs typeface="AGaramondPro-Regular"/>
              </a:rPr>
              <a:t> </a:t>
            </a:r>
            <a:endParaRPr lang="en-US" sz="1100" dirty="0" smtClean="0">
              <a:effectLst/>
              <a:latin typeface="Calibri" panose="020F0502020204030204" pitchFamily="34" charset="0"/>
              <a:ea typeface="Calibri"/>
              <a:cs typeface="Times New Roman"/>
            </a:endParaRPr>
          </a:p>
          <a:p>
            <a:pPr marL="0" marR="0">
              <a:spcBef>
                <a:spcPts val="0"/>
              </a:spcBef>
              <a:spcAft>
                <a:spcPts val="0"/>
              </a:spcAft>
            </a:pPr>
            <a:r>
              <a:rPr lang="en-US" sz="1000" dirty="0" smtClean="0">
                <a:effectLst/>
                <a:latin typeface="Calibri" panose="020F0502020204030204" pitchFamily="34" charset="0"/>
                <a:ea typeface="Calibri"/>
                <a:cs typeface="AGaramondPro-Regular"/>
              </a:rPr>
              <a:t>Mike Baker served as headmaster of Tilton School and president of </a:t>
            </a:r>
            <a:r>
              <a:rPr lang="en-US" sz="1000" dirty="0" err="1" smtClean="0">
                <a:effectLst/>
                <a:latin typeface="Calibri" panose="020F0502020204030204" pitchFamily="34" charset="0"/>
                <a:ea typeface="Calibri"/>
                <a:cs typeface="AGaramondPro-Regular"/>
              </a:rPr>
              <a:t>Maryknoll</a:t>
            </a:r>
            <a:r>
              <a:rPr lang="en-US" sz="1000" dirty="0" smtClean="0">
                <a:effectLst/>
                <a:latin typeface="Calibri" panose="020F0502020204030204" pitchFamily="34" charset="0"/>
                <a:ea typeface="Calibri"/>
                <a:cs typeface="AGaramondPro-Regular"/>
              </a:rPr>
              <a:t> School in Hawaii. He was the Chairman of the Humanities Division at Tilton School and taught English and American literature at both the high school and college levels.</a:t>
            </a:r>
            <a:endParaRPr lang="en-US" sz="1100" dirty="0">
              <a:effectLst/>
              <a:latin typeface="Calibri" panose="020F0502020204030204" pitchFamily="34" charset="0"/>
              <a:ea typeface="Calibri"/>
              <a:cs typeface="Times New Roman"/>
            </a:endParaRPr>
          </a:p>
        </p:txBody>
      </p:sp>
    </p:spTree>
    <p:extLst>
      <p:ext uri="{BB962C8B-B14F-4D97-AF65-F5344CB8AC3E}">
        <p14:creationId xmlns:p14="http://schemas.microsoft.com/office/powerpoint/2010/main" val="52020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15" grpId="0" animBg="1"/>
      <p:bldP spid="12" grpId="0" animBg="1"/>
      <p:bldP spid="13"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TextBox 9"/>
          <p:cNvSpPr txBox="1">
            <a:spLocks noChangeArrowheads="1"/>
          </p:cNvSpPr>
          <p:nvPr/>
        </p:nvSpPr>
        <p:spPr bwMode="auto">
          <a:xfrm>
            <a:off x="6164263" y="431482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endParaRPr lang="en-US" altLang="en-US" sz="1800">
              <a:latin typeface="Arial" charset="0"/>
            </a:endParaRPr>
          </a:p>
        </p:txBody>
      </p:sp>
      <p:sp>
        <p:nvSpPr>
          <p:cNvPr id="3" name="Title 2"/>
          <p:cNvSpPr>
            <a:spLocks noGrp="1"/>
          </p:cNvSpPr>
          <p:nvPr>
            <p:ph type="title"/>
          </p:nvPr>
        </p:nvSpPr>
        <p:spPr>
          <a:xfrm>
            <a:off x="1143000" y="5257800"/>
            <a:ext cx="7010400" cy="831849"/>
          </a:xfrm>
        </p:spPr>
        <p:txBody>
          <a:bodyPr>
            <a:normAutofit/>
          </a:bodyPr>
          <a:lstStyle/>
          <a:p>
            <a:r>
              <a:rPr lang="en-US" b="1" dirty="0" smtClean="0">
                <a:solidFill>
                  <a:srgbClr val="003300"/>
                </a:solidFill>
                <a:latin typeface="Calibri" panose="020F0502020204030204" pitchFamily="34" charset="0"/>
              </a:rPr>
              <a:t>Follow us to OLLI at GSC!</a:t>
            </a:r>
            <a:endParaRPr lang="en-US" b="1" dirty="0">
              <a:solidFill>
                <a:srgbClr val="003300"/>
              </a:solidFill>
              <a:latin typeface="Calibri" panose="020F0502020204030204" pitchFamily="34" charset="0"/>
            </a:endParaRPr>
          </a:p>
        </p:txBody>
      </p:sp>
      <p:pic>
        <p:nvPicPr>
          <p:cNvPr id="11" name="Content Placeholder 10"/>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31485" t="22986" b="-1"/>
          <a:stretch/>
        </p:blipFill>
        <p:spPr>
          <a:xfrm>
            <a:off x="1300107" y="609600"/>
            <a:ext cx="2581386" cy="4495800"/>
          </a:xfrm>
          <a:prstGeom prst="rect">
            <a:avLst/>
          </a:prstGeom>
          <a:ln>
            <a:solidFill>
              <a:schemeClr val="tx1"/>
            </a:solidFill>
          </a:ln>
        </p:spPr>
      </p:pic>
      <p:pic>
        <p:nvPicPr>
          <p:cNvPr id="12" name="Picture 7"/>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935" r="4380" b="2719"/>
          <a:stretch/>
        </p:blipFill>
        <p:spPr bwMode="auto">
          <a:xfrm>
            <a:off x="5080011" y="609600"/>
            <a:ext cx="2793978" cy="4495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842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9102" y="1001238"/>
            <a:ext cx="5825202" cy="1234727"/>
          </a:xfrm>
        </p:spPr>
        <p:txBody>
          <a:bodyPr>
            <a:normAutofit fontScale="90000"/>
          </a:bodyPr>
          <a:lstStyle/>
          <a:p>
            <a:pPr algn="ctr"/>
            <a:r>
              <a:rPr lang="en-US" sz="3000" dirty="0"/>
              <a:t/>
            </a:r>
            <a:br>
              <a:rPr lang="en-US" sz="3000" dirty="0"/>
            </a:br>
            <a:r>
              <a:rPr lang="en-US" sz="3000" dirty="0"/>
              <a:t/>
            </a:r>
            <a:br>
              <a:rPr lang="en-US" sz="3000" dirty="0"/>
            </a:br>
            <a:r>
              <a:rPr lang="en-US" sz="3000" dirty="0"/>
              <a:t/>
            </a:r>
            <a:br>
              <a:rPr lang="en-US" sz="3000" dirty="0"/>
            </a:br>
            <a:r>
              <a:rPr lang="en-US" sz="3000" dirty="0"/>
              <a:t>Establishing the Base: Identifying NH’s Non-Traditional Oral Health Settings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815" y="3390105"/>
            <a:ext cx="928688" cy="1143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9102" y="4441886"/>
            <a:ext cx="5486400" cy="1049274"/>
          </a:xfrm>
          <a:prstGeom prst="rect">
            <a:avLst/>
          </a:prstGeom>
        </p:spPr>
      </p:pic>
      <p:sp>
        <p:nvSpPr>
          <p:cNvPr id="3" name="TextBox 2"/>
          <p:cNvSpPr txBox="1"/>
          <p:nvPr/>
        </p:nvSpPr>
        <p:spPr>
          <a:xfrm>
            <a:off x="2777067" y="3390106"/>
            <a:ext cx="2937933" cy="646331"/>
          </a:xfrm>
          <a:prstGeom prst="rect">
            <a:avLst/>
          </a:prstGeom>
          <a:noFill/>
        </p:spPr>
        <p:txBody>
          <a:bodyPr wrap="square" rtlCol="0">
            <a:spAutoFit/>
          </a:bodyPr>
          <a:lstStyle/>
          <a:p>
            <a:pPr algn="ctr"/>
            <a:r>
              <a:rPr lang="en-US" dirty="0">
                <a:solidFill>
                  <a:schemeClr val="accent1"/>
                </a:solidFill>
              </a:rPr>
              <a:t>AHA Quarterly Meeting </a:t>
            </a:r>
          </a:p>
          <a:p>
            <a:pPr algn="ctr"/>
            <a:r>
              <a:rPr lang="en-US" dirty="0">
                <a:solidFill>
                  <a:schemeClr val="accent1"/>
                </a:solidFill>
              </a:rPr>
              <a:t>June 15, 2017</a:t>
            </a:r>
          </a:p>
        </p:txBody>
      </p:sp>
    </p:spTree>
    <p:extLst>
      <p:ext uri="{BB962C8B-B14F-4D97-AF65-F5344CB8AC3E}">
        <p14:creationId xmlns:p14="http://schemas.microsoft.com/office/powerpoint/2010/main" val="240122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300" y="1352682"/>
            <a:ext cx="5825202" cy="1234727"/>
          </a:xfrm>
        </p:spPr>
        <p:txBody>
          <a:bodyPr/>
          <a:lstStyle/>
          <a:p>
            <a:r>
              <a:rPr lang="en-US" dirty="0" smtClean="0"/>
              <a:t>Establishing the Base </a:t>
            </a:r>
            <a:endParaRPr lang="en-US" dirty="0"/>
          </a:p>
        </p:txBody>
      </p:sp>
      <p:sp>
        <p:nvSpPr>
          <p:cNvPr id="3" name="Subtitle 2"/>
          <p:cNvSpPr>
            <a:spLocks noGrp="1"/>
          </p:cNvSpPr>
          <p:nvPr>
            <p:ph type="subTitle" idx="1"/>
          </p:nvPr>
        </p:nvSpPr>
        <p:spPr>
          <a:xfrm>
            <a:off x="1080809" y="2834859"/>
            <a:ext cx="5825202" cy="2002859"/>
          </a:xfrm>
        </p:spPr>
        <p:txBody>
          <a:bodyPr>
            <a:normAutofit fontScale="55000" lnSpcReduction="20000"/>
          </a:bodyPr>
          <a:lstStyle/>
          <a:p>
            <a:pPr marL="214313" indent="-214313" algn="l">
              <a:buFont typeface="Arial" panose="020B0604020202020204" pitchFamily="34" charset="0"/>
              <a:buChar char="•"/>
            </a:pPr>
            <a:r>
              <a:rPr lang="en-US" dirty="0" smtClean="0"/>
              <a:t>Why – Where do we start?</a:t>
            </a:r>
          </a:p>
          <a:p>
            <a:pPr marL="214313" indent="-214313" algn="l">
              <a:buFont typeface="Arial" panose="020B0604020202020204" pitchFamily="34" charset="0"/>
              <a:buChar char="•"/>
            </a:pPr>
            <a:r>
              <a:rPr lang="en-US" dirty="0" smtClean="0"/>
              <a:t>Where are the programs?</a:t>
            </a:r>
          </a:p>
          <a:p>
            <a:pPr marL="214313" indent="-214313" algn="l">
              <a:buFont typeface="Arial" panose="020B0604020202020204" pitchFamily="34" charset="0"/>
              <a:buChar char="•"/>
            </a:pPr>
            <a:r>
              <a:rPr lang="en-US" dirty="0" smtClean="0"/>
              <a:t>Who do they serve?</a:t>
            </a:r>
          </a:p>
          <a:p>
            <a:pPr marL="214313" indent="-214313" algn="l">
              <a:buFont typeface="Arial" panose="020B0604020202020204" pitchFamily="34" charset="0"/>
              <a:buChar char="•"/>
            </a:pPr>
            <a:r>
              <a:rPr lang="en-US" dirty="0" smtClean="0"/>
              <a:t>What do they do?</a:t>
            </a:r>
          </a:p>
          <a:p>
            <a:pPr marL="214313" indent="-214313" algn="l">
              <a:buFont typeface="Arial" panose="020B0604020202020204" pitchFamily="34" charset="0"/>
              <a:buChar char="•"/>
            </a:pPr>
            <a:r>
              <a:rPr lang="en-US" dirty="0" smtClean="0"/>
              <a:t>Who does it?</a:t>
            </a:r>
          </a:p>
          <a:p>
            <a:pPr marL="214313" indent="-214313" algn="l">
              <a:buFont typeface="Arial" panose="020B0604020202020204" pitchFamily="34" charset="0"/>
              <a:buChar char="•"/>
            </a:pPr>
            <a:r>
              <a:rPr lang="en-US" dirty="0" smtClean="0"/>
              <a:t>How is it paid?</a:t>
            </a:r>
          </a:p>
          <a:p>
            <a:pPr marL="214313" indent="-214313" algn="l">
              <a:buFont typeface="Arial" panose="020B0604020202020204" pitchFamily="34" charset="0"/>
              <a:buChar char="•"/>
            </a:pPr>
            <a:r>
              <a:rPr lang="en-US" dirty="0" smtClean="0"/>
              <a:t>Are there gaps?</a:t>
            </a:r>
            <a:endParaRPr lang="en-US" dirty="0"/>
          </a:p>
          <a:p>
            <a:pPr marL="214313" indent="-214313" algn="l">
              <a:buFont typeface="Arial" panose="020B0604020202020204" pitchFamily="34" charset="0"/>
              <a:buChar char="•"/>
            </a:pPr>
            <a:endParaRPr lang="en-US" dirty="0" smtClean="0"/>
          </a:p>
          <a:p>
            <a:pPr marL="214313" indent="-214313">
              <a:buFont typeface="Arial" panose="020B0604020202020204" pitchFamily="34" charset="0"/>
              <a:buChar char="•"/>
            </a:pPr>
            <a:endParaRPr lang="en-US" dirty="0"/>
          </a:p>
        </p:txBody>
      </p:sp>
    </p:spTree>
    <p:extLst>
      <p:ext uri="{BB962C8B-B14F-4D97-AF65-F5344CB8AC3E}">
        <p14:creationId xmlns:p14="http://schemas.microsoft.com/office/powerpoint/2010/main" val="2657759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8BA9F-E139-4ED2-AA0B-95893D230EFE}" type="datetime1">
              <a:rPr lang="en-US" smtClean="0"/>
              <a:t>6/14/2017</a:t>
            </a:fld>
            <a:endParaRPr lang="en-US" dirty="0"/>
          </a:p>
        </p:txBody>
      </p:sp>
      <p:sp>
        <p:nvSpPr>
          <p:cNvPr id="3" name="Footer Placeholder 2"/>
          <p:cNvSpPr>
            <a:spLocks noGrp="1"/>
          </p:cNvSpPr>
          <p:nvPr>
            <p:ph type="ftr" sz="quarter" idx="11"/>
          </p:nvPr>
        </p:nvSpPr>
        <p:spPr/>
        <p:txBody>
          <a:bodyPr/>
          <a:lstStyle/>
          <a:p>
            <a:r>
              <a:rPr lang="en-US" smtClean="0"/>
              <a:t>NH Oral Health Coalition - NH Oral Health Baseline Survey </a:t>
            </a:r>
            <a:endParaRPr lang="en-US" dirty="0"/>
          </a:p>
        </p:txBody>
      </p:sp>
      <p:sp>
        <p:nvSpPr>
          <p:cNvPr id="4" name="Slide Number Placeholder 3"/>
          <p:cNvSpPr>
            <a:spLocks noGrp="1"/>
          </p:cNvSpPr>
          <p:nvPr>
            <p:ph type="sldNum" sz="quarter" idx="12"/>
          </p:nvPr>
        </p:nvSpPr>
        <p:spPr/>
        <p:txBody>
          <a:bodyPr/>
          <a:lstStyle/>
          <a:p>
            <a:fld id="{8343731D-5675-4359-A238-042BB729205D}" type="slidenum">
              <a:rPr lang="en-US" smtClean="0"/>
              <a:t>38</a:t>
            </a:fld>
            <a:endParaRPr lang="en-US" dirty="0"/>
          </a:p>
        </p:txBody>
      </p:sp>
      <p:graphicFrame>
        <p:nvGraphicFramePr>
          <p:cNvPr id="6" name="Chart 5"/>
          <p:cNvGraphicFramePr/>
          <p:nvPr>
            <p:extLst/>
          </p:nvPr>
        </p:nvGraphicFramePr>
        <p:xfrm>
          <a:off x="4149524" y="1803480"/>
          <a:ext cx="3350871" cy="2838691"/>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a:xfrm>
            <a:off x="508001" y="2226469"/>
            <a:ext cx="3138026" cy="316180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71450" lvl="1"/>
            <a:r>
              <a:rPr lang="en-US" sz="1200" dirty="0">
                <a:solidFill>
                  <a:srgbClr val="FF0000"/>
                </a:solidFill>
              </a:rPr>
              <a:t>35 </a:t>
            </a:r>
            <a:r>
              <a:rPr lang="en-US" sz="1200" dirty="0"/>
              <a:t>of the</a:t>
            </a:r>
            <a:r>
              <a:rPr lang="en-US" sz="1200" dirty="0">
                <a:solidFill>
                  <a:srgbClr val="FF0000"/>
                </a:solidFill>
              </a:rPr>
              <a:t> </a:t>
            </a:r>
            <a:r>
              <a:rPr lang="en-US" sz="1200" dirty="0"/>
              <a:t>entities provide OH services in </a:t>
            </a:r>
            <a:r>
              <a:rPr lang="en-US" sz="1200" dirty="0">
                <a:solidFill>
                  <a:srgbClr val="FF0000"/>
                </a:solidFill>
              </a:rPr>
              <a:t>58</a:t>
            </a:r>
            <a:r>
              <a:rPr lang="en-US" sz="1200" dirty="0"/>
              <a:t> programs e.g. nursing homes, school-based programs, mobile vans etc. </a:t>
            </a:r>
          </a:p>
          <a:p>
            <a:pPr marL="171450" lvl="1"/>
            <a:endParaRPr lang="en-US" sz="1200" dirty="0"/>
          </a:p>
          <a:p>
            <a:pPr marL="171450" lvl="1"/>
            <a:r>
              <a:rPr lang="en-US" sz="1200" dirty="0"/>
              <a:t>By far, the most services are provided in schools and dental operatories**.</a:t>
            </a:r>
          </a:p>
          <a:p>
            <a:endParaRPr lang="en-US" dirty="0"/>
          </a:p>
          <a:p>
            <a:r>
              <a:rPr lang="en-US" dirty="0"/>
              <a:t>** </a:t>
            </a:r>
            <a:r>
              <a:rPr lang="en-US" sz="825" dirty="0"/>
              <a:t>For the purpose of this study and report: One operatory is a single/or multi-chair set-up with a dentist-based model. </a:t>
            </a:r>
          </a:p>
        </p:txBody>
      </p:sp>
      <p:sp>
        <p:nvSpPr>
          <p:cNvPr id="9" name="Title 1"/>
          <p:cNvSpPr txBox="1">
            <a:spLocks/>
          </p:cNvSpPr>
          <p:nvPr/>
        </p:nvSpPr>
        <p:spPr>
          <a:xfrm>
            <a:off x="508001" y="1314450"/>
            <a:ext cx="6447501" cy="9906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700"/>
              <a:t>Cutting the data: </a:t>
            </a:r>
            <a:endParaRPr lang="en-US" sz="2700" dirty="0"/>
          </a:p>
        </p:txBody>
      </p:sp>
    </p:spTree>
    <p:extLst>
      <p:ext uri="{BB962C8B-B14F-4D97-AF65-F5344CB8AC3E}">
        <p14:creationId xmlns:p14="http://schemas.microsoft.com/office/powerpoint/2010/main" val="1556055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17469" y="556201"/>
            <a:ext cx="4723209" cy="436419"/>
          </a:xfrm>
        </p:spPr>
        <p:txBody>
          <a:bodyPr>
            <a:normAutofit fontScale="90000"/>
          </a:bodyPr>
          <a:lstStyle/>
          <a:p>
            <a:r>
              <a:rPr lang="en-US" dirty="0" smtClean="0"/>
              <a:t>Program Types and Numbers</a:t>
            </a:r>
            <a:endParaRPr lang="en-US" dirty="0"/>
          </a:p>
        </p:txBody>
      </p:sp>
      <p:sp>
        <p:nvSpPr>
          <p:cNvPr id="3" name="Date Placeholder 2"/>
          <p:cNvSpPr>
            <a:spLocks noGrp="1"/>
          </p:cNvSpPr>
          <p:nvPr>
            <p:ph type="dt" sz="half" idx="10"/>
          </p:nvPr>
        </p:nvSpPr>
        <p:spPr/>
        <p:txBody>
          <a:bodyPr/>
          <a:lstStyle/>
          <a:p>
            <a:fld id="{9A6BC4CA-1918-4A5F-AA9D-7498686CD5AE}" type="datetime1">
              <a:rPr lang="en-US" smtClean="0"/>
              <a:t>6/14/2017</a:t>
            </a:fld>
            <a:endParaRPr lang="en-US" dirty="0"/>
          </a:p>
        </p:txBody>
      </p:sp>
      <p:sp>
        <p:nvSpPr>
          <p:cNvPr id="4" name="Footer Placeholder 3"/>
          <p:cNvSpPr>
            <a:spLocks noGrp="1"/>
          </p:cNvSpPr>
          <p:nvPr>
            <p:ph type="ftr" sz="quarter" idx="11"/>
          </p:nvPr>
        </p:nvSpPr>
        <p:spPr/>
        <p:txBody>
          <a:bodyPr/>
          <a:lstStyle/>
          <a:p>
            <a:r>
              <a:rPr lang="en-US" smtClean="0"/>
              <a:t>NH Oral Health Coalition - NH Oral Health Baseline Survey </a:t>
            </a:r>
            <a:endParaRPr lang="en-US" dirty="0"/>
          </a:p>
        </p:txBody>
      </p:sp>
      <p:sp>
        <p:nvSpPr>
          <p:cNvPr id="5" name="Slide Number Placeholder 4"/>
          <p:cNvSpPr>
            <a:spLocks noGrp="1"/>
          </p:cNvSpPr>
          <p:nvPr>
            <p:ph type="sldNum" sz="quarter" idx="12"/>
          </p:nvPr>
        </p:nvSpPr>
        <p:spPr/>
        <p:txBody>
          <a:bodyPr/>
          <a:lstStyle/>
          <a:p>
            <a:fld id="{8343731D-5675-4359-A238-042BB729205D}" type="slidenum">
              <a:rPr lang="en-US" smtClean="0"/>
              <a:t>39</a:t>
            </a:fld>
            <a:endParaRPr lang="en-US" dirty="0"/>
          </a:p>
        </p:txBody>
      </p:sp>
      <p:graphicFrame>
        <p:nvGraphicFramePr>
          <p:cNvPr id="6" name="Table 5"/>
          <p:cNvGraphicFramePr>
            <a:graphicFrameLocks noGrp="1"/>
          </p:cNvGraphicFramePr>
          <p:nvPr>
            <p:extLst/>
          </p:nvPr>
        </p:nvGraphicFramePr>
        <p:xfrm>
          <a:off x="1823605" y="1597603"/>
          <a:ext cx="3974523" cy="3717349"/>
        </p:xfrm>
        <a:graphic>
          <a:graphicData uri="http://schemas.openxmlformats.org/drawingml/2006/table">
            <a:tbl>
              <a:tblPr firstRow="1" firstCol="1" bandRow="1">
                <a:tableStyleId>{5C22544A-7EE6-4342-B048-85BDC9FD1C3A}</a:tableStyleId>
              </a:tblPr>
              <a:tblGrid>
                <a:gridCol w="2480378">
                  <a:extLst>
                    <a:ext uri="{9D8B030D-6E8A-4147-A177-3AD203B41FA5}">
                      <a16:colId xmlns:a16="http://schemas.microsoft.com/office/drawing/2014/main" xmlns="" val="20000"/>
                    </a:ext>
                  </a:extLst>
                </a:gridCol>
                <a:gridCol w="1494145">
                  <a:extLst>
                    <a:ext uri="{9D8B030D-6E8A-4147-A177-3AD203B41FA5}">
                      <a16:colId xmlns:a16="http://schemas.microsoft.com/office/drawing/2014/main" xmlns="" val="20001"/>
                    </a:ext>
                  </a:extLst>
                </a:gridCol>
              </a:tblGrid>
              <a:tr h="456613">
                <a:tc>
                  <a:txBody>
                    <a:bodyPr/>
                    <a:lstStyle/>
                    <a:p>
                      <a:pPr marL="0" marR="0">
                        <a:lnSpc>
                          <a:spcPct val="110000"/>
                        </a:lnSpc>
                        <a:spcBef>
                          <a:spcPts val="0"/>
                        </a:spcBef>
                        <a:spcAft>
                          <a:spcPts val="600"/>
                        </a:spcAft>
                      </a:pPr>
                      <a:r>
                        <a:rPr lang="en-US" sz="700" dirty="0">
                          <a:effectLst/>
                        </a:rPr>
                        <a:t>Program Types Identified </a:t>
                      </a:r>
                      <a:endParaRPr lang="en-US" sz="800" dirty="0">
                        <a:effectLst/>
                        <a:latin typeface="Palatino Linotype" panose="02040502050505030304" pitchFamily="18" charset="0"/>
                        <a:ea typeface="HGSMinchoE"/>
                        <a:cs typeface="Times New Roman" panose="02020603050405020304" pitchFamily="18" charset="0"/>
                      </a:endParaRPr>
                    </a:p>
                  </a:txBody>
                  <a:tcPr marL="51435" marR="51435" marT="0" marB="0"/>
                </a:tc>
                <a:tc>
                  <a:txBody>
                    <a:bodyPr/>
                    <a:lstStyle/>
                    <a:p>
                      <a:pPr marL="0" marR="0">
                        <a:lnSpc>
                          <a:spcPct val="110000"/>
                        </a:lnSpc>
                        <a:spcBef>
                          <a:spcPts val="0"/>
                        </a:spcBef>
                        <a:spcAft>
                          <a:spcPts val="600"/>
                        </a:spcAft>
                      </a:pPr>
                      <a:r>
                        <a:rPr lang="en-US" sz="700">
                          <a:effectLst/>
                        </a:rPr>
                        <a:t>Number </a:t>
                      </a:r>
                      <a:endParaRPr lang="en-US" sz="800">
                        <a:effectLst/>
                        <a:latin typeface="Palatino Linotype" panose="02040502050505030304" pitchFamily="18" charset="0"/>
                        <a:ea typeface="HGSMinchoE"/>
                        <a:cs typeface="Times New Roman" panose="02020603050405020304" pitchFamily="18" charset="0"/>
                      </a:endParaRPr>
                    </a:p>
                  </a:txBody>
                  <a:tcPr marL="51435" marR="51435" marT="0" marB="0"/>
                </a:tc>
                <a:extLst>
                  <a:ext uri="{0D108BD9-81ED-4DB2-BD59-A6C34878D82A}">
                    <a16:rowId xmlns:a16="http://schemas.microsoft.com/office/drawing/2014/main" xmlns="" val="10000"/>
                  </a:ext>
                </a:extLst>
              </a:tr>
              <a:tr h="193587">
                <a:tc>
                  <a:txBody>
                    <a:bodyPr/>
                    <a:lstStyle/>
                    <a:p>
                      <a:pPr marL="0" marR="0">
                        <a:lnSpc>
                          <a:spcPct val="110000"/>
                        </a:lnSpc>
                        <a:spcBef>
                          <a:spcPts val="0"/>
                        </a:spcBef>
                        <a:spcAft>
                          <a:spcPts val="600"/>
                        </a:spcAft>
                      </a:pPr>
                      <a:r>
                        <a:rPr lang="en-US" sz="700" dirty="0">
                          <a:effectLst/>
                        </a:rPr>
                        <a:t>Child Day Care</a:t>
                      </a:r>
                      <a:endParaRPr lang="en-US" sz="800" dirty="0">
                        <a:effectLst/>
                        <a:latin typeface="Palatino Linotype" panose="02040502050505030304" pitchFamily="18" charset="0"/>
                        <a:ea typeface="HGSMinchoE"/>
                        <a:cs typeface="Times New Roman" panose="02020603050405020304" pitchFamily="18" charset="0"/>
                      </a:endParaRPr>
                    </a:p>
                  </a:txBody>
                  <a:tcPr marL="51435" marR="51435" marT="0" marB="0"/>
                </a:tc>
                <a:tc>
                  <a:txBody>
                    <a:bodyPr/>
                    <a:lstStyle/>
                    <a:p>
                      <a:pPr marL="0" marR="0">
                        <a:lnSpc>
                          <a:spcPct val="110000"/>
                        </a:lnSpc>
                        <a:spcBef>
                          <a:spcPts val="0"/>
                        </a:spcBef>
                        <a:spcAft>
                          <a:spcPts val="600"/>
                        </a:spcAft>
                      </a:pPr>
                      <a:r>
                        <a:rPr lang="en-US" sz="700">
                          <a:effectLst/>
                        </a:rPr>
                        <a:t>1</a:t>
                      </a:r>
                      <a:endParaRPr lang="en-US" sz="800">
                        <a:effectLst/>
                        <a:latin typeface="Palatino Linotype" panose="02040502050505030304" pitchFamily="18" charset="0"/>
                        <a:ea typeface="HGSMinchoE"/>
                        <a:cs typeface="Times New Roman" panose="02020603050405020304" pitchFamily="18" charset="0"/>
                      </a:endParaRPr>
                    </a:p>
                  </a:txBody>
                  <a:tcPr marL="51435" marR="51435" marT="0" marB="0"/>
                </a:tc>
                <a:extLst>
                  <a:ext uri="{0D108BD9-81ED-4DB2-BD59-A6C34878D82A}">
                    <a16:rowId xmlns:a16="http://schemas.microsoft.com/office/drawing/2014/main" xmlns="" val="10001"/>
                  </a:ext>
                </a:extLst>
              </a:tr>
              <a:tr h="193587">
                <a:tc>
                  <a:txBody>
                    <a:bodyPr/>
                    <a:lstStyle/>
                    <a:p>
                      <a:pPr marL="0" marR="0">
                        <a:lnSpc>
                          <a:spcPct val="110000"/>
                        </a:lnSpc>
                        <a:spcBef>
                          <a:spcPts val="0"/>
                        </a:spcBef>
                        <a:spcAft>
                          <a:spcPts val="600"/>
                        </a:spcAft>
                      </a:pPr>
                      <a:r>
                        <a:rPr lang="en-US" sz="700" dirty="0">
                          <a:effectLst/>
                        </a:rPr>
                        <a:t>Dental Operatory</a:t>
                      </a:r>
                      <a:endParaRPr lang="en-US" sz="800" dirty="0">
                        <a:effectLst/>
                        <a:latin typeface="Palatino Linotype" panose="02040502050505030304" pitchFamily="18" charset="0"/>
                        <a:ea typeface="HGSMinchoE"/>
                        <a:cs typeface="Times New Roman" panose="02020603050405020304" pitchFamily="18" charset="0"/>
                      </a:endParaRPr>
                    </a:p>
                  </a:txBody>
                  <a:tcPr marL="51435" marR="51435" marT="0" marB="0"/>
                </a:tc>
                <a:tc>
                  <a:txBody>
                    <a:bodyPr/>
                    <a:lstStyle/>
                    <a:p>
                      <a:pPr marL="0" marR="0">
                        <a:lnSpc>
                          <a:spcPct val="110000"/>
                        </a:lnSpc>
                        <a:spcBef>
                          <a:spcPts val="0"/>
                        </a:spcBef>
                        <a:spcAft>
                          <a:spcPts val="600"/>
                        </a:spcAft>
                      </a:pPr>
                      <a:r>
                        <a:rPr lang="en-US" sz="700">
                          <a:effectLst/>
                        </a:rPr>
                        <a:t>17</a:t>
                      </a:r>
                      <a:endParaRPr lang="en-US" sz="800">
                        <a:effectLst/>
                        <a:latin typeface="Palatino Linotype" panose="02040502050505030304" pitchFamily="18" charset="0"/>
                        <a:ea typeface="HGSMinchoE"/>
                        <a:cs typeface="Times New Roman" panose="02020603050405020304" pitchFamily="18" charset="0"/>
                      </a:endParaRPr>
                    </a:p>
                  </a:txBody>
                  <a:tcPr marL="51435" marR="51435" marT="0" marB="0"/>
                </a:tc>
                <a:extLst>
                  <a:ext uri="{0D108BD9-81ED-4DB2-BD59-A6C34878D82A}">
                    <a16:rowId xmlns:a16="http://schemas.microsoft.com/office/drawing/2014/main" xmlns="" val="10002"/>
                  </a:ext>
                </a:extLst>
              </a:tr>
              <a:tr h="193587">
                <a:tc>
                  <a:txBody>
                    <a:bodyPr/>
                    <a:lstStyle/>
                    <a:p>
                      <a:pPr marL="0" marR="0">
                        <a:lnSpc>
                          <a:spcPct val="110000"/>
                        </a:lnSpc>
                        <a:spcBef>
                          <a:spcPts val="0"/>
                        </a:spcBef>
                        <a:spcAft>
                          <a:spcPts val="600"/>
                        </a:spcAft>
                      </a:pPr>
                      <a:r>
                        <a:rPr lang="en-US" sz="700" dirty="0">
                          <a:effectLst/>
                        </a:rPr>
                        <a:t>Head Start</a:t>
                      </a:r>
                      <a:endParaRPr lang="en-US" sz="800" dirty="0">
                        <a:effectLst/>
                        <a:latin typeface="Palatino Linotype" panose="02040502050505030304" pitchFamily="18" charset="0"/>
                        <a:ea typeface="HGSMinchoE"/>
                        <a:cs typeface="Times New Roman" panose="02020603050405020304" pitchFamily="18" charset="0"/>
                      </a:endParaRPr>
                    </a:p>
                  </a:txBody>
                  <a:tcPr marL="51435" marR="51435" marT="0" marB="0"/>
                </a:tc>
                <a:tc>
                  <a:txBody>
                    <a:bodyPr/>
                    <a:lstStyle/>
                    <a:p>
                      <a:pPr marL="0" marR="0">
                        <a:lnSpc>
                          <a:spcPct val="110000"/>
                        </a:lnSpc>
                        <a:spcBef>
                          <a:spcPts val="0"/>
                        </a:spcBef>
                        <a:spcAft>
                          <a:spcPts val="600"/>
                        </a:spcAft>
                      </a:pPr>
                      <a:r>
                        <a:rPr lang="en-US" sz="700">
                          <a:effectLst/>
                        </a:rPr>
                        <a:t>7</a:t>
                      </a:r>
                      <a:endParaRPr lang="en-US" sz="800">
                        <a:effectLst/>
                        <a:latin typeface="Palatino Linotype" panose="02040502050505030304" pitchFamily="18" charset="0"/>
                        <a:ea typeface="HGSMinchoE"/>
                        <a:cs typeface="Times New Roman" panose="02020603050405020304" pitchFamily="18" charset="0"/>
                      </a:endParaRPr>
                    </a:p>
                  </a:txBody>
                  <a:tcPr marL="51435" marR="51435" marT="0" marB="0"/>
                </a:tc>
                <a:extLst>
                  <a:ext uri="{0D108BD9-81ED-4DB2-BD59-A6C34878D82A}">
                    <a16:rowId xmlns:a16="http://schemas.microsoft.com/office/drawing/2014/main" xmlns="" val="10003"/>
                  </a:ext>
                </a:extLst>
              </a:tr>
              <a:tr h="322214">
                <a:tc>
                  <a:txBody>
                    <a:bodyPr/>
                    <a:lstStyle/>
                    <a:p>
                      <a:pPr marL="0" marR="0">
                        <a:lnSpc>
                          <a:spcPct val="110000"/>
                        </a:lnSpc>
                        <a:spcBef>
                          <a:spcPts val="0"/>
                        </a:spcBef>
                        <a:spcAft>
                          <a:spcPts val="600"/>
                        </a:spcAft>
                      </a:pPr>
                      <a:r>
                        <a:rPr lang="en-US" sz="700" dirty="0">
                          <a:effectLst/>
                        </a:rPr>
                        <a:t>Medical Office</a:t>
                      </a:r>
                      <a:endParaRPr lang="en-US" sz="800" dirty="0">
                        <a:effectLst/>
                        <a:latin typeface="Palatino Linotype" panose="02040502050505030304" pitchFamily="18" charset="0"/>
                        <a:ea typeface="HGSMinchoE"/>
                        <a:cs typeface="Times New Roman" panose="02020603050405020304" pitchFamily="18" charset="0"/>
                      </a:endParaRPr>
                    </a:p>
                  </a:txBody>
                  <a:tcPr marL="51435" marR="51435" marT="0" marB="0"/>
                </a:tc>
                <a:tc>
                  <a:txBody>
                    <a:bodyPr/>
                    <a:lstStyle/>
                    <a:p>
                      <a:pPr marL="0" marR="0">
                        <a:lnSpc>
                          <a:spcPct val="110000"/>
                        </a:lnSpc>
                        <a:spcBef>
                          <a:spcPts val="0"/>
                        </a:spcBef>
                        <a:spcAft>
                          <a:spcPts val="600"/>
                        </a:spcAft>
                      </a:pPr>
                      <a:r>
                        <a:rPr lang="en-US" sz="700">
                          <a:effectLst/>
                        </a:rPr>
                        <a:t>168</a:t>
                      </a:r>
                      <a:endParaRPr lang="en-US" sz="800">
                        <a:effectLst/>
                        <a:latin typeface="Palatino Linotype" panose="02040502050505030304" pitchFamily="18" charset="0"/>
                        <a:ea typeface="HGSMinchoE"/>
                        <a:cs typeface="Times New Roman" panose="02020603050405020304" pitchFamily="18" charset="0"/>
                      </a:endParaRPr>
                    </a:p>
                  </a:txBody>
                  <a:tcPr marL="51435" marR="51435" marT="0" marB="0"/>
                </a:tc>
                <a:extLst>
                  <a:ext uri="{0D108BD9-81ED-4DB2-BD59-A6C34878D82A}">
                    <a16:rowId xmlns:a16="http://schemas.microsoft.com/office/drawing/2014/main" xmlns="" val="10004"/>
                  </a:ext>
                </a:extLst>
              </a:tr>
              <a:tr h="193587">
                <a:tc>
                  <a:txBody>
                    <a:bodyPr/>
                    <a:lstStyle/>
                    <a:p>
                      <a:pPr marL="0" marR="0">
                        <a:lnSpc>
                          <a:spcPct val="110000"/>
                        </a:lnSpc>
                        <a:spcBef>
                          <a:spcPts val="0"/>
                        </a:spcBef>
                        <a:spcAft>
                          <a:spcPts val="600"/>
                        </a:spcAft>
                      </a:pPr>
                      <a:r>
                        <a:rPr lang="en-US" sz="700" dirty="0">
                          <a:effectLst/>
                        </a:rPr>
                        <a:t>Mobile Dental</a:t>
                      </a:r>
                      <a:endParaRPr lang="en-US" sz="800" dirty="0">
                        <a:effectLst/>
                        <a:latin typeface="Palatino Linotype" panose="02040502050505030304" pitchFamily="18" charset="0"/>
                        <a:ea typeface="HGSMinchoE"/>
                        <a:cs typeface="Times New Roman" panose="02020603050405020304" pitchFamily="18" charset="0"/>
                      </a:endParaRPr>
                    </a:p>
                  </a:txBody>
                  <a:tcPr marL="51435" marR="51435" marT="0" marB="0"/>
                </a:tc>
                <a:tc>
                  <a:txBody>
                    <a:bodyPr/>
                    <a:lstStyle/>
                    <a:p>
                      <a:pPr marL="0" marR="0">
                        <a:lnSpc>
                          <a:spcPct val="110000"/>
                        </a:lnSpc>
                        <a:spcBef>
                          <a:spcPts val="0"/>
                        </a:spcBef>
                        <a:spcAft>
                          <a:spcPts val="600"/>
                        </a:spcAft>
                      </a:pPr>
                      <a:r>
                        <a:rPr lang="en-US" sz="700">
                          <a:effectLst/>
                        </a:rPr>
                        <a:t>6</a:t>
                      </a:r>
                      <a:endParaRPr lang="en-US" sz="800">
                        <a:effectLst/>
                        <a:latin typeface="Palatino Linotype" panose="02040502050505030304" pitchFamily="18" charset="0"/>
                        <a:ea typeface="HGSMinchoE"/>
                        <a:cs typeface="Times New Roman" panose="02020603050405020304" pitchFamily="18" charset="0"/>
                      </a:endParaRPr>
                    </a:p>
                  </a:txBody>
                  <a:tcPr marL="51435" marR="51435" marT="0" marB="0"/>
                </a:tc>
                <a:extLst>
                  <a:ext uri="{0D108BD9-81ED-4DB2-BD59-A6C34878D82A}">
                    <a16:rowId xmlns:a16="http://schemas.microsoft.com/office/drawing/2014/main" xmlns="" val="10005"/>
                  </a:ext>
                </a:extLst>
              </a:tr>
              <a:tr h="398288">
                <a:tc>
                  <a:txBody>
                    <a:bodyPr/>
                    <a:lstStyle/>
                    <a:p>
                      <a:pPr marL="0" marR="0">
                        <a:lnSpc>
                          <a:spcPct val="110000"/>
                        </a:lnSpc>
                        <a:spcBef>
                          <a:spcPts val="0"/>
                        </a:spcBef>
                        <a:spcAft>
                          <a:spcPts val="600"/>
                        </a:spcAft>
                      </a:pPr>
                      <a:r>
                        <a:rPr lang="en-US" sz="700" dirty="0">
                          <a:effectLst/>
                        </a:rPr>
                        <a:t>Nursing Home and Long-Term Care</a:t>
                      </a:r>
                      <a:endParaRPr lang="en-US" sz="800" dirty="0">
                        <a:effectLst/>
                        <a:latin typeface="Palatino Linotype" panose="02040502050505030304" pitchFamily="18" charset="0"/>
                        <a:ea typeface="HGSMinchoE"/>
                        <a:cs typeface="Times New Roman" panose="02020603050405020304" pitchFamily="18" charset="0"/>
                      </a:endParaRPr>
                    </a:p>
                  </a:txBody>
                  <a:tcPr marL="51435" marR="51435" marT="0" marB="0"/>
                </a:tc>
                <a:tc>
                  <a:txBody>
                    <a:bodyPr/>
                    <a:lstStyle/>
                    <a:p>
                      <a:pPr marL="0" marR="0">
                        <a:lnSpc>
                          <a:spcPct val="110000"/>
                        </a:lnSpc>
                        <a:spcBef>
                          <a:spcPts val="0"/>
                        </a:spcBef>
                        <a:spcAft>
                          <a:spcPts val="600"/>
                        </a:spcAft>
                      </a:pPr>
                      <a:r>
                        <a:rPr lang="en-US" sz="700" dirty="0" smtClean="0">
                          <a:effectLst/>
                        </a:rPr>
                        <a:t>4</a:t>
                      </a:r>
                      <a:endParaRPr lang="en-US" sz="800" dirty="0">
                        <a:effectLst/>
                        <a:latin typeface="Palatino Linotype" panose="02040502050505030304" pitchFamily="18" charset="0"/>
                        <a:ea typeface="HGSMinchoE"/>
                        <a:cs typeface="Times New Roman" panose="02020603050405020304" pitchFamily="18" charset="0"/>
                      </a:endParaRPr>
                    </a:p>
                  </a:txBody>
                  <a:tcPr marL="51435" marR="51435" marT="0" marB="0"/>
                </a:tc>
                <a:extLst>
                  <a:ext uri="{0D108BD9-81ED-4DB2-BD59-A6C34878D82A}">
                    <a16:rowId xmlns:a16="http://schemas.microsoft.com/office/drawing/2014/main" xmlns="" val="10006"/>
                  </a:ext>
                </a:extLst>
              </a:tr>
              <a:tr h="193587">
                <a:tc>
                  <a:txBody>
                    <a:bodyPr/>
                    <a:lstStyle/>
                    <a:p>
                      <a:pPr marL="0" marR="0">
                        <a:lnSpc>
                          <a:spcPct val="110000"/>
                        </a:lnSpc>
                        <a:spcBef>
                          <a:spcPts val="0"/>
                        </a:spcBef>
                        <a:spcAft>
                          <a:spcPts val="600"/>
                        </a:spcAft>
                      </a:pPr>
                      <a:r>
                        <a:rPr lang="en-US" sz="700" dirty="0">
                          <a:effectLst/>
                        </a:rPr>
                        <a:t>Other/Undesignated</a:t>
                      </a:r>
                      <a:endParaRPr lang="en-US" sz="800" dirty="0">
                        <a:effectLst/>
                        <a:latin typeface="Palatino Linotype" panose="02040502050505030304" pitchFamily="18" charset="0"/>
                        <a:ea typeface="HGSMinchoE"/>
                        <a:cs typeface="Times New Roman" panose="02020603050405020304" pitchFamily="18" charset="0"/>
                      </a:endParaRPr>
                    </a:p>
                  </a:txBody>
                  <a:tcPr marL="51435" marR="51435" marT="0" marB="0"/>
                </a:tc>
                <a:tc>
                  <a:txBody>
                    <a:bodyPr/>
                    <a:lstStyle/>
                    <a:p>
                      <a:pPr marL="0" marR="0">
                        <a:lnSpc>
                          <a:spcPct val="110000"/>
                        </a:lnSpc>
                        <a:spcBef>
                          <a:spcPts val="0"/>
                        </a:spcBef>
                        <a:spcAft>
                          <a:spcPts val="600"/>
                        </a:spcAft>
                      </a:pPr>
                      <a:r>
                        <a:rPr lang="en-US" sz="700">
                          <a:effectLst/>
                        </a:rPr>
                        <a:t>1</a:t>
                      </a:r>
                      <a:endParaRPr lang="en-US" sz="800">
                        <a:effectLst/>
                        <a:latin typeface="Palatino Linotype" panose="02040502050505030304" pitchFamily="18" charset="0"/>
                        <a:ea typeface="HGSMinchoE"/>
                        <a:cs typeface="Times New Roman" panose="02020603050405020304" pitchFamily="18" charset="0"/>
                      </a:endParaRPr>
                    </a:p>
                  </a:txBody>
                  <a:tcPr marL="51435" marR="51435" marT="0" marB="0"/>
                </a:tc>
                <a:extLst>
                  <a:ext uri="{0D108BD9-81ED-4DB2-BD59-A6C34878D82A}">
                    <a16:rowId xmlns:a16="http://schemas.microsoft.com/office/drawing/2014/main" xmlns="" val="10007"/>
                  </a:ext>
                </a:extLst>
              </a:tr>
              <a:tr h="193587">
                <a:tc>
                  <a:txBody>
                    <a:bodyPr/>
                    <a:lstStyle/>
                    <a:p>
                      <a:pPr marL="0" marR="0">
                        <a:lnSpc>
                          <a:spcPct val="110000"/>
                        </a:lnSpc>
                        <a:spcBef>
                          <a:spcPts val="0"/>
                        </a:spcBef>
                        <a:spcAft>
                          <a:spcPts val="600"/>
                        </a:spcAft>
                      </a:pPr>
                      <a:r>
                        <a:rPr lang="en-US" sz="700" dirty="0">
                          <a:effectLst/>
                        </a:rPr>
                        <a:t>School Oral Health</a:t>
                      </a:r>
                      <a:endParaRPr lang="en-US" sz="800" dirty="0">
                        <a:effectLst/>
                        <a:latin typeface="Palatino Linotype" panose="02040502050505030304" pitchFamily="18" charset="0"/>
                        <a:ea typeface="HGSMinchoE"/>
                        <a:cs typeface="Times New Roman" panose="02020603050405020304" pitchFamily="18" charset="0"/>
                      </a:endParaRPr>
                    </a:p>
                  </a:txBody>
                  <a:tcPr marL="51435" marR="51435" marT="0" marB="0"/>
                </a:tc>
                <a:tc>
                  <a:txBody>
                    <a:bodyPr/>
                    <a:lstStyle/>
                    <a:p>
                      <a:pPr marL="0" marR="0">
                        <a:lnSpc>
                          <a:spcPct val="110000"/>
                        </a:lnSpc>
                        <a:spcBef>
                          <a:spcPts val="0"/>
                        </a:spcBef>
                        <a:spcAft>
                          <a:spcPts val="600"/>
                        </a:spcAft>
                      </a:pPr>
                      <a:r>
                        <a:rPr lang="en-US" sz="700">
                          <a:effectLst/>
                        </a:rPr>
                        <a:t>21</a:t>
                      </a:r>
                      <a:endParaRPr lang="en-US" sz="800">
                        <a:effectLst/>
                        <a:latin typeface="Palatino Linotype" panose="02040502050505030304" pitchFamily="18" charset="0"/>
                        <a:ea typeface="HGSMinchoE"/>
                        <a:cs typeface="Times New Roman" panose="02020603050405020304" pitchFamily="18" charset="0"/>
                      </a:endParaRPr>
                    </a:p>
                  </a:txBody>
                  <a:tcPr marL="51435" marR="51435" marT="0" marB="0"/>
                </a:tc>
                <a:extLst>
                  <a:ext uri="{0D108BD9-81ED-4DB2-BD59-A6C34878D82A}">
                    <a16:rowId xmlns:a16="http://schemas.microsoft.com/office/drawing/2014/main" xmlns="" val="10008"/>
                  </a:ext>
                </a:extLst>
              </a:tr>
              <a:tr h="398288">
                <a:tc>
                  <a:txBody>
                    <a:bodyPr/>
                    <a:lstStyle/>
                    <a:p>
                      <a:pPr marL="0" marR="0">
                        <a:lnSpc>
                          <a:spcPct val="110000"/>
                        </a:lnSpc>
                        <a:spcBef>
                          <a:spcPts val="0"/>
                        </a:spcBef>
                        <a:spcAft>
                          <a:spcPts val="600"/>
                        </a:spcAft>
                      </a:pPr>
                      <a:r>
                        <a:rPr lang="en-US" sz="700" dirty="0">
                          <a:effectLst/>
                        </a:rPr>
                        <a:t>Senior Center – Adult Day Program</a:t>
                      </a:r>
                      <a:endParaRPr lang="en-US" sz="800" dirty="0">
                        <a:effectLst/>
                        <a:latin typeface="Palatino Linotype" panose="02040502050505030304" pitchFamily="18" charset="0"/>
                        <a:ea typeface="HGSMinchoE"/>
                        <a:cs typeface="Times New Roman" panose="02020603050405020304" pitchFamily="18" charset="0"/>
                      </a:endParaRPr>
                    </a:p>
                  </a:txBody>
                  <a:tcPr marL="51435" marR="51435" marT="0" marB="0"/>
                </a:tc>
                <a:tc>
                  <a:txBody>
                    <a:bodyPr/>
                    <a:lstStyle/>
                    <a:p>
                      <a:pPr marL="0" marR="0">
                        <a:lnSpc>
                          <a:spcPct val="110000"/>
                        </a:lnSpc>
                        <a:spcBef>
                          <a:spcPts val="0"/>
                        </a:spcBef>
                        <a:spcAft>
                          <a:spcPts val="600"/>
                        </a:spcAft>
                      </a:pPr>
                      <a:r>
                        <a:rPr lang="en-US" sz="700">
                          <a:effectLst/>
                        </a:rPr>
                        <a:t>1</a:t>
                      </a:r>
                      <a:endParaRPr lang="en-US" sz="800">
                        <a:effectLst/>
                        <a:latin typeface="Palatino Linotype" panose="02040502050505030304" pitchFamily="18" charset="0"/>
                        <a:ea typeface="HGSMinchoE"/>
                        <a:cs typeface="Times New Roman" panose="02020603050405020304" pitchFamily="18" charset="0"/>
                      </a:endParaRPr>
                    </a:p>
                  </a:txBody>
                  <a:tcPr marL="51435" marR="51435" marT="0" marB="0"/>
                </a:tc>
                <a:extLst>
                  <a:ext uri="{0D108BD9-81ED-4DB2-BD59-A6C34878D82A}">
                    <a16:rowId xmlns:a16="http://schemas.microsoft.com/office/drawing/2014/main" xmlns="" val="10009"/>
                  </a:ext>
                </a:extLst>
              </a:tr>
              <a:tr h="485043">
                <a:tc>
                  <a:txBody>
                    <a:bodyPr/>
                    <a:lstStyle/>
                    <a:p>
                      <a:pPr marL="0" marR="0">
                        <a:lnSpc>
                          <a:spcPct val="110000"/>
                        </a:lnSpc>
                        <a:spcBef>
                          <a:spcPts val="0"/>
                        </a:spcBef>
                        <a:spcAft>
                          <a:spcPts val="600"/>
                        </a:spcAft>
                      </a:pPr>
                      <a:r>
                        <a:rPr lang="en-US" sz="700" dirty="0">
                          <a:effectLst/>
                        </a:rPr>
                        <a:t>Voucher Paid Dental Referral</a:t>
                      </a:r>
                      <a:endParaRPr lang="en-US" sz="800" dirty="0">
                        <a:effectLst/>
                        <a:latin typeface="Palatino Linotype" panose="02040502050505030304" pitchFamily="18" charset="0"/>
                        <a:ea typeface="HGSMinchoE"/>
                        <a:cs typeface="Times New Roman" panose="02020603050405020304" pitchFamily="18" charset="0"/>
                      </a:endParaRPr>
                    </a:p>
                  </a:txBody>
                  <a:tcPr marL="51435" marR="51435" marT="0" marB="0"/>
                </a:tc>
                <a:tc>
                  <a:txBody>
                    <a:bodyPr/>
                    <a:lstStyle/>
                    <a:p>
                      <a:pPr marL="0" marR="0">
                        <a:lnSpc>
                          <a:spcPct val="110000"/>
                        </a:lnSpc>
                        <a:spcBef>
                          <a:spcPts val="0"/>
                        </a:spcBef>
                        <a:spcAft>
                          <a:spcPts val="600"/>
                        </a:spcAft>
                      </a:pPr>
                      <a:r>
                        <a:rPr lang="en-US" sz="700">
                          <a:effectLst/>
                        </a:rPr>
                        <a:t>6</a:t>
                      </a:r>
                      <a:endParaRPr lang="en-US" sz="800">
                        <a:effectLst/>
                        <a:latin typeface="Palatino Linotype" panose="02040502050505030304" pitchFamily="18" charset="0"/>
                        <a:ea typeface="HGSMinchoE"/>
                        <a:cs typeface="Times New Roman" panose="02020603050405020304" pitchFamily="18" charset="0"/>
                      </a:endParaRPr>
                    </a:p>
                  </a:txBody>
                  <a:tcPr marL="51435" marR="51435" marT="0" marB="0"/>
                </a:tc>
                <a:extLst>
                  <a:ext uri="{0D108BD9-81ED-4DB2-BD59-A6C34878D82A}">
                    <a16:rowId xmlns:a16="http://schemas.microsoft.com/office/drawing/2014/main" xmlns="" val="10010"/>
                  </a:ext>
                </a:extLst>
              </a:tr>
              <a:tr h="495381">
                <a:tc>
                  <a:txBody>
                    <a:bodyPr/>
                    <a:lstStyle/>
                    <a:p>
                      <a:pPr marL="0" marR="0">
                        <a:lnSpc>
                          <a:spcPct val="110000"/>
                        </a:lnSpc>
                        <a:spcBef>
                          <a:spcPts val="0"/>
                        </a:spcBef>
                        <a:spcAft>
                          <a:spcPts val="600"/>
                        </a:spcAft>
                      </a:pPr>
                      <a:r>
                        <a:rPr lang="en-US" sz="700" dirty="0">
                          <a:effectLst/>
                        </a:rPr>
                        <a:t>Women Infants and Children (WIC)</a:t>
                      </a:r>
                      <a:endParaRPr lang="en-US" sz="800" dirty="0">
                        <a:effectLst/>
                        <a:latin typeface="Palatino Linotype" panose="02040502050505030304" pitchFamily="18" charset="0"/>
                        <a:ea typeface="HGSMinchoE"/>
                        <a:cs typeface="Times New Roman" panose="02020603050405020304" pitchFamily="18" charset="0"/>
                      </a:endParaRPr>
                    </a:p>
                  </a:txBody>
                  <a:tcPr marL="51435" marR="51435" marT="0" marB="0"/>
                </a:tc>
                <a:tc>
                  <a:txBody>
                    <a:bodyPr/>
                    <a:lstStyle/>
                    <a:p>
                      <a:pPr marL="0" marR="0">
                        <a:lnSpc>
                          <a:spcPct val="110000"/>
                        </a:lnSpc>
                        <a:spcBef>
                          <a:spcPts val="0"/>
                        </a:spcBef>
                        <a:spcAft>
                          <a:spcPts val="600"/>
                        </a:spcAft>
                      </a:pPr>
                      <a:r>
                        <a:rPr lang="en-US" sz="700" dirty="0">
                          <a:effectLst/>
                        </a:rPr>
                        <a:t>6</a:t>
                      </a:r>
                      <a:endParaRPr lang="en-US" sz="800" dirty="0">
                        <a:effectLst/>
                        <a:latin typeface="Palatino Linotype" panose="02040502050505030304" pitchFamily="18" charset="0"/>
                        <a:ea typeface="HGSMinchoE"/>
                        <a:cs typeface="Times New Roman" panose="02020603050405020304" pitchFamily="18" charset="0"/>
                      </a:endParaRPr>
                    </a:p>
                  </a:txBody>
                  <a:tcPr marL="51435" marR="51435" marT="0" marB="0"/>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605845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1: Common Agenda</a:t>
            </a:r>
          </a:p>
        </p:txBody>
      </p:sp>
      <p:sp>
        <p:nvSpPr>
          <p:cNvPr id="3" name="Content Placeholder 2"/>
          <p:cNvSpPr>
            <a:spLocks noGrp="1"/>
          </p:cNvSpPr>
          <p:nvPr>
            <p:ph idx="1"/>
          </p:nvPr>
        </p:nvSpPr>
        <p:spPr>
          <a:xfrm>
            <a:off x="457200" y="1600204"/>
            <a:ext cx="8229600" cy="4876796"/>
          </a:xfrm>
        </p:spPr>
        <p:txBody>
          <a:bodyPr>
            <a:normAutofit fontScale="77500" lnSpcReduction="20000"/>
          </a:bodyPr>
          <a:lstStyle/>
          <a:p>
            <a:r>
              <a:rPr lang="en-US" b="1" dirty="0"/>
              <a:t>Strengths </a:t>
            </a:r>
          </a:p>
          <a:p>
            <a:pPr lvl="1"/>
            <a:r>
              <a:rPr lang="en-US" dirty="0"/>
              <a:t>Inclusion</a:t>
            </a:r>
          </a:p>
          <a:p>
            <a:pPr lvl="1"/>
            <a:r>
              <a:rPr lang="en-US" dirty="0"/>
              <a:t>Bringing new stakeholders to work together </a:t>
            </a:r>
          </a:p>
          <a:p>
            <a:pPr lvl="1"/>
            <a:r>
              <a:rPr lang="en-US" dirty="0"/>
              <a:t>Consistent message of success</a:t>
            </a:r>
          </a:p>
          <a:p>
            <a:endParaRPr lang="en-US" dirty="0"/>
          </a:p>
          <a:p>
            <a:r>
              <a:rPr lang="en-US" b="1" dirty="0"/>
              <a:t>Challenges</a:t>
            </a:r>
          </a:p>
          <a:p>
            <a:pPr lvl="1"/>
            <a:r>
              <a:rPr lang="en-US" dirty="0"/>
              <a:t>Difficult for new members to get involved</a:t>
            </a:r>
          </a:p>
          <a:p>
            <a:pPr lvl="1"/>
            <a:r>
              <a:rPr lang="en-US" dirty="0"/>
              <a:t>Limited awareness of mission </a:t>
            </a:r>
          </a:p>
          <a:p>
            <a:pPr lvl="1"/>
            <a:r>
              <a:rPr lang="en-US" dirty="0"/>
              <a:t>AHA participants should be more diversified</a:t>
            </a:r>
          </a:p>
          <a:p>
            <a:endParaRPr lang="en-US" dirty="0"/>
          </a:p>
          <a:p>
            <a:r>
              <a:rPr lang="en-US" b="1" dirty="0"/>
              <a:t>Wishes </a:t>
            </a:r>
          </a:p>
          <a:p>
            <a:pPr lvl="1"/>
            <a:r>
              <a:rPr lang="en-US" dirty="0"/>
              <a:t>Regular reinforcement of vision </a:t>
            </a:r>
          </a:p>
          <a:p>
            <a:pPr lvl="1"/>
            <a:r>
              <a:rPr lang="en-US" dirty="0"/>
              <a:t>Ease of access to information  </a:t>
            </a:r>
          </a:p>
          <a:p>
            <a:pPr lvl="1"/>
            <a:endParaRPr lang="en-US"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4016498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70118"/>
            <a:ext cx="6447501" cy="567627"/>
          </a:xfrm>
        </p:spPr>
        <p:txBody>
          <a:bodyPr>
            <a:normAutofit fontScale="90000"/>
          </a:bodyPr>
          <a:lstStyle/>
          <a:p>
            <a:r>
              <a:rPr lang="en-US" dirty="0" smtClean="0"/>
              <a:t>Model Frames </a:t>
            </a:r>
            <a:endParaRPr lang="en-US" dirty="0"/>
          </a:p>
        </p:txBody>
      </p:sp>
      <p:sp>
        <p:nvSpPr>
          <p:cNvPr id="8" name="Content Placeholder 7"/>
          <p:cNvSpPr>
            <a:spLocks noGrp="1"/>
          </p:cNvSpPr>
          <p:nvPr>
            <p:ph idx="1"/>
          </p:nvPr>
        </p:nvSpPr>
        <p:spPr>
          <a:xfrm>
            <a:off x="508001" y="2003144"/>
            <a:ext cx="6447501" cy="3264060"/>
          </a:xfrm>
        </p:spPr>
        <p:txBody>
          <a:bodyPr>
            <a:normAutofit lnSpcReduction="10000"/>
          </a:bodyPr>
          <a:lstStyle/>
          <a:p>
            <a:r>
              <a:rPr lang="en-US" sz="2100" dirty="0"/>
              <a:t>Dental Operatories affiliated with Federally-qualified Health Centers, community health centers, </a:t>
            </a:r>
            <a:r>
              <a:rPr lang="en-US" sz="2100" dirty="0" err="1"/>
              <a:t>etc</a:t>
            </a:r>
            <a:endParaRPr lang="en-US" sz="2100" dirty="0"/>
          </a:p>
          <a:p>
            <a:pPr marL="0" indent="0">
              <a:buNone/>
            </a:pPr>
            <a:endParaRPr lang="en-US" sz="2100" dirty="0"/>
          </a:p>
          <a:p>
            <a:r>
              <a:rPr lang="en-US" sz="2100" dirty="0"/>
              <a:t>School-based and school-linked programs, WIC and Head Start</a:t>
            </a:r>
          </a:p>
          <a:p>
            <a:pPr marL="0" indent="0">
              <a:buNone/>
            </a:pPr>
            <a:endParaRPr lang="en-US" sz="2100" dirty="0"/>
          </a:p>
          <a:p>
            <a:r>
              <a:rPr lang="en-US" sz="2100" dirty="0"/>
              <a:t>Nursing homes and seniors, portable contract services </a:t>
            </a:r>
          </a:p>
          <a:p>
            <a:pPr marL="0" indent="0">
              <a:buNone/>
            </a:pPr>
            <a:endParaRPr lang="en-US" sz="2100" dirty="0"/>
          </a:p>
          <a:p>
            <a:r>
              <a:rPr lang="en-US" sz="2100" dirty="0"/>
              <a:t>Medical offices; and medical offices plus hygienist </a:t>
            </a:r>
          </a:p>
          <a:p>
            <a:endParaRPr lang="en-US" dirty="0"/>
          </a:p>
        </p:txBody>
      </p:sp>
      <p:sp>
        <p:nvSpPr>
          <p:cNvPr id="2" name="Date Placeholder 1"/>
          <p:cNvSpPr>
            <a:spLocks noGrp="1"/>
          </p:cNvSpPr>
          <p:nvPr>
            <p:ph type="dt" sz="half" idx="10"/>
          </p:nvPr>
        </p:nvSpPr>
        <p:spPr/>
        <p:txBody>
          <a:bodyPr/>
          <a:lstStyle/>
          <a:p>
            <a:fld id="{FAF6EBB1-3515-4F27-88E5-3882BF643D0E}" type="datetime1">
              <a:rPr lang="en-US" smtClean="0"/>
              <a:t>6/14/2017</a:t>
            </a:fld>
            <a:endParaRPr lang="en-US" dirty="0"/>
          </a:p>
        </p:txBody>
      </p:sp>
      <p:sp>
        <p:nvSpPr>
          <p:cNvPr id="3" name="Footer Placeholder 2"/>
          <p:cNvSpPr>
            <a:spLocks noGrp="1"/>
          </p:cNvSpPr>
          <p:nvPr>
            <p:ph type="ftr" sz="quarter" idx="11"/>
          </p:nvPr>
        </p:nvSpPr>
        <p:spPr/>
        <p:txBody>
          <a:bodyPr/>
          <a:lstStyle/>
          <a:p>
            <a:r>
              <a:rPr lang="en-US" smtClean="0"/>
              <a:t>NH Oral Health Coalition - NH Oral Health Baseline Survey </a:t>
            </a:r>
            <a:endParaRPr lang="en-US" dirty="0"/>
          </a:p>
        </p:txBody>
      </p:sp>
      <p:sp>
        <p:nvSpPr>
          <p:cNvPr id="4" name="Slide Number Placeholder 3"/>
          <p:cNvSpPr>
            <a:spLocks noGrp="1"/>
          </p:cNvSpPr>
          <p:nvPr>
            <p:ph type="sldNum" sz="quarter" idx="12"/>
          </p:nvPr>
        </p:nvSpPr>
        <p:spPr/>
        <p:txBody>
          <a:bodyPr/>
          <a:lstStyle/>
          <a:p>
            <a:fld id="{8343731D-5675-4359-A238-042BB729205D}" type="slidenum">
              <a:rPr lang="en-US" smtClean="0"/>
              <a:t>40</a:t>
            </a:fld>
            <a:endParaRPr lang="en-US" dirty="0"/>
          </a:p>
        </p:txBody>
      </p:sp>
    </p:spTree>
    <p:extLst>
      <p:ext uri="{BB962C8B-B14F-4D97-AF65-F5344CB8AC3E}">
        <p14:creationId xmlns:p14="http://schemas.microsoft.com/office/powerpoint/2010/main" val="2016152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0"/>
            <a:ext cx="6447501" cy="593203"/>
          </a:xfrm>
        </p:spPr>
        <p:txBody>
          <a:bodyPr>
            <a:normAutofit fontScale="90000"/>
          </a:bodyPr>
          <a:lstStyle/>
          <a:p>
            <a:r>
              <a:rPr lang="en-US" dirty="0" smtClean="0"/>
              <a:t>Emerging Workforce Models</a:t>
            </a:r>
            <a:br>
              <a:rPr lang="en-US" dirty="0" smtClean="0"/>
            </a:br>
            <a:r>
              <a:rPr lang="en-US" dirty="0" smtClean="0"/>
              <a:t>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Text Placeholder 2"/>
          <p:cNvSpPr>
            <a:spLocks noGrp="1"/>
          </p:cNvSpPr>
          <p:nvPr>
            <p:ph type="body" idx="1"/>
          </p:nvPr>
        </p:nvSpPr>
        <p:spPr/>
        <p:txBody>
          <a:bodyPr/>
          <a:lstStyle/>
          <a:p>
            <a:r>
              <a:rPr lang="en-US" dirty="0" smtClean="0"/>
              <a:t>Hygienist-Centric models </a:t>
            </a:r>
            <a:endParaRPr lang="en-US" dirty="0"/>
          </a:p>
        </p:txBody>
      </p:sp>
      <p:sp>
        <p:nvSpPr>
          <p:cNvPr id="4" name="Content Placeholder 3"/>
          <p:cNvSpPr>
            <a:spLocks noGrp="1"/>
          </p:cNvSpPr>
          <p:nvPr>
            <p:ph sz="half" idx="2"/>
          </p:nvPr>
        </p:nvSpPr>
        <p:spPr/>
        <p:txBody>
          <a:bodyPr/>
          <a:lstStyle/>
          <a:p>
            <a:r>
              <a:rPr lang="en-US" dirty="0" smtClean="0"/>
              <a:t>School-Based Programs</a:t>
            </a:r>
          </a:p>
          <a:p>
            <a:r>
              <a:rPr lang="en-US" dirty="0" smtClean="0"/>
              <a:t>Head Start</a:t>
            </a:r>
          </a:p>
          <a:p>
            <a:r>
              <a:rPr lang="en-US" dirty="0" smtClean="0"/>
              <a:t>WIC</a:t>
            </a:r>
          </a:p>
          <a:p>
            <a:r>
              <a:rPr lang="en-US" dirty="0" smtClean="0"/>
              <a:t>Child Care </a:t>
            </a:r>
          </a:p>
          <a:p>
            <a:r>
              <a:rPr lang="en-US" dirty="0" smtClean="0"/>
              <a:t>Mobile</a:t>
            </a:r>
            <a:endParaRPr lang="en-US" dirty="0"/>
          </a:p>
        </p:txBody>
      </p:sp>
      <p:sp>
        <p:nvSpPr>
          <p:cNvPr id="5" name="Text Placeholder 4"/>
          <p:cNvSpPr>
            <a:spLocks noGrp="1"/>
          </p:cNvSpPr>
          <p:nvPr>
            <p:ph type="body" sz="quarter" idx="3"/>
          </p:nvPr>
        </p:nvSpPr>
        <p:spPr/>
        <p:txBody>
          <a:bodyPr/>
          <a:lstStyle/>
          <a:p>
            <a:r>
              <a:rPr lang="en-US" dirty="0" smtClean="0"/>
              <a:t>Dentist-Centric models </a:t>
            </a:r>
          </a:p>
        </p:txBody>
      </p:sp>
      <p:sp>
        <p:nvSpPr>
          <p:cNvPr id="6" name="Content Placeholder 5"/>
          <p:cNvSpPr>
            <a:spLocks noGrp="1"/>
          </p:cNvSpPr>
          <p:nvPr>
            <p:ph sz="quarter" idx="4"/>
          </p:nvPr>
        </p:nvSpPr>
        <p:spPr/>
        <p:txBody>
          <a:bodyPr/>
          <a:lstStyle/>
          <a:p>
            <a:r>
              <a:rPr lang="en-US" dirty="0" smtClean="0"/>
              <a:t>Hospital-Based </a:t>
            </a:r>
            <a:r>
              <a:rPr lang="en-US" dirty="0" err="1" smtClean="0"/>
              <a:t>Operatories</a:t>
            </a:r>
            <a:endParaRPr lang="en-US" dirty="0" smtClean="0"/>
          </a:p>
          <a:p>
            <a:r>
              <a:rPr lang="en-US" dirty="0" smtClean="0"/>
              <a:t>Community-Based Clinics</a:t>
            </a:r>
          </a:p>
          <a:p>
            <a:r>
              <a:rPr lang="en-US" dirty="0" smtClean="0"/>
              <a:t>Nursing Homes</a:t>
            </a:r>
          </a:p>
          <a:p>
            <a:r>
              <a:rPr lang="en-US" dirty="0" smtClean="0"/>
              <a:t>Contract Services</a:t>
            </a:r>
            <a:endParaRPr lang="en-US" dirty="0"/>
          </a:p>
        </p:txBody>
      </p:sp>
      <p:sp>
        <p:nvSpPr>
          <p:cNvPr id="7" name="Date Placeholder 6"/>
          <p:cNvSpPr>
            <a:spLocks noGrp="1"/>
          </p:cNvSpPr>
          <p:nvPr>
            <p:ph type="dt" sz="half" idx="10"/>
          </p:nvPr>
        </p:nvSpPr>
        <p:spPr/>
        <p:txBody>
          <a:bodyPr/>
          <a:lstStyle/>
          <a:p>
            <a:fld id="{500557DE-1818-4444-B1B7-CB854E05EBCC}" type="datetime1">
              <a:rPr lang="en-US" smtClean="0"/>
              <a:t>6/14/2017</a:t>
            </a:fld>
            <a:endParaRPr lang="en-US" dirty="0"/>
          </a:p>
        </p:txBody>
      </p:sp>
      <p:sp>
        <p:nvSpPr>
          <p:cNvPr id="8" name="Footer Placeholder 7"/>
          <p:cNvSpPr>
            <a:spLocks noGrp="1"/>
          </p:cNvSpPr>
          <p:nvPr>
            <p:ph type="ftr" sz="quarter" idx="11"/>
          </p:nvPr>
        </p:nvSpPr>
        <p:spPr/>
        <p:txBody>
          <a:bodyPr/>
          <a:lstStyle/>
          <a:p>
            <a:r>
              <a:rPr lang="en-US" smtClean="0"/>
              <a:t>NH Oral Health Coalition - NH Oral Health Baseline Survey </a:t>
            </a:r>
            <a:endParaRPr lang="en-US" dirty="0"/>
          </a:p>
        </p:txBody>
      </p:sp>
      <p:sp>
        <p:nvSpPr>
          <p:cNvPr id="9" name="Slide Number Placeholder 8"/>
          <p:cNvSpPr>
            <a:spLocks noGrp="1"/>
          </p:cNvSpPr>
          <p:nvPr>
            <p:ph type="sldNum" sz="quarter" idx="12"/>
          </p:nvPr>
        </p:nvSpPr>
        <p:spPr/>
        <p:txBody>
          <a:bodyPr/>
          <a:lstStyle/>
          <a:p>
            <a:fld id="{8343731D-5675-4359-A238-042BB729205D}" type="slidenum">
              <a:rPr lang="en-US" smtClean="0"/>
              <a:t>41</a:t>
            </a:fld>
            <a:endParaRPr lang="en-US" dirty="0"/>
          </a:p>
        </p:txBody>
      </p:sp>
    </p:spTree>
    <p:extLst>
      <p:ext uri="{BB962C8B-B14F-4D97-AF65-F5344CB8AC3E}">
        <p14:creationId xmlns:p14="http://schemas.microsoft.com/office/powerpoint/2010/main" val="31244974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rPr>
              <a:t>Pathways to Oral Health Access:</a:t>
            </a:r>
            <a:br>
              <a:rPr lang="en-US" dirty="0" smtClean="0">
                <a:solidFill>
                  <a:schemeClr val="tx1"/>
                </a:solidFill>
              </a:rPr>
            </a:br>
            <a:r>
              <a:rPr lang="en-US" dirty="0" smtClean="0">
                <a:solidFill>
                  <a:schemeClr val="tx1"/>
                </a:solidFill>
              </a:rPr>
              <a:t>A Fork in the Road</a:t>
            </a:r>
            <a:endParaRPr lang="en-US" dirty="0">
              <a:solidFill>
                <a:schemeClr val="tx1"/>
              </a:solidFill>
            </a:endParaRPr>
          </a:p>
        </p:txBody>
      </p:sp>
      <p:sp>
        <p:nvSpPr>
          <p:cNvPr id="4" name="Date Placeholder 3"/>
          <p:cNvSpPr>
            <a:spLocks noGrp="1"/>
          </p:cNvSpPr>
          <p:nvPr>
            <p:ph type="dt" sz="half" idx="10"/>
          </p:nvPr>
        </p:nvSpPr>
        <p:spPr/>
        <p:txBody>
          <a:bodyPr/>
          <a:lstStyle/>
          <a:p>
            <a:fld id="{ECE9C4F8-280E-43E6-9B94-6C208BBA89BF}" type="datetime1">
              <a:rPr lang="en-US" smtClean="0"/>
              <a:t>6/14/2017</a:t>
            </a:fld>
            <a:endParaRPr lang="en-US" dirty="0"/>
          </a:p>
        </p:txBody>
      </p:sp>
      <p:sp>
        <p:nvSpPr>
          <p:cNvPr id="5" name="Footer Placeholder 4"/>
          <p:cNvSpPr>
            <a:spLocks noGrp="1"/>
          </p:cNvSpPr>
          <p:nvPr>
            <p:ph type="ftr" sz="quarter" idx="11"/>
          </p:nvPr>
        </p:nvSpPr>
        <p:spPr/>
        <p:txBody>
          <a:bodyPr/>
          <a:lstStyle/>
          <a:p>
            <a:r>
              <a:rPr lang="en-US" dirty="0" smtClean="0"/>
              <a:t>NH Oral Health Coalition - NH Oral Health Baseline Survey </a:t>
            </a:r>
            <a:endParaRPr lang="en-US" dirty="0"/>
          </a:p>
        </p:txBody>
      </p:sp>
      <p:sp>
        <p:nvSpPr>
          <p:cNvPr id="6" name="Slide Number Placeholder 5"/>
          <p:cNvSpPr>
            <a:spLocks noGrp="1"/>
          </p:cNvSpPr>
          <p:nvPr>
            <p:ph type="sldNum" sz="quarter" idx="12"/>
          </p:nvPr>
        </p:nvSpPr>
        <p:spPr/>
        <p:txBody>
          <a:bodyPr/>
          <a:lstStyle/>
          <a:p>
            <a:fld id="{8343731D-5675-4359-A238-042BB729205D}" type="slidenum">
              <a:rPr lang="en-US" smtClean="0"/>
              <a:t>42</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11757737"/>
              </p:ext>
            </p:extLst>
          </p:nvPr>
        </p:nvGraphicFramePr>
        <p:xfrm>
          <a:off x="1295400" y="1600200"/>
          <a:ext cx="6447234" cy="3442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31464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8BA9F-E139-4ED2-AA0B-95893D230EFE}" type="datetime1">
              <a:rPr lang="en-US" smtClean="0"/>
              <a:t>6/14/2017</a:t>
            </a:fld>
            <a:endParaRPr lang="en-US" dirty="0"/>
          </a:p>
        </p:txBody>
      </p:sp>
      <p:sp>
        <p:nvSpPr>
          <p:cNvPr id="3" name="Footer Placeholder 2"/>
          <p:cNvSpPr>
            <a:spLocks noGrp="1"/>
          </p:cNvSpPr>
          <p:nvPr>
            <p:ph type="ftr" sz="quarter" idx="11"/>
          </p:nvPr>
        </p:nvSpPr>
        <p:spPr/>
        <p:txBody>
          <a:bodyPr/>
          <a:lstStyle/>
          <a:p>
            <a:r>
              <a:rPr lang="en-US" smtClean="0"/>
              <a:t>NH Oral Health Coalition - NH Oral Health Baseline Survey </a:t>
            </a:r>
            <a:endParaRPr lang="en-US" dirty="0"/>
          </a:p>
        </p:txBody>
      </p:sp>
      <p:sp>
        <p:nvSpPr>
          <p:cNvPr id="4" name="Slide Number Placeholder 3"/>
          <p:cNvSpPr>
            <a:spLocks noGrp="1"/>
          </p:cNvSpPr>
          <p:nvPr>
            <p:ph type="sldNum" sz="quarter" idx="12"/>
          </p:nvPr>
        </p:nvSpPr>
        <p:spPr/>
        <p:txBody>
          <a:bodyPr/>
          <a:lstStyle/>
          <a:p>
            <a:fld id="{8343731D-5675-4359-A238-042BB729205D}" type="slidenum">
              <a:rPr lang="en-US" smtClean="0"/>
              <a:t>43</a:t>
            </a:fld>
            <a:endParaRPr lang="en-US" dirty="0"/>
          </a:p>
        </p:txBody>
      </p:sp>
      <p:graphicFrame>
        <p:nvGraphicFramePr>
          <p:cNvPr id="5" name="Chart 4"/>
          <p:cNvGraphicFramePr/>
          <p:nvPr>
            <p:extLst/>
          </p:nvPr>
        </p:nvGraphicFramePr>
        <p:xfrm>
          <a:off x="842058" y="2107316"/>
          <a:ext cx="5983795" cy="207177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842058" y="1178447"/>
            <a:ext cx="6015942" cy="300082"/>
          </a:xfrm>
          <a:prstGeom prst="rect">
            <a:avLst/>
          </a:prstGeom>
        </p:spPr>
        <p:txBody>
          <a:bodyPr wrap="square">
            <a:spAutoFit/>
          </a:bodyPr>
          <a:lstStyle/>
          <a:p>
            <a:pPr>
              <a:spcAft>
                <a:spcPts val="450"/>
              </a:spcAft>
            </a:pPr>
            <a:r>
              <a:rPr lang="en-US" sz="1350" b="1" dirty="0">
                <a:solidFill>
                  <a:srgbClr val="404040"/>
                </a:solidFill>
                <a:latin typeface="Palatino Linotype" panose="02040502050505030304" pitchFamily="18" charset="0"/>
                <a:ea typeface="HGSMinchoE"/>
                <a:cs typeface="Times New Roman" panose="02020603050405020304" pitchFamily="18" charset="0"/>
              </a:rPr>
              <a:t>Ages Served by Community-Based Dental Operatory Programs N=17. </a:t>
            </a:r>
          </a:p>
        </p:txBody>
      </p:sp>
    </p:spTree>
    <p:extLst>
      <p:ext uri="{BB962C8B-B14F-4D97-AF65-F5344CB8AC3E}">
        <p14:creationId xmlns:p14="http://schemas.microsoft.com/office/powerpoint/2010/main" val="21442320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C93E98-A410-4881-9918-2D4ABD3D5153}" type="datetime1">
              <a:rPr lang="en-US" smtClean="0"/>
              <a:t>6/14/2017</a:t>
            </a:fld>
            <a:endParaRPr lang="en-US" dirty="0"/>
          </a:p>
        </p:txBody>
      </p:sp>
      <p:sp>
        <p:nvSpPr>
          <p:cNvPr id="6" name="Footer Placeholder 5"/>
          <p:cNvSpPr>
            <a:spLocks noGrp="1"/>
          </p:cNvSpPr>
          <p:nvPr>
            <p:ph type="ftr" sz="quarter" idx="11"/>
          </p:nvPr>
        </p:nvSpPr>
        <p:spPr/>
        <p:txBody>
          <a:bodyPr/>
          <a:lstStyle/>
          <a:p>
            <a:r>
              <a:rPr lang="en-US" smtClean="0"/>
              <a:t>NH Oral Health Coalition - NH Oral Health Baseline Survey </a:t>
            </a:r>
            <a:endParaRPr lang="en-US" dirty="0"/>
          </a:p>
        </p:txBody>
      </p:sp>
      <p:sp>
        <p:nvSpPr>
          <p:cNvPr id="7" name="Slide Number Placeholder 6"/>
          <p:cNvSpPr>
            <a:spLocks noGrp="1"/>
          </p:cNvSpPr>
          <p:nvPr>
            <p:ph type="sldNum" sz="quarter" idx="12"/>
          </p:nvPr>
        </p:nvSpPr>
        <p:spPr/>
        <p:txBody>
          <a:bodyPr/>
          <a:lstStyle/>
          <a:p>
            <a:fld id="{8343731D-5675-4359-A238-042BB729205D}" type="slidenum">
              <a:rPr lang="en-US" smtClean="0"/>
              <a:t>44</a:t>
            </a:fld>
            <a:endParaRPr lang="en-US" dirty="0"/>
          </a:p>
        </p:txBody>
      </p:sp>
      <p:sp>
        <p:nvSpPr>
          <p:cNvPr id="8" name="Rectangle 7"/>
          <p:cNvSpPr/>
          <p:nvPr/>
        </p:nvSpPr>
        <p:spPr>
          <a:xfrm>
            <a:off x="296142" y="1083252"/>
            <a:ext cx="6273521" cy="300082"/>
          </a:xfrm>
          <a:prstGeom prst="rect">
            <a:avLst/>
          </a:prstGeom>
        </p:spPr>
        <p:txBody>
          <a:bodyPr wrap="square">
            <a:spAutoFit/>
          </a:bodyPr>
          <a:lstStyle/>
          <a:p>
            <a:r>
              <a:rPr lang="en-US" sz="1350" b="1" dirty="0">
                <a:solidFill>
                  <a:srgbClr val="404040"/>
                </a:solidFill>
                <a:latin typeface="Palatino Linotype" panose="02040502050505030304" pitchFamily="18" charset="0"/>
                <a:ea typeface="Times New Roman" panose="02020603050405020304" pitchFamily="18" charset="0"/>
                <a:cs typeface="Times New Roman" panose="02020603050405020304" pitchFamily="18" charset="0"/>
              </a:rPr>
              <a:t>Services in Senior Centers and Institutional Care</a:t>
            </a:r>
            <a:endParaRPr lang="en-US" sz="1350" b="1" dirty="0">
              <a:latin typeface="Palatino Linotype" panose="02040502050505030304" pitchFamily="18" charset="0"/>
            </a:endParaRPr>
          </a:p>
        </p:txBody>
      </p:sp>
      <p:sp>
        <p:nvSpPr>
          <p:cNvPr id="9" name="Rectangle 8"/>
          <p:cNvSpPr/>
          <p:nvPr/>
        </p:nvSpPr>
        <p:spPr>
          <a:xfrm>
            <a:off x="1137805" y="1613189"/>
            <a:ext cx="5720195" cy="646331"/>
          </a:xfrm>
          <a:prstGeom prst="rect">
            <a:avLst/>
          </a:prstGeom>
        </p:spPr>
        <p:txBody>
          <a:bodyPr wrap="square">
            <a:spAutoFit/>
          </a:bodyPr>
          <a:lstStyle/>
          <a:p>
            <a:pPr lvl="0" eaLnBrk="0" fontAlgn="base" hangingPunct="0">
              <a:spcBef>
                <a:spcPct val="0"/>
              </a:spcBef>
              <a:spcAft>
                <a:spcPct val="0"/>
              </a:spcAft>
            </a:pPr>
            <a:r>
              <a:rPr lang="en-US" altLang="en-US" sz="1200" b="1" dirty="0">
                <a:latin typeface="Palatino Linotype" panose="02040502050505030304" pitchFamily="18" charset="0"/>
                <a:ea typeface="Calibri" panose="020F0502020204030204" pitchFamily="34" charset="0"/>
                <a:cs typeface="Helvetica" panose="020B0604020202020204" pitchFamily="34" charset="0"/>
              </a:rPr>
              <a:t>Nursing homes that participate in the Medicare or Medicaid in NH, </a:t>
            </a:r>
          </a:p>
          <a:p>
            <a:pPr lvl="0" eaLnBrk="0" fontAlgn="base" hangingPunct="0">
              <a:spcBef>
                <a:spcPct val="0"/>
              </a:spcBef>
              <a:spcAft>
                <a:spcPct val="0"/>
              </a:spcAft>
            </a:pPr>
            <a:r>
              <a:rPr lang="en-US" altLang="en-US" sz="1200" b="1" dirty="0">
                <a:latin typeface="Palatino Linotype" panose="02040502050505030304" pitchFamily="18" charset="0"/>
                <a:ea typeface="Calibri" panose="020F0502020204030204" pitchFamily="34" charset="0"/>
                <a:cs typeface="Helvetica" panose="020B0604020202020204" pitchFamily="34" charset="0"/>
              </a:rPr>
              <a:t>must provide for emergency dental care and any routine </a:t>
            </a:r>
            <a:r>
              <a:rPr lang="en-US" altLang="en-US" sz="1200" b="1" i="1" dirty="0">
                <a:latin typeface="Palatino Linotype" panose="02040502050505030304" pitchFamily="18" charset="0"/>
                <a:ea typeface="Calibri" panose="020F0502020204030204" pitchFamily="34" charset="0"/>
                <a:cs typeface="Helvetica" panose="020B0604020202020204" pitchFamily="34" charset="0"/>
              </a:rPr>
              <a:t>dental care</a:t>
            </a:r>
            <a:r>
              <a:rPr lang="en-US" altLang="en-US" sz="1200" b="1" dirty="0">
                <a:latin typeface="Palatino Linotype" panose="02040502050505030304" pitchFamily="18" charset="0"/>
                <a:ea typeface="Calibri" panose="020F0502020204030204" pitchFamily="34" charset="0"/>
                <a:cs typeface="Helvetica" panose="020B0604020202020204" pitchFamily="34" charset="0"/>
              </a:rPr>
              <a:t> </a:t>
            </a:r>
          </a:p>
          <a:p>
            <a:pPr lvl="0" eaLnBrk="0" fontAlgn="base" hangingPunct="0">
              <a:spcBef>
                <a:spcPct val="0"/>
              </a:spcBef>
              <a:spcAft>
                <a:spcPct val="0"/>
              </a:spcAft>
            </a:pPr>
            <a:r>
              <a:rPr lang="en-US" altLang="en-US" sz="1200" b="1" dirty="0">
                <a:latin typeface="Palatino Linotype" panose="02040502050505030304" pitchFamily="18" charset="0"/>
                <a:ea typeface="Calibri" panose="020F0502020204030204" pitchFamily="34" charset="0"/>
                <a:cs typeface="Helvetica" panose="020B0604020202020204" pitchFamily="34" charset="0"/>
              </a:rPr>
              <a:t>defined within the Medicaid state plan.  </a:t>
            </a:r>
            <a:endParaRPr lang="en-US" altLang="en-US" sz="1200" dirty="0">
              <a:latin typeface="Palatino Linotype" panose="02040502050505030304" pitchFamily="18" charset="0"/>
            </a:endParaRPr>
          </a:p>
        </p:txBody>
      </p:sp>
      <p:sp>
        <p:nvSpPr>
          <p:cNvPr id="11" name="Rectangle 10"/>
          <p:cNvSpPr/>
          <p:nvPr/>
        </p:nvSpPr>
        <p:spPr>
          <a:xfrm>
            <a:off x="997527" y="1613188"/>
            <a:ext cx="5090277" cy="623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altLang="en-US" sz="1200" b="1" dirty="0">
                <a:solidFill>
                  <a:schemeClr val="bg1"/>
                </a:solidFill>
                <a:latin typeface="Palatino Linotype" panose="02040502050505030304" pitchFamily="18" charset="0"/>
                <a:ea typeface="Calibri" panose="020F0502020204030204" pitchFamily="34" charset="0"/>
                <a:cs typeface="Helvetica" panose="020B0604020202020204" pitchFamily="34" charset="0"/>
              </a:rPr>
              <a:t>Nursing homes that participate in the Medicare or Medicaid in NH, must provide for emergency dental care and any routine </a:t>
            </a:r>
            <a:r>
              <a:rPr lang="en-US" altLang="en-US" sz="1200" b="1" i="1" dirty="0">
                <a:solidFill>
                  <a:schemeClr val="bg1"/>
                </a:solidFill>
                <a:latin typeface="Palatino Linotype" panose="02040502050505030304" pitchFamily="18" charset="0"/>
                <a:ea typeface="Calibri" panose="020F0502020204030204" pitchFamily="34" charset="0"/>
                <a:cs typeface="Helvetica" panose="020B0604020202020204" pitchFamily="34" charset="0"/>
              </a:rPr>
              <a:t>dental care</a:t>
            </a:r>
            <a:r>
              <a:rPr lang="en-US" altLang="en-US" sz="1200" b="1" dirty="0">
                <a:solidFill>
                  <a:schemeClr val="bg1"/>
                </a:solidFill>
                <a:latin typeface="Palatino Linotype" panose="02040502050505030304" pitchFamily="18" charset="0"/>
                <a:ea typeface="Calibri" panose="020F0502020204030204" pitchFamily="34" charset="0"/>
                <a:cs typeface="Helvetica" panose="020B0604020202020204" pitchFamily="34" charset="0"/>
              </a:rPr>
              <a:t> defined within the Medicaid state plan.  </a:t>
            </a:r>
            <a:endParaRPr lang="en-US" altLang="en-US" sz="1200" dirty="0">
              <a:solidFill>
                <a:schemeClr val="bg1"/>
              </a:solidFill>
              <a:latin typeface="Palatino Linotype" panose="02040502050505030304" pitchFamily="18" charset="0"/>
            </a:endParaRPr>
          </a:p>
        </p:txBody>
      </p:sp>
      <p:sp>
        <p:nvSpPr>
          <p:cNvPr id="12" name="Rectangle 11"/>
          <p:cNvSpPr/>
          <p:nvPr/>
        </p:nvSpPr>
        <p:spPr>
          <a:xfrm>
            <a:off x="724767" y="2489373"/>
            <a:ext cx="6133234" cy="2039020"/>
          </a:xfrm>
          <a:prstGeom prst="rect">
            <a:avLst/>
          </a:prstGeom>
        </p:spPr>
        <p:txBody>
          <a:bodyPr wrap="square">
            <a:spAutoFit/>
          </a:bodyPr>
          <a:lstStyle/>
          <a:p>
            <a:r>
              <a:rPr lang="en-US" sz="1350" dirty="0">
                <a:solidFill>
                  <a:srgbClr val="404040"/>
                </a:solidFill>
                <a:latin typeface="Palatino Linotype" panose="02040502050505030304" pitchFamily="18" charset="0"/>
                <a:cs typeface="Times New Roman" panose="02020603050405020304" pitchFamily="18" charset="0"/>
              </a:rPr>
              <a:t>4 interviews with nursing home providers representing 50+ facilities</a:t>
            </a:r>
          </a:p>
          <a:p>
            <a:r>
              <a:rPr lang="en-US" sz="1350" dirty="0">
                <a:solidFill>
                  <a:srgbClr val="404040"/>
                </a:solidFill>
                <a:latin typeface="Palatino Linotype" panose="02040502050505030304" pitchFamily="18" charset="0"/>
                <a:cs typeface="Times New Roman" panose="02020603050405020304" pitchFamily="18" charset="0"/>
              </a:rPr>
              <a:t>                         </a:t>
            </a:r>
          </a:p>
          <a:p>
            <a:pPr marL="214313" indent="-214313">
              <a:buFont typeface="Arial" panose="020B0604020202020204" pitchFamily="34" charset="0"/>
              <a:buChar char="•"/>
            </a:pPr>
            <a:r>
              <a:rPr lang="en-US" sz="1350" dirty="0">
                <a:solidFill>
                  <a:srgbClr val="404040"/>
                </a:solidFill>
                <a:latin typeface="Palatino Linotype" panose="02040502050505030304" pitchFamily="18" charset="0"/>
                <a:cs typeface="Times New Roman" panose="02020603050405020304" pitchFamily="18" charset="0"/>
              </a:rPr>
              <a:t>All are portable</a:t>
            </a:r>
          </a:p>
          <a:p>
            <a:pPr marL="214313" indent="-214313">
              <a:buFont typeface="Arial" panose="020B0604020202020204" pitchFamily="34" charset="0"/>
              <a:buChar char="•"/>
            </a:pPr>
            <a:r>
              <a:rPr lang="en-US" sz="1350" dirty="0">
                <a:solidFill>
                  <a:srgbClr val="404040"/>
                </a:solidFill>
                <a:latin typeface="Palatino Linotype" panose="02040502050505030304" pitchFamily="18" charset="0"/>
                <a:cs typeface="Times New Roman" panose="02020603050405020304" pitchFamily="18" charset="0"/>
              </a:rPr>
              <a:t>Range of services are based on contract between the provider and the facility</a:t>
            </a:r>
          </a:p>
          <a:p>
            <a:pPr marL="214313" indent="-214313">
              <a:buFont typeface="Arial" panose="020B0604020202020204" pitchFamily="34" charset="0"/>
              <a:buChar char="•"/>
            </a:pPr>
            <a:r>
              <a:rPr lang="en-US" sz="1350" dirty="0">
                <a:solidFill>
                  <a:srgbClr val="404040"/>
                </a:solidFill>
                <a:latin typeface="Palatino Linotype" panose="02040502050505030304" pitchFamily="18" charset="0"/>
                <a:cs typeface="Times New Roman" panose="02020603050405020304" pitchFamily="18" charset="0"/>
              </a:rPr>
              <a:t>Services: screening, exam, </a:t>
            </a:r>
            <a:r>
              <a:rPr lang="en-US" sz="1350" dirty="0" err="1">
                <a:solidFill>
                  <a:srgbClr val="404040"/>
                </a:solidFill>
                <a:latin typeface="Palatino Linotype" panose="02040502050505030304" pitchFamily="18" charset="0"/>
                <a:cs typeface="Times New Roman" panose="02020603050405020304" pitchFamily="18" charset="0"/>
              </a:rPr>
              <a:t>prophy</a:t>
            </a:r>
            <a:r>
              <a:rPr lang="en-US" sz="1350" dirty="0">
                <a:solidFill>
                  <a:srgbClr val="404040"/>
                </a:solidFill>
                <a:latin typeface="Palatino Linotype" panose="02040502050505030304" pitchFamily="18" charset="0"/>
                <a:cs typeface="Times New Roman" panose="02020603050405020304" pitchFamily="18" charset="0"/>
              </a:rPr>
              <a:t>, FV, ITR, some restorative, some denture repair </a:t>
            </a:r>
          </a:p>
          <a:p>
            <a:pPr marL="214313" indent="-214313">
              <a:spcBef>
                <a:spcPts val="300"/>
              </a:spcBef>
              <a:buFont typeface="Arial" panose="020B0604020202020204" pitchFamily="34" charset="0"/>
              <a:buChar char="•"/>
            </a:pPr>
            <a:r>
              <a:rPr lang="en-US" sz="1350" dirty="0">
                <a:solidFill>
                  <a:srgbClr val="404040"/>
                </a:solidFill>
                <a:latin typeface="Palatino Linotype" panose="02040502050505030304" pitchFamily="18" charset="0"/>
                <a:ea typeface="HGGothicM"/>
                <a:cs typeface="Tahoma" panose="020B0604030504040204" pitchFamily="34" charset="0"/>
              </a:rPr>
              <a:t>Options beyond the contract </a:t>
            </a:r>
            <a:r>
              <a:rPr lang="en-US" sz="1350" dirty="0">
                <a:solidFill>
                  <a:srgbClr val="404040"/>
                </a:solidFill>
                <a:latin typeface="Palatino Linotype" panose="02040502050505030304" pitchFamily="18" charset="0"/>
                <a:cs typeface="Times New Roman" panose="02020603050405020304" pitchFamily="18" charset="0"/>
              </a:rPr>
              <a:t>are the responsibility of the patient or family</a:t>
            </a:r>
          </a:p>
          <a:p>
            <a:pPr marL="214313" indent="-214313">
              <a:spcBef>
                <a:spcPts val="300"/>
              </a:spcBef>
              <a:buFont typeface="Arial" panose="020B0604020202020204" pitchFamily="34" charset="0"/>
              <a:buChar char="•"/>
            </a:pPr>
            <a:r>
              <a:rPr lang="en-US" sz="1350" dirty="0">
                <a:solidFill>
                  <a:srgbClr val="404040"/>
                </a:solidFill>
                <a:latin typeface="Palatino Linotype" panose="02040502050505030304" pitchFamily="18" charset="0"/>
                <a:ea typeface="HGGothicM"/>
                <a:cs typeface="Tahoma" panose="020B0604030504040204" pitchFamily="34" charset="0"/>
              </a:rPr>
              <a:t>Changing demographic and health status</a:t>
            </a:r>
          </a:p>
        </p:txBody>
      </p:sp>
    </p:spTree>
    <p:extLst>
      <p:ext uri="{BB962C8B-B14F-4D97-AF65-F5344CB8AC3E}">
        <p14:creationId xmlns:p14="http://schemas.microsoft.com/office/powerpoint/2010/main" val="2341881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8BA9F-E139-4ED2-AA0B-95893D230EFE}" type="datetime1">
              <a:rPr lang="en-US" smtClean="0"/>
              <a:t>6/14/2017</a:t>
            </a:fld>
            <a:endParaRPr lang="en-US" dirty="0"/>
          </a:p>
        </p:txBody>
      </p:sp>
      <p:sp>
        <p:nvSpPr>
          <p:cNvPr id="3" name="Footer Placeholder 2"/>
          <p:cNvSpPr>
            <a:spLocks noGrp="1"/>
          </p:cNvSpPr>
          <p:nvPr>
            <p:ph type="ftr" sz="quarter" idx="11"/>
          </p:nvPr>
        </p:nvSpPr>
        <p:spPr/>
        <p:txBody>
          <a:bodyPr/>
          <a:lstStyle/>
          <a:p>
            <a:r>
              <a:rPr lang="en-US" dirty="0" smtClean="0"/>
              <a:t>NH Oral Health Coalition - NH Oral Health Baseline Survey </a:t>
            </a:r>
            <a:endParaRPr lang="en-US" dirty="0"/>
          </a:p>
        </p:txBody>
      </p:sp>
      <p:sp>
        <p:nvSpPr>
          <p:cNvPr id="4" name="Slide Number Placeholder 3"/>
          <p:cNvSpPr>
            <a:spLocks noGrp="1"/>
          </p:cNvSpPr>
          <p:nvPr>
            <p:ph type="sldNum" sz="quarter" idx="12"/>
          </p:nvPr>
        </p:nvSpPr>
        <p:spPr/>
        <p:txBody>
          <a:bodyPr/>
          <a:lstStyle/>
          <a:p>
            <a:fld id="{8343731D-5675-4359-A238-042BB729205D}" type="slidenum">
              <a:rPr lang="en-US" smtClean="0"/>
              <a:t>45</a:t>
            </a:fld>
            <a:endParaRPr lang="en-US" dirty="0"/>
          </a:p>
        </p:txBody>
      </p:sp>
      <p:sp>
        <p:nvSpPr>
          <p:cNvPr id="5" name="Rectangle 4"/>
          <p:cNvSpPr/>
          <p:nvPr/>
        </p:nvSpPr>
        <p:spPr>
          <a:xfrm>
            <a:off x="701387" y="3426610"/>
            <a:ext cx="6156614" cy="276999"/>
          </a:xfrm>
          <a:prstGeom prst="rect">
            <a:avLst/>
          </a:prstGeom>
        </p:spPr>
        <p:txBody>
          <a:bodyPr wrap="square">
            <a:spAutoFit/>
          </a:bodyPr>
          <a:lstStyle/>
          <a:p>
            <a:pPr marL="214313" indent="-214313">
              <a:spcBef>
                <a:spcPts val="300"/>
              </a:spcBef>
              <a:buFont typeface="Arial" panose="020B0604020202020204" pitchFamily="34" charset="0"/>
              <a:buChar char="•"/>
            </a:pPr>
            <a:endParaRPr lang="en-US" sz="1200" b="1" dirty="0">
              <a:solidFill>
                <a:srgbClr val="404040"/>
              </a:solidFill>
              <a:latin typeface="Century Gothic" panose="020B0502020202020204" pitchFamily="34" charset="0"/>
              <a:ea typeface="HGGothicM"/>
              <a:cs typeface="Tahoma" panose="020B0604030504040204" pitchFamily="34" charset="0"/>
            </a:endParaRPr>
          </a:p>
        </p:txBody>
      </p:sp>
      <p:sp>
        <p:nvSpPr>
          <p:cNvPr id="7" name="Rectangle 6"/>
          <p:cNvSpPr/>
          <p:nvPr/>
        </p:nvSpPr>
        <p:spPr>
          <a:xfrm>
            <a:off x="311727" y="2127539"/>
            <a:ext cx="6310234" cy="2469907"/>
          </a:xfrm>
          <a:prstGeom prst="rect">
            <a:avLst/>
          </a:prstGeom>
        </p:spPr>
        <p:txBody>
          <a:bodyPr wrap="square">
            <a:spAutoFit/>
          </a:bodyPr>
          <a:lstStyle/>
          <a:p>
            <a:endParaRPr lang="en-US" sz="1200" dirty="0">
              <a:solidFill>
                <a:srgbClr val="404040"/>
              </a:solidFill>
              <a:latin typeface="Palatino Linotype" panose="02040502050505030304" pitchFamily="18" charset="0"/>
              <a:cs typeface="Times New Roman" panose="02020603050405020304" pitchFamily="18" charset="0"/>
            </a:endParaRPr>
          </a:p>
          <a:p>
            <a:pPr marL="214313" indent="-214313">
              <a:spcBef>
                <a:spcPts val="300"/>
              </a:spcBef>
              <a:buFont typeface="Arial" panose="020B0604020202020204" pitchFamily="34" charset="0"/>
              <a:buChar char="•"/>
            </a:pPr>
            <a:endParaRPr lang="en-US" sz="1200" dirty="0">
              <a:solidFill>
                <a:srgbClr val="404040"/>
              </a:solidFill>
              <a:latin typeface="Palatino Linotype" panose="02040502050505030304" pitchFamily="18" charset="0"/>
              <a:ea typeface="HGGothicM"/>
              <a:cs typeface="Tahoma" panose="020B0604030504040204" pitchFamily="34" charset="0"/>
            </a:endParaRPr>
          </a:p>
          <a:p>
            <a:pPr marL="214313" indent="-214313">
              <a:spcBef>
                <a:spcPts val="300"/>
              </a:spcBef>
              <a:buFont typeface="Arial" panose="020B0604020202020204" pitchFamily="34" charset="0"/>
              <a:buChar char="•"/>
            </a:pPr>
            <a:endParaRPr lang="en-US" sz="1200" dirty="0">
              <a:solidFill>
                <a:srgbClr val="404040"/>
              </a:solidFill>
              <a:latin typeface="Palatino Linotype" panose="02040502050505030304" pitchFamily="18" charset="0"/>
              <a:ea typeface="HGGothicM"/>
              <a:cs typeface="Tahoma" panose="020B0604030504040204" pitchFamily="34" charset="0"/>
            </a:endParaRPr>
          </a:p>
          <a:p>
            <a:pPr>
              <a:spcBef>
                <a:spcPts val="300"/>
              </a:spcBef>
            </a:pPr>
            <a:r>
              <a:rPr lang="en-US" sz="1200" dirty="0">
                <a:solidFill>
                  <a:srgbClr val="404040"/>
                </a:solidFill>
                <a:latin typeface="Palatino Linotype" panose="02040502050505030304" pitchFamily="18" charset="0"/>
                <a:cs typeface="Times New Roman" panose="02020603050405020304" pitchFamily="18" charset="0"/>
              </a:rPr>
              <a:t>1 interview with senior center providers serving 5 sites</a:t>
            </a:r>
          </a:p>
          <a:p>
            <a:pPr>
              <a:spcBef>
                <a:spcPts val="300"/>
              </a:spcBef>
            </a:pPr>
            <a:endParaRPr lang="en-US" sz="1200" dirty="0">
              <a:solidFill>
                <a:srgbClr val="404040"/>
              </a:solidFill>
              <a:latin typeface="Palatino Linotype" panose="02040502050505030304" pitchFamily="18" charset="0"/>
              <a:cs typeface="Times New Roman" panose="02020603050405020304" pitchFamily="18" charset="0"/>
            </a:endParaRPr>
          </a:p>
          <a:p>
            <a:pPr marL="214313" indent="-214313">
              <a:spcBef>
                <a:spcPts val="300"/>
              </a:spcBef>
              <a:buFont typeface="Arial" panose="020B0604020202020204" pitchFamily="34" charset="0"/>
              <a:buChar char="•"/>
            </a:pPr>
            <a:r>
              <a:rPr lang="en-US" sz="1200" dirty="0">
                <a:solidFill>
                  <a:srgbClr val="404040"/>
                </a:solidFill>
                <a:latin typeface="Palatino Linotype" panose="02040502050505030304" pitchFamily="18" charset="0"/>
                <a:cs typeface="Times New Roman" panose="02020603050405020304" pitchFamily="18" charset="0"/>
              </a:rPr>
              <a:t>Services: screening, exam, </a:t>
            </a:r>
            <a:r>
              <a:rPr lang="en-US" sz="1200" dirty="0" err="1">
                <a:solidFill>
                  <a:srgbClr val="404040"/>
                </a:solidFill>
                <a:latin typeface="Palatino Linotype" panose="02040502050505030304" pitchFamily="18" charset="0"/>
                <a:cs typeface="Times New Roman" panose="02020603050405020304" pitchFamily="18" charset="0"/>
              </a:rPr>
              <a:t>prophy</a:t>
            </a:r>
            <a:r>
              <a:rPr lang="en-US" sz="1200" dirty="0">
                <a:solidFill>
                  <a:srgbClr val="404040"/>
                </a:solidFill>
                <a:latin typeface="Palatino Linotype" panose="02040502050505030304" pitchFamily="18" charset="0"/>
                <a:cs typeface="Times New Roman" panose="02020603050405020304" pitchFamily="18" charset="0"/>
              </a:rPr>
              <a:t>, FV, X-ray, ITR, some </a:t>
            </a:r>
          </a:p>
          <a:p>
            <a:pPr>
              <a:spcBef>
                <a:spcPts val="300"/>
              </a:spcBef>
            </a:pPr>
            <a:r>
              <a:rPr lang="en-US" sz="1200" dirty="0">
                <a:solidFill>
                  <a:srgbClr val="404040"/>
                </a:solidFill>
                <a:latin typeface="Palatino Linotype" panose="02040502050505030304" pitchFamily="18" charset="0"/>
                <a:cs typeface="Times New Roman" panose="02020603050405020304" pitchFamily="18" charset="0"/>
              </a:rPr>
              <a:t>      restorative, some denture repair </a:t>
            </a:r>
          </a:p>
          <a:p>
            <a:pPr marL="214313" indent="-214313">
              <a:spcBef>
                <a:spcPts val="300"/>
              </a:spcBef>
              <a:buFont typeface="Arial" panose="020B0604020202020204" pitchFamily="34" charset="0"/>
              <a:buChar char="•"/>
            </a:pPr>
            <a:r>
              <a:rPr lang="en-US" sz="1200" dirty="0">
                <a:solidFill>
                  <a:srgbClr val="404040"/>
                </a:solidFill>
                <a:latin typeface="Palatino Linotype" panose="02040502050505030304" pitchFamily="18" charset="0"/>
                <a:cs typeface="Times New Roman" panose="02020603050405020304" pitchFamily="18" charset="0"/>
              </a:rPr>
              <a:t>At no cost to qualified patients</a:t>
            </a:r>
          </a:p>
          <a:p>
            <a:pPr>
              <a:spcBef>
                <a:spcPts val="300"/>
              </a:spcBef>
            </a:pPr>
            <a:endParaRPr lang="en-US" sz="1200" dirty="0">
              <a:solidFill>
                <a:srgbClr val="404040"/>
              </a:solidFill>
              <a:latin typeface="Palatino Linotype" panose="02040502050505030304" pitchFamily="18" charset="0"/>
              <a:ea typeface="HGGothicM"/>
              <a:cs typeface="Tahoma" panose="020B0604030504040204" pitchFamily="34" charset="0"/>
            </a:endParaRPr>
          </a:p>
          <a:p>
            <a:pPr marL="214313" indent="-214313">
              <a:spcBef>
                <a:spcPts val="300"/>
              </a:spcBef>
              <a:buFont typeface="Arial" panose="020B0604020202020204" pitchFamily="34" charset="0"/>
              <a:buChar char="•"/>
            </a:pPr>
            <a:endParaRPr lang="en-US" sz="1200" dirty="0">
              <a:solidFill>
                <a:srgbClr val="404040"/>
              </a:solidFill>
              <a:latin typeface="Palatino Linotype" panose="02040502050505030304" pitchFamily="18" charset="0"/>
              <a:ea typeface="HGGothicM"/>
              <a:cs typeface="Tahoma" panose="020B0604030504040204" pitchFamily="34" charset="0"/>
            </a:endParaRPr>
          </a:p>
          <a:p>
            <a:endParaRPr lang="en-US" sz="1200" dirty="0">
              <a:latin typeface="Palatino Linotype" panose="02040502050505030304" pitchFamily="18" charset="0"/>
            </a:endParaRPr>
          </a:p>
        </p:txBody>
      </p:sp>
      <p:sp>
        <p:nvSpPr>
          <p:cNvPr id="8" name="Rectangle 2"/>
          <p:cNvSpPr>
            <a:spLocks noChangeArrowheads="1"/>
          </p:cNvSpPr>
          <p:nvPr/>
        </p:nvSpPr>
        <p:spPr bwMode="auto">
          <a:xfrm>
            <a:off x="0" y="930596"/>
            <a:ext cx="225062"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825" b="1" dirty="0">
                <a:latin typeface="Arial" panose="020B0604020202020204" pitchFamily="34" charset="0"/>
                <a:ea typeface="Calibri" panose="020F0502020204030204" pitchFamily="34" charset="0"/>
                <a:cs typeface="Helvetica" panose="020B0604020202020204" pitchFamily="34" charset="0"/>
              </a:rPr>
              <a:t>.  </a:t>
            </a:r>
            <a:endParaRPr lang="en-US" altLang="en-US" sz="1350" dirty="0">
              <a:latin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532" y="2836069"/>
            <a:ext cx="1564466" cy="1185863"/>
          </a:xfrm>
          <a:prstGeom prst="rect">
            <a:avLst/>
          </a:prstGeom>
        </p:spPr>
      </p:pic>
    </p:spTree>
    <p:extLst>
      <p:ext uri="{BB962C8B-B14F-4D97-AF65-F5344CB8AC3E}">
        <p14:creationId xmlns:p14="http://schemas.microsoft.com/office/powerpoint/2010/main" val="5265859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8BA9F-E139-4ED2-AA0B-95893D230EFE}" type="datetime1">
              <a:rPr lang="en-US" smtClean="0"/>
              <a:t>6/14/2017</a:t>
            </a:fld>
            <a:endParaRPr lang="en-US" dirty="0"/>
          </a:p>
        </p:txBody>
      </p:sp>
      <p:sp>
        <p:nvSpPr>
          <p:cNvPr id="3" name="Footer Placeholder 2"/>
          <p:cNvSpPr>
            <a:spLocks noGrp="1"/>
          </p:cNvSpPr>
          <p:nvPr>
            <p:ph type="ftr" sz="quarter" idx="11"/>
          </p:nvPr>
        </p:nvSpPr>
        <p:spPr/>
        <p:txBody>
          <a:bodyPr/>
          <a:lstStyle/>
          <a:p>
            <a:r>
              <a:rPr lang="en-US" smtClean="0"/>
              <a:t>NH Oral Health Coalition - NH Oral Health Baseline Survey </a:t>
            </a:r>
            <a:endParaRPr lang="en-US" dirty="0"/>
          </a:p>
        </p:txBody>
      </p:sp>
      <p:sp>
        <p:nvSpPr>
          <p:cNvPr id="4" name="Slide Number Placeholder 3"/>
          <p:cNvSpPr>
            <a:spLocks noGrp="1"/>
          </p:cNvSpPr>
          <p:nvPr>
            <p:ph type="sldNum" sz="quarter" idx="12"/>
          </p:nvPr>
        </p:nvSpPr>
        <p:spPr/>
        <p:txBody>
          <a:bodyPr/>
          <a:lstStyle/>
          <a:p>
            <a:fld id="{8343731D-5675-4359-A238-042BB729205D}" type="slidenum">
              <a:rPr lang="en-US" smtClean="0"/>
              <a:t>46</a:t>
            </a:fld>
            <a:endParaRPr lang="en-US" dirty="0"/>
          </a:p>
        </p:txBody>
      </p:sp>
      <p:sp>
        <p:nvSpPr>
          <p:cNvPr id="8" name="Rectangle 7"/>
          <p:cNvSpPr/>
          <p:nvPr/>
        </p:nvSpPr>
        <p:spPr>
          <a:xfrm>
            <a:off x="576696" y="1317048"/>
            <a:ext cx="4925174" cy="3947234"/>
          </a:xfrm>
          <a:prstGeom prst="rect">
            <a:avLst/>
          </a:prstGeom>
        </p:spPr>
        <p:txBody>
          <a:bodyPr wrap="square">
            <a:spAutoFit/>
          </a:bodyPr>
          <a:lstStyle/>
          <a:p>
            <a:r>
              <a:rPr lang="en-US" sz="1350" b="1" dirty="0">
                <a:latin typeface="Palatino Linotype" panose="02040502050505030304" pitchFamily="18" charset="0"/>
                <a:ea typeface="Calibri" panose="020F0502020204030204" pitchFamily="34" charset="0"/>
                <a:cs typeface="Times New Roman" panose="02020603050405020304" pitchFamily="18" charset="0"/>
              </a:rPr>
              <a:t>Other adult oral health models</a:t>
            </a:r>
          </a:p>
          <a:p>
            <a:endParaRPr lang="en-US" sz="1350" b="1" dirty="0">
              <a:latin typeface="Palatino Linotype" panose="02040502050505030304" pitchFamily="18" charset="0"/>
              <a:ea typeface="Calibri" panose="020F0502020204030204" pitchFamily="34" charset="0"/>
              <a:cs typeface="Times New Roman" panose="02020603050405020304" pitchFamily="18" charset="0"/>
            </a:endParaRPr>
          </a:p>
          <a:p>
            <a:pPr marL="214313" indent="-214313">
              <a:buFont typeface="Arial" panose="020B0604020202020204" pitchFamily="34" charset="0"/>
              <a:buChar char="•"/>
            </a:pPr>
            <a:r>
              <a:rPr lang="en-US" sz="1200" dirty="0">
                <a:latin typeface="Palatino Linotype" panose="02040502050505030304" pitchFamily="18" charset="0"/>
                <a:ea typeface="Calibri" panose="020F0502020204030204" pitchFamily="34" charset="0"/>
                <a:cs typeface="Times New Roman" panose="02020603050405020304" pitchFamily="18" charset="0"/>
              </a:rPr>
              <a:t>Voucher Programs </a:t>
            </a:r>
          </a:p>
          <a:p>
            <a:r>
              <a:rPr lang="en-US" sz="1050" i="1" dirty="0"/>
              <a:t>Voucher programs present few common attributes, but are designed and funded to fill a gap in the local oral health delivery system including given rural areas of Strafford, Coos and </a:t>
            </a:r>
            <a:r>
              <a:rPr lang="en-US" sz="1050" i="1" dirty="0" err="1"/>
              <a:t>Monadnock</a:t>
            </a:r>
            <a:r>
              <a:rPr lang="en-US" sz="1050" i="1" dirty="0"/>
              <a:t> counties</a:t>
            </a:r>
          </a:p>
          <a:p>
            <a:endParaRPr lang="en-US" sz="1200" i="1" dirty="0"/>
          </a:p>
          <a:p>
            <a:pPr marL="214313" indent="-214313">
              <a:buFont typeface="Arial" panose="020B0604020202020204" pitchFamily="34" charset="0"/>
              <a:buChar char="•"/>
            </a:pPr>
            <a:r>
              <a:rPr lang="en-US" sz="1200" dirty="0">
                <a:latin typeface="Palatino Linotype" panose="02040502050505030304" pitchFamily="18" charset="0"/>
                <a:ea typeface="Calibri" panose="020F0502020204030204" pitchFamily="34" charset="0"/>
                <a:cs typeface="Times New Roman" panose="02020603050405020304" pitchFamily="18" charset="0"/>
              </a:rPr>
              <a:t>Emergency Department Diversion</a:t>
            </a:r>
          </a:p>
          <a:p>
            <a:pPr marL="214313" indent="-214313">
              <a:buFont typeface="Arial" panose="020B0604020202020204" pitchFamily="34" charset="0"/>
              <a:buChar char="•"/>
            </a:pPr>
            <a:r>
              <a:rPr lang="en-US" sz="1200" dirty="0">
                <a:latin typeface="Palatino Linotype" panose="02040502050505030304" pitchFamily="18" charset="0"/>
                <a:ea typeface="Calibri" panose="020F0502020204030204" pitchFamily="34" charset="0"/>
                <a:cs typeface="Times New Roman" panose="02020603050405020304" pitchFamily="18" charset="0"/>
              </a:rPr>
              <a:t>Pre-Surgery oral health evaluations</a:t>
            </a:r>
          </a:p>
          <a:p>
            <a:pPr marL="214313" indent="-214313">
              <a:buFont typeface="Arial" panose="020B0604020202020204" pitchFamily="34" charset="0"/>
              <a:buChar char="•"/>
            </a:pPr>
            <a:r>
              <a:rPr lang="en-US" sz="1200" dirty="0">
                <a:latin typeface="Palatino Linotype" panose="02040502050505030304" pitchFamily="18" charset="0"/>
                <a:ea typeface="Calibri" panose="020F0502020204030204" pitchFamily="34" charset="0"/>
                <a:cs typeface="Times New Roman" panose="02020603050405020304" pitchFamily="18" charset="0"/>
              </a:rPr>
              <a:t>Hospital based clinic Dental Director working with hospitalists</a:t>
            </a:r>
          </a:p>
          <a:p>
            <a:pPr marL="214313" indent="-214313">
              <a:buFont typeface="Arial" panose="020B0604020202020204" pitchFamily="34" charset="0"/>
              <a:buChar char="•"/>
            </a:pPr>
            <a:r>
              <a:rPr lang="en-US" sz="1200" dirty="0">
                <a:latin typeface="Palatino Linotype" panose="02040502050505030304" pitchFamily="18" charset="0"/>
                <a:ea typeface="Calibri" panose="020F0502020204030204" pitchFamily="34" charset="0"/>
                <a:cs typeface="Times New Roman" panose="02020603050405020304" pitchFamily="18" charset="0"/>
              </a:rPr>
              <a:t>Mothers in some WIC programs receiving dental care and education</a:t>
            </a:r>
          </a:p>
          <a:p>
            <a:pPr marL="214313" indent="-214313">
              <a:buFont typeface="Arial" panose="020B0604020202020204" pitchFamily="34" charset="0"/>
              <a:buChar char="•"/>
            </a:pPr>
            <a:r>
              <a:rPr lang="en-US" sz="1200" dirty="0">
                <a:latin typeface="Palatino Linotype" panose="02040502050505030304" pitchFamily="18" charset="0"/>
                <a:ea typeface="Calibri" panose="020F0502020204030204" pitchFamily="34" charset="0"/>
                <a:cs typeface="Times New Roman" panose="02020603050405020304" pitchFamily="18" charset="0"/>
              </a:rPr>
              <a:t>Oral health services for special populations e.g. residents of low income housing, those in unstable housing situations, food pantry clients</a:t>
            </a:r>
          </a:p>
          <a:p>
            <a:pPr marL="214313" indent="-214313">
              <a:buFont typeface="Arial" panose="020B0604020202020204" pitchFamily="34" charset="0"/>
              <a:buChar char="•"/>
            </a:pPr>
            <a:r>
              <a:rPr lang="en-US" sz="1200" dirty="0">
                <a:latin typeface="Palatino Linotype" panose="02040502050505030304" pitchFamily="18" charset="0"/>
                <a:ea typeface="Calibri" panose="020F0502020204030204" pitchFamily="34" charset="0"/>
                <a:cs typeface="Times New Roman" panose="02020603050405020304" pitchFamily="18" charset="0"/>
              </a:rPr>
              <a:t>Hygienist services in a medical practice</a:t>
            </a:r>
          </a:p>
          <a:p>
            <a:pPr marL="214313" indent="-214313">
              <a:buFont typeface="Arial" panose="020B0604020202020204" pitchFamily="34" charset="0"/>
              <a:buChar char="•"/>
            </a:pPr>
            <a:r>
              <a:rPr lang="en-US" sz="1200" dirty="0">
                <a:latin typeface="Palatino Linotype" panose="02040502050505030304" pitchFamily="18" charset="0"/>
                <a:ea typeface="Calibri" panose="020F0502020204030204" pitchFamily="34" charset="0"/>
                <a:cs typeface="Times New Roman" panose="02020603050405020304" pitchFamily="18" charset="0"/>
              </a:rPr>
              <a:t>Oral health services provided in correctional settings</a:t>
            </a:r>
          </a:p>
          <a:p>
            <a:endParaRPr lang="en-US" sz="1200" dirty="0">
              <a:latin typeface="Palatino Linotype" panose="02040502050505030304" pitchFamily="18" charset="0"/>
              <a:ea typeface="Calibri" panose="020F0502020204030204" pitchFamily="34" charset="0"/>
              <a:cs typeface="Times New Roman" panose="02020603050405020304" pitchFamily="18" charset="0"/>
            </a:endParaRPr>
          </a:p>
          <a:p>
            <a:endParaRPr lang="en-US" sz="1200" i="1" dirty="0"/>
          </a:p>
          <a:p>
            <a:endParaRPr lang="en-US" sz="1200" i="1" dirty="0"/>
          </a:p>
          <a:p>
            <a:endParaRPr lang="en-US" sz="1200" dirty="0">
              <a:latin typeface="Palatino Linotype" panose="02040502050505030304" pitchFamily="18" charset="0"/>
            </a:endParaRPr>
          </a:p>
        </p:txBody>
      </p:sp>
    </p:spTree>
    <p:extLst>
      <p:ext uri="{BB962C8B-B14F-4D97-AF65-F5344CB8AC3E}">
        <p14:creationId xmlns:p14="http://schemas.microsoft.com/office/powerpoint/2010/main" val="31235662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8BA9F-E139-4ED2-AA0B-95893D230EFE}" type="datetime1">
              <a:rPr lang="en-US" smtClean="0"/>
              <a:t>6/14/2017</a:t>
            </a:fld>
            <a:endParaRPr lang="en-US" dirty="0"/>
          </a:p>
        </p:txBody>
      </p:sp>
      <p:sp>
        <p:nvSpPr>
          <p:cNvPr id="3" name="Footer Placeholder 2"/>
          <p:cNvSpPr>
            <a:spLocks noGrp="1"/>
          </p:cNvSpPr>
          <p:nvPr>
            <p:ph type="ftr" sz="quarter" idx="11"/>
          </p:nvPr>
        </p:nvSpPr>
        <p:spPr/>
        <p:txBody>
          <a:bodyPr/>
          <a:lstStyle/>
          <a:p>
            <a:r>
              <a:rPr lang="en-US" smtClean="0"/>
              <a:t>NH Oral Health Coalition - NH Oral Health Baseline Survey </a:t>
            </a:r>
            <a:endParaRPr lang="en-US" dirty="0"/>
          </a:p>
        </p:txBody>
      </p:sp>
      <p:sp>
        <p:nvSpPr>
          <p:cNvPr id="4" name="Slide Number Placeholder 3"/>
          <p:cNvSpPr>
            <a:spLocks noGrp="1"/>
          </p:cNvSpPr>
          <p:nvPr>
            <p:ph type="sldNum" sz="quarter" idx="12"/>
          </p:nvPr>
        </p:nvSpPr>
        <p:spPr/>
        <p:txBody>
          <a:bodyPr/>
          <a:lstStyle/>
          <a:p>
            <a:fld id="{8343731D-5675-4359-A238-042BB729205D}" type="slidenum">
              <a:rPr lang="en-US" smtClean="0"/>
              <a:t>47</a:t>
            </a:fld>
            <a:endParaRPr lang="en-US" dirty="0"/>
          </a:p>
        </p:txBody>
      </p:sp>
      <p:sp>
        <p:nvSpPr>
          <p:cNvPr id="5" name="Rectangle 4"/>
          <p:cNvSpPr/>
          <p:nvPr/>
        </p:nvSpPr>
        <p:spPr>
          <a:xfrm>
            <a:off x="1106632" y="1519671"/>
            <a:ext cx="5751368" cy="1462195"/>
          </a:xfrm>
          <a:prstGeom prst="rect">
            <a:avLst/>
          </a:prstGeom>
        </p:spPr>
        <p:txBody>
          <a:bodyPr wrap="square">
            <a:spAutoFit/>
          </a:bodyPr>
          <a:lstStyle/>
          <a:p>
            <a:pPr>
              <a:lnSpc>
                <a:spcPct val="107000"/>
              </a:lnSpc>
              <a:spcAft>
                <a:spcPts val="600"/>
              </a:spcAft>
            </a:pPr>
            <a:r>
              <a:rPr lang="en-US" sz="1500" dirty="0">
                <a:latin typeface="Palatino Linotype" panose="02040502050505030304" pitchFamily="18" charset="0"/>
                <a:ea typeface="Calibri" panose="020F0502020204030204" pitchFamily="34" charset="0"/>
                <a:cs typeface="Times New Roman" panose="02020603050405020304" pitchFamily="18" charset="0"/>
              </a:rPr>
              <a:t>Cross cutting sustainability factors</a:t>
            </a:r>
          </a:p>
          <a:p>
            <a:pPr>
              <a:lnSpc>
                <a:spcPct val="107000"/>
              </a:lnSpc>
              <a:spcAft>
                <a:spcPts val="6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214313" indent="-214313">
              <a:lnSpc>
                <a:spcPct val="107000"/>
              </a:lnSpc>
              <a:spcAft>
                <a:spcPts val="600"/>
              </a:spcAft>
              <a:buFont typeface="Arial" panose="020B0604020202020204" pitchFamily="34" charset="0"/>
              <a:buChar char="•"/>
            </a:pPr>
            <a:r>
              <a:rPr lang="en-US" sz="1350" dirty="0">
                <a:latin typeface="Palatino Linotype" panose="02040502050505030304" pitchFamily="18" charset="0"/>
                <a:ea typeface="Calibri" panose="020F0502020204030204" pitchFamily="34" charset="0"/>
                <a:cs typeface="Times New Roman" panose="02020603050405020304" pitchFamily="18" charset="0"/>
              </a:rPr>
              <a:t>Reimbursement resources and levels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214313" indent="-214313">
              <a:lnSpc>
                <a:spcPct val="107000"/>
              </a:lnSpc>
              <a:spcAft>
                <a:spcPts val="600"/>
              </a:spcAft>
              <a:buFont typeface="Arial" panose="020B0604020202020204" pitchFamily="34" charset="0"/>
              <a:buChar char="•"/>
            </a:pPr>
            <a:r>
              <a:rPr lang="en-US" sz="1350" dirty="0">
                <a:latin typeface="Palatino Linotype" panose="02040502050505030304" pitchFamily="18" charset="0"/>
                <a:ea typeface="Calibri" panose="020F0502020204030204" pitchFamily="34" charset="0"/>
                <a:cs typeface="Times New Roman" panose="02020603050405020304" pitchFamily="18" charset="0"/>
              </a:rPr>
              <a:t>Robust referral networks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214313" indent="-214313">
              <a:lnSpc>
                <a:spcPct val="107000"/>
              </a:lnSpc>
              <a:spcAft>
                <a:spcPts val="600"/>
              </a:spcAft>
              <a:buFont typeface="Arial" panose="020B0604020202020204" pitchFamily="34" charset="0"/>
              <a:buChar char="•"/>
            </a:pPr>
            <a:r>
              <a:rPr lang="en-US" sz="1350" dirty="0">
                <a:latin typeface="Palatino Linotype" panose="02040502050505030304" pitchFamily="18" charset="0"/>
                <a:ea typeface="Calibri" panose="020F0502020204030204" pitchFamily="34" charset="0"/>
                <a:cs typeface="Times New Roman" panose="02020603050405020304" pitchFamily="18" charset="0"/>
              </a:rPr>
              <a:t>Workforce allocation</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25524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0"/>
            <a:ext cx="6447501" cy="510436"/>
          </a:xfrm>
        </p:spPr>
        <p:txBody>
          <a:bodyPr>
            <a:normAutofit fontScale="90000"/>
          </a:bodyPr>
          <a:lstStyle/>
          <a:p>
            <a:r>
              <a:rPr lang="en-US" sz="2400" dirty="0">
                <a:solidFill>
                  <a:schemeClr val="tx1"/>
                </a:solidFill>
              </a:rPr>
              <a:t>Applying the Data in Your Community </a:t>
            </a:r>
          </a:p>
        </p:txBody>
      </p:sp>
      <p:sp>
        <p:nvSpPr>
          <p:cNvPr id="3" name="Date Placeholder 2"/>
          <p:cNvSpPr>
            <a:spLocks noGrp="1"/>
          </p:cNvSpPr>
          <p:nvPr>
            <p:ph type="dt" sz="half" idx="10"/>
          </p:nvPr>
        </p:nvSpPr>
        <p:spPr/>
        <p:txBody>
          <a:bodyPr/>
          <a:lstStyle/>
          <a:p>
            <a:fld id="{9A6BC4CA-1918-4A5F-AA9D-7498686CD5AE}" type="datetime1">
              <a:rPr lang="en-US" smtClean="0"/>
              <a:t>6/14/2017</a:t>
            </a:fld>
            <a:endParaRPr lang="en-US" dirty="0"/>
          </a:p>
        </p:txBody>
      </p:sp>
      <p:sp>
        <p:nvSpPr>
          <p:cNvPr id="4" name="Footer Placeholder 3"/>
          <p:cNvSpPr>
            <a:spLocks noGrp="1"/>
          </p:cNvSpPr>
          <p:nvPr>
            <p:ph type="ftr" sz="quarter" idx="11"/>
          </p:nvPr>
        </p:nvSpPr>
        <p:spPr/>
        <p:txBody>
          <a:bodyPr/>
          <a:lstStyle/>
          <a:p>
            <a:r>
              <a:rPr lang="en-US" dirty="0" smtClean="0"/>
              <a:t>NH Oral Health Coalition - NH Oral Health Baseline Survey </a:t>
            </a:r>
            <a:endParaRPr lang="en-US" dirty="0"/>
          </a:p>
        </p:txBody>
      </p:sp>
      <p:sp>
        <p:nvSpPr>
          <p:cNvPr id="5" name="Slide Number Placeholder 4"/>
          <p:cNvSpPr>
            <a:spLocks noGrp="1"/>
          </p:cNvSpPr>
          <p:nvPr>
            <p:ph type="sldNum" sz="quarter" idx="12"/>
          </p:nvPr>
        </p:nvSpPr>
        <p:spPr/>
        <p:txBody>
          <a:bodyPr/>
          <a:lstStyle/>
          <a:p>
            <a:fld id="{8343731D-5675-4359-A238-042BB729205D}" type="slidenum">
              <a:rPr lang="en-US" smtClean="0"/>
              <a:t>48</a:t>
            </a:fld>
            <a:endParaRPr lang="en-US" dirty="0"/>
          </a:p>
        </p:txBody>
      </p:sp>
      <p:sp>
        <p:nvSpPr>
          <p:cNvPr id="6" name="TextBox 5"/>
          <p:cNvSpPr txBox="1"/>
          <p:nvPr/>
        </p:nvSpPr>
        <p:spPr>
          <a:xfrm>
            <a:off x="508001" y="1824886"/>
            <a:ext cx="5934997" cy="2862322"/>
          </a:xfrm>
          <a:prstGeom prst="rect">
            <a:avLst/>
          </a:prstGeom>
          <a:noFill/>
        </p:spPr>
        <p:txBody>
          <a:bodyPr wrap="square" rtlCol="0">
            <a:spAutoFit/>
          </a:bodyPr>
          <a:lstStyle/>
          <a:p>
            <a:r>
              <a:rPr lang="en-US" sz="1500" dirty="0"/>
              <a:t>How might dental disease impact your target population?  </a:t>
            </a:r>
          </a:p>
          <a:p>
            <a:endParaRPr lang="en-US" sz="1500" dirty="0"/>
          </a:p>
          <a:p>
            <a:r>
              <a:rPr lang="en-US" sz="1500" dirty="0"/>
              <a:t>What public or private oral health resources are available to meet</a:t>
            </a:r>
          </a:p>
          <a:p>
            <a:r>
              <a:rPr lang="en-US" sz="1500" dirty="0"/>
              <a:t>the demands of your target population?</a:t>
            </a:r>
          </a:p>
          <a:p>
            <a:endParaRPr lang="en-US" sz="1500" dirty="0"/>
          </a:p>
          <a:p>
            <a:r>
              <a:rPr lang="en-US" sz="1500" dirty="0"/>
              <a:t>How can you provide support services for your clientele to mitigate the consequences of the social determinants of health, such as lack of transportation, provider availability, childcare, etc?</a:t>
            </a:r>
          </a:p>
          <a:p>
            <a:endParaRPr lang="en-US" sz="1500" dirty="0"/>
          </a:p>
          <a:p>
            <a:r>
              <a:rPr lang="en-US" sz="1350" dirty="0"/>
              <a:t>Find the Coalition Baseline Survey Report and GIS Map at </a:t>
            </a:r>
          </a:p>
          <a:p>
            <a:r>
              <a:rPr lang="en-US" dirty="0">
                <a:solidFill>
                  <a:schemeClr val="accent1">
                    <a:lumMod val="75000"/>
                  </a:schemeClr>
                </a:solidFill>
              </a:rPr>
              <a:t>www.nhoralhealth.org</a:t>
            </a:r>
          </a:p>
          <a:p>
            <a:endParaRPr lang="en-US" sz="135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0943">
            <a:off x="6615638" y="3910469"/>
            <a:ext cx="2384313" cy="2090281"/>
          </a:xfrm>
          <a:prstGeom prst="rect">
            <a:avLst/>
          </a:prstGeom>
        </p:spPr>
      </p:pic>
    </p:spTree>
    <p:extLst>
      <p:ext uri="{BB962C8B-B14F-4D97-AF65-F5344CB8AC3E}">
        <p14:creationId xmlns:p14="http://schemas.microsoft.com/office/powerpoint/2010/main" val="9697924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8BA9F-E139-4ED2-AA0B-95893D230EFE}" type="datetime1">
              <a:rPr lang="en-US" smtClean="0"/>
              <a:t>6/14/2017</a:t>
            </a:fld>
            <a:endParaRPr lang="en-US" dirty="0"/>
          </a:p>
        </p:txBody>
      </p:sp>
      <p:sp>
        <p:nvSpPr>
          <p:cNvPr id="3" name="Footer Placeholder 2"/>
          <p:cNvSpPr>
            <a:spLocks noGrp="1"/>
          </p:cNvSpPr>
          <p:nvPr>
            <p:ph type="ftr" sz="quarter" idx="11"/>
          </p:nvPr>
        </p:nvSpPr>
        <p:spPr/>
        <p:txBody>
          <a:bodyPr/>
          <a:lstStyle/>
          <a:p>
            <a:r>
              <a:rPr lang="en-US" dirty="0" smtClean="0"/>
              <a:t>NH Oral Health Coalition - NH Oral Health Baseline Survey </a:t>
            </a:r>
            <a:endParaRPr lang="en-US" dirty="0"/>
          </a:p>
        </p:txBody>
      </p:sp>
      <p:sp>
        <p:nvSpPr>
          <p:cNvPr id="4" name="Slide Number Placeholder 3"/>
          <p:cNvSpPr>
            <a:spLocks noGrp="1"/>
          </p:cNvSpPr>
          <p:nvPr>
            <p:ph type="sldNum" sz="quarter" idx="12"/>
          </p:nvPr>
        </p:nvSpPr>
        <p:spPr/>
        <p:txBody>
          <a:bodyPr/>
          <a:lstStyle/>
          <a:p>
            <a:fld id="{8343731D-5675-4359-A238-042BB729205D}" type="slidenum">
              <a:rPr lang="en-US" smtClean="0"/>
              <a:t>49</a:t>
            </a:fld>
            <a:endParaRPr lang="en-US" dirty="0"/>
          </a:p>
        </p:txBody>
      </p:sp>
      <p:sp>
        <p:nvSpPr>
          <p:cNvPr id="5" name="TextBox 4"/>
          <p:cNvSpPr txBox="1"/>
          <p:nvPr/>
        </p:nvSpPr>
        <p:spPr>
          <a:xfrm>
            <a:off x="1841326" y="1101508"/>
            <a:ext cx="4246478" cy="1615827"/>
          </a:xfrm>
          <a:prstGeom prst="rect">
            <a:avLst/>
          </a:prstGeom>
          <a:noFill/>
        </p:spPr>
        <p:txBody>
          <a:bodyPr wrap="square" rtlCol="0">
            <a:spAutoFit/>
          </a:bodyPr>
          <a:lstStyle/>
          <a:p>
            <a:pPr algn="ctr"/>
            <a:r>
              <a:rPr lang="en-US" sz="2400" dirty="0">
                <a:solidFill>
                  <a:schemeClr val="accent1">
                    <a:lumMod val="75000"/>
                  </a:schemeClr>
                </a:solidFill>
              </a:rPr>
              <a:t>How to Contact Us</a:t>
            </a:r>
          </a:p>
          <a:p>
            <a:pPr algn="ctr"/>
            <a:r>
              <a:rPr lang="en-US" sz="1500" dirty="0">
                <a:solidFill>
                  <a:schemeClr val="accent1">
                    <a:lumMod val="75000"/>
                  </a:schemeClr>
                </a:solidFill>
              </a:rPr>
              <a:t>NH Oral Health Coalition</a:t>
            </a:r>
          </a:p>
          <a:p>
            <a:pPr algn="ctr"/>
            <a:r>
              <a:rPr lang="en-US" sz="1500" dirty="0">
                <a:solidFill>
                  <a:schemeClr val="accent1">
                    <a:lumMod val="75000"/>
                  </a:schemeClr>
                </a:solidFill>
              </a:rPr>
              <a:t>4 Park St Suite 212</a:t>
            </a:r>
          </a:p>
          <a:p>
            <a:pPr algn="ctr"/>
            <a:r>
              <a:rPr lang="en-US" sz="1500" dirty="0">
                <a:solidFill>
                  <a:schemeClr val="accent1">
                    <a:lumMod val="75000"/>
                  </a:schemeClr>
                </a:solidFill>
              </a:rPr>
              <a:t>Concord NH   03301</a:t>
            </a:r>
          </a:p>
          <a:p>
            <a:pPr algn="ctr"/>
            <a:r>
              <a:rPr lang="en-US" sz="1500" dirty="0">
                <a:solidFill>
                  <a:schemeClr val="accent1">
                    <a:lumMod val="75000"/>
                  </a:schemeClr>
                </a:solidFill>
              </a:rPr>
              <a:t>603-415-5550</a:t>
            </a:r>
          </a:p>
          <a:p>
            <a:pPr algn="ctr"/>
            <a:r>
              <a:rPr lang="en-US" sz="1500" dirty="0">
                <a:solidFill>
                  <a:schemeClr val="accent1">
                    <a:lumMod val="75000"/>
                  </a:schemeClr>
                </a:solidFill>
              </a:rPr>
              <a:t>www.nhoralhealth.org</a:t>
            </a:r>
          </a:p>
        </p:txBody>
      </p:sp>
      <p:sp>
        <p:nvSpPr>
          <p:cNvPr id="6" name="TextBox 5"/>
          <p:cNvSpPr txBox="1"/>
          <p:nvPr/>
        </p:nvSpPr>
        <p:spPr>
          <a:xfrm>
            <a:off x="1390390" y="2116116"/>
            <a:ext cx="4197386" cy="3831818"/>
          </a:xfrm>
          <a:prstGeom prst="rect">
            <a:avLst/>
          </a:prstGeom>
          <a:noFill/>
        </p:spPr>
        <p:txBody>
          <a:bodyPr wrap="square" rtlCol="0">
            <a:spAutoFit/>
          </a:bodyPr>
          <a:lstStyle/>
          <a:p>
            <a:endParaRPr lang="en-US" sz="1350" dirty="0"/>
          </a:p>
          <a:p>
            <a:endParaRPr lang="en-US" sz="1350" dirty="0"/>
          </a:p>
          <a:p>
            <a:endParaRPr lang="en-US" sz="1350" dirty="0"/>
          </a:p>
          <a:p>
            <a:endParaRPr lang="en-US" sz="1350" dirty="0"/>
          </a:p>
          <a:p>
            <a:r>
              <a:rPr lang="en-US" sz="1350" dirty="0"/>
              <a:t>Gail T Brown  JD, MSW</a:t>
            </a:r>
          </a:p>
          <a:p>
            <a:r>
              <a:rPr lang="en-US" sz="1350" dirty="0"/>
              <a:t>Director</a:t>
            </a:r>
          </a:p>
          <a:p>
            <a:r>
              <a:rPr lang="en-US" sz="1350" dirty="0">
                <a:hlinkClick r:id="rId3"/>
              </a:rPr>
              <a:t>gbrown@nhoralhealth.org</a:t>
            </a:r>
            <a:endParaRPr lang="en-US" sz="1350" dirty="0"/>
          </a:p>
          <a:p>
            <a:endParaRPr lang="en-US" sz="1350" dirty="0"/>
          </a:p>
          <a:p>
            <a:r>
              <a:rPr lang="en-US" sz="1350" dirty="0"/>
              <a:t>Regina Blaney</a:t>
            </a:r>
          </a:p>
          <a:p>
            <a:r>
              <a:rPr lang="en-US" sz="1350" dirty="0"/>
              <a:t>Administrative and Data Coordinator</a:t>
            </a:r>
          </a:p>
          <a:p>
            <a:r>
              <a:rPr lang="en-US" sz="1350" dirty="0">
                <a:hlinkClick r:id="rId4"/>
              </a:rPr>
              <a:t>rblaney@nhoralhealth.org</a:t>
            </a:r>
            <a:endParaRPr lang="en-US" sz="1350" dirty="0"/>
          </a:p>
          <a:p>
            <a:endParaRPr lang="en-US" sz="1350" dirty="0"/>
          </a:p>
          <a:p>
            <a:r>
              <a:rPr lang="en-US" sz="1350" dirty="0"/>
              <a:t>Judith L Nicholson  MEd</a:t>
            </a:r>
          </a:p>
          <a:p>
            <a:r>
              <a:rPr lang="en-US" sz="1350" dirty="0"/>
              <a:t>Survey Coordinator</a:t>
            </a:r>
          </a:p>
          <a:p>
            <a:r>
              <a:rPr lang="en-US" sz="1350" dirty="0">
                <a:hlinkClick r:id="rId5"/>
              </a:rPr>
              <a:t>jnicholson@nhoralhealth.org</a:t>
            </a:r>
            <a:endParaRPr lang="en-US" sz="1350" dirty="0"/>
          </a:p>
          <a:p>
            <a:endParaRPr lang="en-US" sz="1350" dirty="0"/>
          </a:p>
          <a:p>
            <a:endParaRPr lang="en-US" sz="1350" dirty="0"/>
          </a:p>
          <a:p>
            <a:endParaRPr lang="en-US" sz="1350"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1935" y="3076892"/>
            <a:ext cx="2551711" cy="1928739"/>
          </a:xfrm>
          <a:prstGeom prst="rect">
            <a:avLst/>
          </a:prstGeom>
        </p:spPr>
      </p:pic>
    </p:spTree>
    <p:extLst>
      <p:ext uri="{BB962C8B-B14F-4D97-AF65-F5344CB8AC3E}">
        <p14:creationId xmlns:p14="http://schemas.microsoft.com/office/powerpoint/2010/main" val="817999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Condition 2: Shared Measurement</a:t>
            </a:r>
          </a:p>
        </p:txBody>
      </p:sp>
      <p:sp>
        <p:nvSpPr>
          <p:cNvPr id="3" name="Content Placeholder 2"/>
          <p:cNvSpPr>
            <a:spLocks noGrp="1"/>
          </p:cNvSpPr>
          <p:nvPr>
            <p:ph idx="1"/>
          </p:nvPr>
        </p:nvSpPr>
        <p:spPr>
          <a:xfrm>
            <a:off x="457200" y="1600204"/>
            <a:ext cx="8229600" cy="4876796"/>
          </a:xfrm>
        </p:spPr>
        <p:txBody>
          <a:bodyPr>
            <a:normAutofit fontScale="92500" lnSpcReduction="10000"/>
          </a:bodyPr>
          <a:lstStyle/>
          <a:p>
            <a:r>
              <a:rPr lang="en-US" b="1" dirty="0"/>
              <a:t>Strengths </a:t>
            </a:r>
          </a:p>
          <a:p>
            <a:pPr lvl="1"/>
            <a:r>
              <a:rPr lang="en-US" dirty="0"/>
              <a:t>Strategy/measurements under development</a:t>
            </a:r>
          </a:p>
          <a:p>
            <a:endParaRPr lang="en-US" dirty="0"/>
          </a:p>
          <a:p>
            <a:r>
              <a:rPr lang="en-US" b="1" dirty="0"/>
              <a:t>Challenges</a:t>
            </a:r>
          </a:p>
          <a:p>
            <a:pPr lvl="1"/>
            <a:r>
              <a:rPr lang="en-US" dirty="0"/>
              <a:t>Full understanding of measurements </a:t>
            </a:r>
          </a:p>
          <a:p>
            <a:pPr lvl="1"/>
            <a:r>
              <a:rPr lang="en-US" dirty="0"/>
              <a:t>Access to information on progress</a:t>
            </a:r>
          </a:p>
          <a:p>
            <a:endParaRPr lang="en-US" dirty="0"/>
          </a:p>
          <a:p>
            <a:r>
              <a:rPr lang="en-US" b="1" dirty="0"/>
              <a:t>Wishes </a:t>
            </a:r>
          </a:p>
          <a:p>
            <a:pPr lvl="1"/>
            <a:r>
              <a:rPr lang="en-US" dirty="0"/>
              <a:t>Dashboard for measurement updates </a:t>
            </a:r>
          </a:p>
          <a:p>
            <a:pPr lvl="1"/>
            <a:r>
              <a:rPr lang="en-US" dirty="0"/>
              <a:t>Access to resources</a:t>
            </a:r>
          </a:p>
          <a:p>
            <a:pPr lvl="1"/>
            <a:endParaRPr lang="en-US"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4860292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1385702"/>
            <a:ext cx="78009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94016" y="4558226"/>
            <a:ext cx="6955972" cy="1200329"/>
          </a:xfrm>
          <a:prstGeom prst="rect">
            <a:avLst/>
          </a:prstGeom>
        </p:spPr>
        <p:txBody>
          <a:bodyPr wrap="square">
            <a:spAutoFit/>
          </a:bodyPr>
          <a:lstStyle/>
          <a:p>
            <a:r>
              <a:rPr lang="en-US" i="1" dirty="0"/>
              <a:t>You may feel that your part is small and you may not even see your role yet. I am here to shout it out: Every person in the process is important. You are AWESOME! Together we will achieve our vision. Thank you for participating!</a:t>
            </a:r>
          </a:p>
        </p:txBody>
      </p:sp>
    </p:spTree>
    <p:extLst>
      <p:ext uri="{BB962C8B-B14F-4D97-AF65-F5344CB8AC3E}">
        <p14:creationId xmlns:p14="http://schemas.microsoft.com/office/powerpoint/2010/main" val="13363554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438400"/>
            <a:ext cx="8229600" cy="3687763"/>
          </a:xfrm>
        </p:spPr>
        <p:txBody>
          <a:bodyPr/>
          <a:lstStyle/>
          <a:p>
            <a:pPr marL="0" indent="0" algn="ctr">
              <a:buNone/>
            </a:pPr>
            <a:r>
              <a:rPr lang="en-US" dirty="0"/>
              <a:t>Thank you for participating!</a:t>
            </a:r>
          </a:p>
          <a:p>
            <a:pPr marL="0" indent="0" algn="ctr">
              <a:buNone/>
            </a:pPr>
            <a:endParaRPr lang="en-US" dirty="0"/>
          </a:p>
          <a:p>
            <a:pPr marL="0" indent="0" algn="ctr">
              <a:buNone/>
            </a:pPr>
            <a:r>
              <a:rPr lang="en-US" dirty="0"/>
              <a:t>For questions or additional information, contact:</a:t>
            </a:r>
          </a:p>
          <a:p>
            <a:pPr marL="0" indent="0" algn="ctr">
              <a:buNone/>
            </a:pPr>
            <a:r>
              <a:rPr lang="en-US" dirty="0"/>
              <a:t>Jennifer </a:t>
            </a:r>
            <a:r>
              <a:rPr lang="en-US" dirty="0" err="1"/>
              <a:t>Rabalais</a:t>
            </a:r>
            <a:endParaRPr lang="en-US" dirty="0"/>
          </a:p>
          <a:p>
            <a:pPr marL="0" indent="0" algn="ctr">
              <a:buNone/>
            </a:pPr>
            <a:r>
              <a:rPr lang="en-US" dirty="0">
                <a:hlinkClick r:id="rId2"/>
              </a:rPr>
              <a:t>jennifer.rabalais@unh.edu</a:t>
            </a:r>
            <a:endParaRPr lang="en-US" dirty="0"/>
          </a:p>
          <a:p>
            <a:pPr marL="0" indent="0" algn="ctr">
              <a:buNone/>
            </a:pPr>
            <a:r>
              <a:rPr lang="en-US" dirty="0"/>
              <a:t>228-2084 x14</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 y="3"/>
            <a:ext cx="9143999" cy="219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010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
            <a:ext cx="8915400" cy="882869"/>
          </a:xfrm>
        </p:spPr>
        <p:txBody>
          <a:bodyPr>
            <a:normAutofit/>
          </a:bodyPr>
          <a:lstStyle/>
          <a:p>
            <a:r>
              <a:rPr lang="en-US" sz="2600" dirty="0"/>
              <a:t>Condition 3: Mutually Reinforcing Activities</a:t>
            </a:r>
          </a:p>
        </p:txBody>
      </p:sp>
      <p:sp>
        <p:nvSpPr>
          <p:cNvPr id="3" name="Content Placeholder 2"/>
          <p:cNvSpPr>
            <a:spLocks noGrp="1"/>
          </p:cNvSpPr>
          <p:nvPr>
            <p:ph idx="1"/>
          </p:nvPr>
        </p:nvSpPr>
        <p:spPr>
          <a:xfrm>
            <a:off x="457200" y="1600204"/>
            <a:ext cx="8229600" cy="4876796"/>
          </a:xfrm>
        </p:spPr>
        <p:txBody>
          <a:bodyPr>
            <a:normAutofit lnSpcReduction="10000"/>
          </a:bodyPr>
          <a:lstStyle/>
          <a:p>
            <a:r>
              <a:rPr lang="en-US" b="1" dirty="0"/>
              <a:t>Strengths </a:t>
            </a:r>
          </a:p>
          <a:p>
            <a:pPr lvl="1"/>
            <a:r>
              <a:rPr lang="en-US" dirty="0"/>
              <a:t>Collaboration </a:t>
            </a:r>
          </a:p>
          <a:p>
            <a:endParaRPr lang="en-US" dirty="0"/>
          </a:p>
          <a:p>
            <a:r>
              <a:rPr lang="en-US" b="1" dirty="0"/>
              <a:t>Challenges</a:t>
            </a:r>
          </a:p>
          <a:p>
            <a:pPr lvl="1"/>
            <a:r>
              <a:rPr lang="en-US" dirty="0"/>
              <a:t>Communication across work groups</a:t>
            </a:r>
          </a:p>
          <a:p>
            <a:pPr lvl="1"/>
            <a:r>
              <a:rPr lang="en-US" dirty="0"/>
              <a:t>Broadness</a:t>
            </a:r>
          </a:p>
          <a:p>
            <a:pPr marL="457200" lvl="1" indent="0">
              <a:buNone/>
            </a:pPr>
            <a:endParaRPr lang="en-US" dirty="0"/>
          </a:p>
          <a:p>
            <a:r>
              <a:rPr lang="en-US" b="1" dirty="0"/>
              <a:t>Wishes </a:t>
            </a:r>
          </a:p>
          <a:p>
            <a:pPr lvl="1"/>
            <a:r>
              <a:rPr lang="en-US" dirty="0"/>
              <a:t>Tool kits for sustained work </a:t>
            </a: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746193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067800" cy="882869"/>
          </a:xfrm>
        </p:spPr>
        <p:txBody>
          <a:bodyPr>
            <a:normAutofit/>
          </a:bodyPr>
          <a:lstStyle/>
          <a:p>
            <a:r>
              <a:rPr lang="en-US" sz="2800" dirty="0"/>
              <a:t>Condition 4: Continuous Communication </a:t>
            </a:r>
          </a:p>
        </p:txBody>
      </p:sp>
      <p:sp>
        <p:nvSpPr>
          <p:cNvPr id="3" name="Content Placeholder 2"/>
          <p:cNvSpPr>
            <a:spLocks noGrp="1"/>
          </p:cNvSpPr>
          <p:nvPr>
            <p:ph idx="1"/>
          </p:nvPr>
        </p:nvSpPr>
        <p:spPr>
          <a:xfrm>
            <a:off x="457200" y="1600204"/>
            <a:ext cx="8229600" cy="5029196"/>
          </a:xfrm>
        </p:spPr>
        <p:txBody>
          <a:bodyPr>
            <a:normAutofit/>
          </a:bodyPr>
          <a:lstStyle/>
          <a:p>
            <a:r>
              <a:rPr lang="en-US" b="1" dirty="0"/>
              <a:t>Strengths </a:t>
            </a:r>
          </a:p>
          <a:p>
            <a:pPr lvl="1"/>
            <a:r>
              <a:rPr lang="en-US" dirty="0"/>
              <a:t>Communication keeps everyone on track</a:t>
            </a:r>
          </a:p>
          <a:p>
            <a:pPr lvl="1"/>
            <a:endParaRPr lang="en-US" dirty="0"/>
          </a:p>
          <a:p>
            <a:r>
              <a:rPr lang="en-US" b="1" dirty="0"/>
              <a:t>Challenges</a:t>
            </a:r>
          </a:p>
          <a:p>
            <a:pPr lvl="1"/>
            <a:r>
              <a:rPr lang="en-US" dirty="0"/>
              <a:t>Continuous participation </a:t>
            </a:r>
          </a:p>
          <a:p>
            <a:pPr lvl="1"/>
            <a:r>
              <a:rPr lang="en-US" dirty="0"/>
              <a:t>A lot of information to keep track of </a:t>
            </a:r>
          </a:p>
          <a:p>
            <a:pPr marL="457200" lvl="1" indent="0">
              <a:buNone/>
            </a:pPr>
            <a:endParaRPr lang="en-US" dirty="0"/>
          </a:p>
          <a:p>
            <a:r>
              <a:rPr lang="en-US" b="1" dirty="0"/>
              <a:t>Wishes </a:t>
            </a:r>
          </a:p>
          <a:p>
            <a:pPr lvl="1"/>
            <a:r>
              <a:rPr lang="en-US" dirty="0"/>
              <a:t>Increased communication across groups </a:t>
            </a:r>
          </a:p>
          <a:p>
            <a:pPr lvl="1"/>
            <a:endParaRPr lang="en-US"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890921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067800" cy="882869"/>
          </a:xfrm>
        </p:spPr>
        <p:txBody>
          <a:bodyPr>
            <a:normAutofit/>
          </a:bodyPr>
          <a:lstStyle/>
          <a:p>
            <a:r>
              <a:rPr lang="en-US" sz="2800" dirty="0"/>
              <a:t>Condition 5: Backbone Support</a:t>
            </a:r>
          </a:p>
        </p:txBody>
      </p:sp>
      <p:sp>
        <p:nvSpPr>
          <p:cNvPr id="3" name="Content Placeholder 2"/>
          <p:cNvSpPr>
            <a:spLocks noGrp="1"/>
          </p:cNvSpPr>
          <p:nvPr>
            <p:ph idx="1"/>
          </p:nvPr>
        </p:nvSpPr>
        <p:spPr>
          <a:xfrm>
            <a:off x="457200" y="1600204"/>
            <a:ext cx="8229600" cy="5029196"/>
          </a:xfrm>
        </p:spPr>
        <p:txBody>
          <a:bodyPr>
            <a:normAutofit lnSpcReduction="10000"/>
          </a:bodyPr>
          <a:lstStyle/>
          <a:p>
            <a:r>
              <a:rPr lang="en-US" b="1" dirty="0"/>
              <a:t>Strengths </a:t>
            </a:r>
          </a:p>
          <a:p>
            <a:pPr lvl="1"/>
            <a:r>
              <a:rPr lang="en-US" dirty="0"/>
              <a:t>Working together to make a difference</a:t>
            </a:r>
          </a:p>
          <a:p>
            <a:pPr lvl="1"/>
            <a:endParaRPr lang="en-US" dirty="0"/>
          </a:p>
          <a:p>
            <a:r>
              <a:rPr lang="en-US" b="1" dirty="0"/>
              <a:t>Challenges</a:t>
            </a:r>
          </a:p>
          <a:p>
            <a:pPr lvl="1"/>
            <a:r>
              <a:rPr lang="en-US" dirty="0"/>
              <a:t>Confidence in work completed and results of efforts</a:t>
            </a:r>
          </a:p>
          <a:p>
            <a:pPr marL="457200" lvl="1" indent="0">
              <a:buNone/>
            </a:pPr>
            <a:endParaRPr lang="en-US" dirty="0"/>
          </a:p>
          <a:p>
            <a:r>
              <a:rPr lang="en-US" b="1" dirty="0"/>
              <a:t>Wishes </a:t>
            </a:r>
          </a:p>
          <a:p>
            <a:pPr lvl="1"/>
            <a:r>
              <a:rPr lang="en-US" dirty="0"/>
              <a:t>More funding</a:t>
            </a:r>
          </a:p>
          <a:p>
            <a:pPr lvl="1"/>
            <a:r>
              <a:rPr lang="en-US" dirty="0"/>
              <a:t>Higher numbers of dedicated AHA members </a:t>
            </a:r>
          </a:p>
          <a:p>
            <a:pPr lvl="1"/>
            <a:endParaRPr lang="en-US"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839734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AHA UPDATE </a:t>
            </a:r>
          </a:p>
        </p:txBody>
      </p:sp>
      <p:sp>
        <p:nvSpPr>
          <p:cNvPr id="3" name="Content Placeholder 2"/>
          <p:cNvSpPr>
            <a:spLocks noGrp="1"/>
          </p:cNvSpPr>
          <p:nvPr>
            <p:ph idx="1"/>
          </p:nvPr>
        </p:nvSpPr>
        <p:spPr>
          <a:xfrm>
            <a:off x="457200" y="1219200"/>
            <a:ext cx="8382000" cy="5410200"/>
          </a:xfrm>
        </p:spPr>
        <p:txBody>
          <a:bodyPr>
            <a:normAutofit fontScale="55000" lnSpcReduction="20000"/>
          </a:bodyPr>
          <a:lstStyle/>
          <a:p>
            <a:r>
              <a:rPr lang="en-US" sz="3600" b="1" dirty="0"/>
              <a:t>Survey </a:t>
            </a:r>
          </a:p>
          <a:p>
            <a:pPr marL="0" indent="0">
              <a:buNone/>
            </a:pPr>
            <a:endParaRPr lang="en-US" b="1" dirty="0"/>
          </a:p>
          <a:p>
            <a:r>
              <a:rPr lang="en-US" sz="3600" b="1" dirty="0"/>
              <a:t>8 AHA Strategic Workgroups</a:t>
            </a:r>
          </a:p>
          <a:p>
            <a:pPr marL="0" indent="0">
              <a:spcAft>
                <a:spcPts val="600"/>
              </a:spcAft>
              <a:buNone/>
            </a:pPr>
            <a:r>
              <a:rPr lang="en-US" b="1" dirty="0"/>
              <a:t>	</a:t>
            </a:r>
            <a:r>
              <a:rPr lang="en-US" i="1" dirty="0"/>
              <a:t>Change Policy:</a:t>
            </a:r>
          </a:p>
          <a:p>
            <a:pPr marL="400050" lvl="1" indent="0">
              <a:spcAft>
                <a:spcPts val="600"/>
              </a:spcAft>
              <a:buNone/>
            </a:pPr>
            <a:r>
              <a:rPr lang="en-US" b="1" dirty="0"/>
              <a:t>Advocacy</a:t>
            </a:r>
            <a:r>
              <a:rPr lang="en-US" dirty="0"/>
              <a:t>: Develop an advocacy infrastructure to enhance support for aging issues.</a:t>
            </a:r>
          </a:p>
          <a:p>
            <a:pPr marL="400050" lvl="1" indent="0">
              <a:spcAft>
                <a:spcPts val="600"/>
              </a:spcAft>
              <a:buNone/>
            </a:pPr>
            <a:r>
              <a:rPr lang="en-US" b="1" dirty="0"/>
              <a:t>Cross Disciplinary</a:t>
            </a:r>
            <a:r>
              <a:rPr lang="en-US" dirty="0"/>
              <a:t>: Convene a cross-disciplinary workgroup including medical, mental health, social service, community service, and oral health providers, in order to plan and coordinate efforts.</a:t>
            </a:r>
          </a:p>
          <a:p>
            <a:pPr marL="400050" lvl="1" indent="0">
              <a:spcAft>
                <a:spcPts val="600"/>
              </a:spcAft>
              <a:buNone/>
            </a:pPr>
            <a:r>
              <a:rPr lang="en-US" b="1" dirty="0"/>
              <a:t>Zoning: </a:t>
            </a:r>
            <a:r>
              <a:rPr lang="en-US" dirty="0"/>
              <a:t>Identify and advocate for needed zoning changes in order to promote affordable, accessible housing options.</a:t>
            </a:r>
          </a:p>
          <a:p>
            <a:pPr marL="0" indent="0">
              <a:spcAft>
                <a:spcPts val="600"/>
              </a:spcAft>
              <a:buNone/>
            </a:pPr>
            <a:r>
              <a:rPr lang="en-US" b="1" dirty="0"/>
              <a:t>	</a:t>
            </a:r>
            <a:r>
              <a:rPr lang="en-US" i="1" dirty="0"/>
              <a:t>Change Practice:</a:t>
            </a:r>
          </a:p>
          <a:p>
            <a:pPr marL="400050" lvl="1" indent="0">
              <a:spcAft>
                <a:spcPts val="600"/>
              </a:spcAft>
              <a:buNone/>
            </a:pPr>
            <a:r>
              <a:rPr lang="en-US" b="1" dirty="0"/>
              <a:t>Caregiving:</a:t>
            </a:r>
            <a:r>
              <a:rPr lang="en-US" dirty="0"/>
              <a:t> Enhance services and supports of informal, family caregivers.</a:t>
            </a:r>
          </a:p>
          <a:p>
            <a:pPr marL="400050" lvl="1" indent="0">
              <a:spcAft>
                <a:spcPts val="600"/>
              </a:spcAft>
              <a:buNone/>
            </a:pPr>
            <a:r>
              <a:rPr lang="en-US" b="1" dirty="0"/>
              <a:t>Transportation:</a:t>
            </a:r>
            <a:r>
              <a:rPr lang="en-US" dirty="0"/>
              <a:t> Increase transportation options, including an analysis of current efforts and funding issues.</a:t>
            </a:r>
          </a:p>
          <a:p>
            <a:pPr marL="400050" lvl="1" indent="0">
              <a:spcAft>
                <a:spcPts val="600"/>
              </a:spcAft>
              <a:buNone/>
            </a:pPr>
            <a:r>
              <a:rPr lang="en-US" b="1" dirty="0"/>
              <a:t>Information Coordinated: </a:t>
            </a:r>
            <a:r>
              <a:rPr lang="en-US" dirty="0"/>
              <a:t>Assure that information on resources and services (e.g. transportation, nutrition, and housing) is available, accessible, and coordinated.</a:t>
            </a:r>
          </a:p>
          <a:p>
            <a:pPr marL="400050" lvl="1" indent="0">
              <a:spcAft>
                <a:spcPts val="600"/>
              </a:spcAft>
              <a:buNone/>
            </a:pPr>
            <a:r>
              <a:rPr lang="en-US" b="1" dirty="0"/>
              <a:t>Care Coordination: </a:t>
            </a:r>
            <a:r>
              <a:rPr lang="en-US" dirty="0"/>
              <a:t>Improve care coordination for older adults involving medical, mental health, social,, community, and oral health services.</a:t>
            </a:r>
          </a:p>
          <a:p>
            <a:pPr marL="400050" lvl="1" indent="0">
              <a:spcAft>
                <a:spcPts val="600"/>
              </a:spcAft>
              <a:buNone/>
            </a:pPr>
            <a:r>
              <a:rPr lang="en-US" b="1" dirty="0"/>
              <a:t>Workforce:</a:t>
            </a:r>
            <a:r>
              <a:rPr lang="en-US" dirty="0"/>
              <a:t> Improve the availability of quality healthcare and social service workforces. </a:t>
            </a: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906050470"/>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29.jpeg"/></Relationships>
</file>

<file path=ppt/theme/theme1.xml><?xml version="1.0" encoding="utf-8"?>
<a:theme xmlns:a="http://schemas.openxmlformats.org/drawingml/2006/main" name="3_EH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EH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709</TotalTime>
  <Words>2954</Words>
  <Application>Microsoft Office PowerPoint</Application>
  <PresentationFormat>On-screen Show (4:3)</PresentationFormat>
  <Paragraphs>655</Paragraphs>
  <Slides>51</Slides>
  <Notes>28</Notes>
  <HiddenSlides>0</HiddenSlides>
  <MMClips>0</MMClips>
  <ScaleCrop>false</ScaleCrop>
  <HeadingPairs>
    <vt:vector size="6" baseType="variant">
      <vt:variant>
        <vt:lpstr>Fonts Used</vt:lpstr>
      </vt:variant>
      <vt:variant>
        <vt:i4>28</vt:i4>
      </vt:variant>
      <vt:variant>
        <vt:lpstr>Theme</vt:lpstr>
      </vt:variant>
      <vt:variant>
        <vt:i4>3</vt:i4>
      </vt:variant>
      <vt:variant>
        <vt:lpstr>Slide Titles</vt:lpstr>
      </vt:variant>
      <vt:variant>
        <vt:i4>51</vt:i4>
      </vt:variant>
    </vt:vector>
  </HeadingPairs>
  <TitlesOfParts>
    <vt:vector size="82" baseType="lpstr">
      <vt:lpstr>BatangChe</vt:lpstr>
      <vt:lpstr>ＭＳ Ｐゴシック</vt:lpstr>
      <vt:lpstr>AGaramondPro-Regular</vt:lpstr>
      <vt:lpstr>Aharoni</vt:lpstr>
      <vt:lpstr>Arial</vt:lpstr>
      <vt:lpstr>Baskerville Old Face</vt:lpstr>
      <vt:lpstr>Baskerville SemiBold Italic</vt:lpstr>
      <vt:lpstr>Bauhaus 93</vt:lpstr>
      <vt:lpstr>Bernard MT Condensed</vt:lpstr>
      <vt:lpstr>Calibri</vt:lpstr>
      <vt:lpstr>Century Gothic</vt:lpstr>
      <vt:lpstr>Copperplate Gothic Bold</vt:lpstr>
      <vt:lpstr>Courier New</vt:lpstr>
      <vt:lpstr>Forte</vt:lpstr>
      <vt:lpstr>Gabriola</vt:lpstr>
      <vt:lpstr>Helvetica</vt:lpstr>
      <vt:lpstr>HGGothicM</vt:lpstr>
      <vt:lpstr>HGSMinchoE</vt:lpstr>
      <vt:lpstr>MyriadPro-BoldCond</vt:lpstr>
      <vt:lpstr>MyriadPro-Cond</vt:lpstr>
      <vt:lpstr>Palatino Linotype</vt:lpstr>
      <vt:lpstr>Showcard Gothic</vt:lpstr>
      <vt:lpstr>Tahoma</vt:lpstr>
      <vt:lpstr>Times New Roman</vt:lpstr>
      <vt:lpstr>Verdana</vt:lpstr>
      <vt:lpstr>Wingdings</vt:lpstr>
      <vt:lpstr>Wingdings 2</vt:lpstr>
      <vt:lpstr>Wingdings 3</vt:lpstr>
      <vt:lpstr>3_EH Style</vt:lpstr>
      <vt:lpstr>4_EH Style</vt:lpstr>
      <vt:lpstr>14_Office Theme</vt:lpstr>
      <vt:lpstr>PowerPoint Presentation</vt:lpstr>
      <vt:lpstr>AGENDA</vt:lpstr>
      <vt:lpstr>AHA UPDATE </vt:lpstr>
      <vt:lpstr>Condition 1: Common Agenda</vt:lpstr>
      <vt:lpstr>Condition 2: Shared Measurement</vt:lpstr>
      <vt:lpstr>Condition 3: Mutually Reinforcing Activities</vt:lpstr>
      <vt:lpstr>Condition 4: Continuous Communication </vt:lpstr>
      <vt:lpstr>Condition 5: Backbone Support</vt:lpstr>
      <vt:lpstr>AHA UPDATE </vt:lpstr>
      <vt:lpstr>PowerPoint Presentation</vt:lpstr>
      <vt:lpstr>COMMUNITY ANNOUNCEMENTS </vt:lpstr>
      <vt:lpstr>PowerPoint Presentation</vt:lpstr>
      <vt:lpstr>PowerPoint Presentation</vt:lpstr>
      <vt:lpstr>STRATEGIC GROUP UPDATES</vt:lpstr>
      <vt:lpstr>PowerPoint Presentation</vt:lpstr>
      <vt:lpstr>Networking Activity</vt:lpstr>
      <vt:lpstr>Osher Lifelong Learning Institute (OLLI)at Granite State College</vt:lpstr>
      <vt:lpstr>A Bright Spot</vt:lpstr>
      <vt:lpstr>Am I in the land of OZ?</vt:lpstr>
      <vt:lpstr>Bernard Osher</vt:lpstr>
      <vt:lpstr>One of the Eight Criteria for an Effective OLLI</vt:lpstr>
      <vt:lpstr>“Dignity and Purposefulness”</vt:lpstr>
      <vt:lpstr>PowerPoint Presentation</vt:lpstr>
      <vt:lpstr> </vt:lpstr>
      <vt:lpstr>What is OLLI at GSC?</vt:lpstr>
      <vt:lpstr>The Bernard Osher Foundation</vt:lpstr>
      <vt:lpstr> OLLI at GSC-Operations</vt:lpstr>
      <vt:lpstr>PowerPoint Presentation</vt:lpstr>
      <vt:lpstr>Opportunities to Volunteer OLLI is Operated and Governed by Member-Volunteers.</vt:lpstr>
      <vt:lpstr>State-wide Committees</vt:lpstr>
      <vt:lpstr>STAFFING OLLI is Managed by Staff</vt:lpstr>
      <vt:lpstr>OLLI at GSC by the Numbers</vt:lpstr>
      <vt:lpstr>Class Topics Include:</vt:lpstr>
      <vt:lpstr>Above all, OLLI is about Learning for the Love of It!</vt:lpstr>
      <vt:lpstr>Follow us to OLLI at GSC!</vt:lpstr>
      <vt:lpstr>   Establishing the Base: Identifying NH’s Non-Traditional Oral Health Settings </vt:lpstr>
      <vt:lpstr>Establishing the Base </vt:lpstr>
      <vt:lpstr>PowerPoint Presentation</vt:lpstr>
      <vt:lpstr>Program Types and Numbers</vt:lpstr>
      <vt:lpstr>Model Frames </vt:lpstr>
      <vt:lpstr>Emerging Workforce Models                         </vt:lpstr>
      <vt:lpstr>Pathways to Oral Health Access: A Fork in the Road</vt:lpstr>
      <vt:lpstr>PowerPoint Presentation</vt:lpstr>
      <vt:lpstr>PowerPoint Presentation</vt:lpstr>
      <vt:lpstr>PowerPoint Presentation</vt:lpstr>
      <vt:lpstr>PowerPoint Presentation</vt:lpstr>
      <vt:lpstr>PowerPoint Presentation</vt:lpstr>
      <vt:lpstr>Applying the Data in Your Community </vt:lpstr>
      <vt:lpstr>PowerPoint Presentation</vt:lpstr>
      <vt:lpstr>PowerPoint Presentation</vt:lpstr>
      <vt:lpstr>PowerPoint Presentation</vt:lpstr>
    </vt:vector>
  </TitlesOfParts>
  <Company>Institute on Disability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Rabalais, Jennifer</dc:creator>
  <cp:lastModifiedBy>Straight, Mary</cp:lastModifiedBy>
  <cp:revision>57</cp:revision>
  <cp:lastPrinted>2017-06-14T19:02:17Z</cp:lastPrinted>
  <dcterms:created xsi:type="dcterms:W3CDTF">2016-12-14T15:36:51Z</dcterms:created>
  <dcterms:modified xsi:type="dcterms:W3CDTF">2017-06-14T19:03:36Z</dcterms:modified>
</cp:coreProperties>
</file>