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handoutMasterIdLst>
    <p:handoutMasterId r:id="rId50"/>
  </p:handoutMasterIdLst>
  <p:sldIdLst>
    <p:sldId id="283" r:id="rId2"/>
    <p:sldId id="256" r:id="rId3"/>
    <p:sldId id="267" r:id="rId4"/>
    <p:sldId id="257" r:id="rId5"/>
    <p:sldId id="258" r:id="rId6"/>
    <p:sldId id="259" r:id="rId7"/>
    <p:sldId id="284" r:id="rId8"/>
    <p:sldId id="260" r:id="rId9"/>
    <p:sldId id="261" r:id="rId10"/>
    <p:sldId id="292" r:id="rId11"/>
    <p:sldId id="262" r:id="rId12"/>
    <p:sldId id="310" r:id="rId13"/>
    <p:sldId id="268" r:id="rId14"/>
    <p:sldId id="269" r:id="rId15"/>
    <p:sldId id="270" r:id="rId16"/>
    <p:sldId id="295" r:id="rId17"/>
    <p:sldId id="275" r:id="rId18"/>
    <p:sldId id="271" r:id="rId19"/>
    <p:sldId id="274" r:id="rId20"/>
    <p:sldId id="273" r:id="rId21"/>
    <p:sldId id="272" r:id="rId22"/>
    <p:sldId id="297" r:id="rId23"/>
    <p:sldId id="263" r:id="rId24"/>
    <p:sldId id="264" r:id="rId25"/>
    <p:sldId id="265" r:id="rId26"/>
    <p:sldId id="266" r:id="rId27"/>
    <p:sldId id="296"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294" r:id="rId41"/>
    <p:sldId id="285" r:id="rId42"/>
    <p:sldId id="286" r:id="rId43"/>
    <p:sldId id="288" r:id="rId44"/>
    <p:sldId id="289" r:id="rId45"/>
    <p:sldId id="290" r:id="rId46"/>
    <p:sldId id="293" r:id="rId47"/>
    <p:sldId id="311" r:id="rId4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taj, Alison" initials="A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73237" autoAdjust="0"/>
  </p:normalViewPr>
  <p:slideViewPr>
    <p:cSldViewPr>
      <p:cViewPr varScale="1">
        <p:scale>
          <a:sx n="89" d="100"/>
          <a:sy n="89" d="100"/>
        </p:scale>
        <p:origin x="-227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02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E19D3A94-7852-4009-B1D9-FF7F51EAC9EB}" type="datetimeFigureOut">
              <a:rPr lang="en-US" smtClean="0"/>
              <a:t>6/24/2015</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A176F155-EF3C-4982-943C-0602C119363B}" type="slidenum">
              <a:rPr lang="en-US" smtClean="0"/>
              <a:t>‹#›</a:t>
            </a:fld>
            <a:endParaRPr lang="en-US"/>
          </a:p>
        </p:txBody>
      </p:sp>
    </p:spTree>
    <p:extLst>
      <p:ext uri="{BB962C8B-B14F-4D97-AF65-F5344CB8AC3E}">
        <p14:creationId xmlns:p14="http://schemas.microsoft.com/office/powerpoint/2010/main" val="469172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420E2F5-0F4C-48A4-AED9-A76AB341AB7B}" type="datetimeFigureOut">
              <a:rPr lang="en-US" smtClean="0"/>
              <a:t>6/24/2015</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E10E9399-AFD9-47E8-ADC8-AC1AC7B92C9F}" type="slidenum">
              <a:rPr lang="en-US" smtClean="0"/>
              <a:t>‹#›</a:t>
            </a:fld>
            <a:endParaRPr lang="en-US"/>
          </a:p>
        </p:txBody>
      </p:sp>
    </p:spTree>
    <p:extLst>
      <p:ext uri="{BB962C8B-B14F-4D97-AF65-F5344CB8AC3E}">
        <p14:creationId xmlns:p14="http://schemas.microsoft.com/office/powerpoint/2010/main" val="1212378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Alison- advocacy</a:t>
            </a:r>
          </a:p>
          <a:p>
            <a:r>
              <a:rPr lang="en-US" dirty="0" smtClean="0"/>
              <a:t>Sue- caregivers, fundamental</a:t>
            </a:r>
            <a:r>
              <a:rPr lang="en-US" baseline="0" dirty="0" smtClean="0"/>
              <a:t> needs, social &amp; civic</a:t>
            </a:r>
            <a:endParaRPr lang="en-US" dirty="0" smtClean="0"/>
          </a:p>
          <a:p>
            <a:r>
              <a:rPr lang="en-US" dirty="0" smtClean="0"/>
              <a:t>Laura- wellness, housing</a:t>
            </a:r>
          </a:p>
          <a:p>
            <a:endParaRPr lang="en-US" dirty="0" smtClean="0"/>
          </a:p>
          <a:p>
            <a:r>
              <a:rPr lang="en-US" dirty="0" smtClean="0"/>
              <a:t>Set</a:t>
            </a:r>
            <a:r>
              <a:rPr lang="en-US" baseline="0" dirty="0" smtClean="0"/>
              <a:t> up a flip chart pages with each area and the two questions- </a:t>
            </a:r>
            <a:r>
              <a:rPr lang="en-US" baseline="0" dirty="0" err="1" smtClean="0"/>
              <a:t>kate</a:t>
            </a:r>
            <a:endParaRPr lang="en-US" baseline="0" dirty="0" smtClean="0"/>
          </a:p>
          <a:p>
            <a:endParaRPr lang="en-US" baseline="0" dirty="0" smtClean="0"/>
          </a:p>
          <a:p>
            <a:r>
              <a:rPr lang="en-US" baseline="0" dirty="0" smtClean="0"/>
              <a:t>Write out the each area on a flip chart too…or make big print of the wheel?</a:t>
            </a: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2</a:t>
            </a:fld>
            <a:endParaRPr lang="en-US"/>
          </a:p>
        </p:txBody>
      </p:sp>
    </p:spTree>
    <p:extLst>
      <p:ext uri="{BB962C8B-B14F-4D97-AF65-F5344CB8AC3E}">
        <p14:creationId xmlns:p14="http://schemas.microsoft.com/office/powerpoint/2010/main" val="2278999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Laura</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Safe and affordable housing is identified as an important social determinant of health and well-being.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must be both affordable and accessible housing as well as access to supportive services to help them remain in their homes and communities.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Aging in place emphasizes aging in a familiar environment, preferably one’s own home, Aging in community refers to aging in one’s community while transitioning into settings that provide increased support and care.</a:t>
            </a:r>
            <a:endParaRPr lang="en-US" b="1" dirty="0"/>
          </a:p>
        </p:txBody>
      </p:sp>
      <p:sp>
        <p:nvSpPr>
          <p:cNvPr id="4" name="Slide Number Placeholder 3"/>
          <p:cNvSpPr>
            <a:spLocks noGrp="1"/>
          </p:cNvSpPr>
          <p:nvPr>
            <p:ph type="sldNum" sz="quarter" idx="10"/>
          </p:nvPr>
        </p:nvSpPr>
        <p:spPr/>
        <p:txBody>
          <a:bodyPr/>
          <a:lstStyle/>
          <a:p>
            <a:fld id="{E10E9399-AFD9-47E8-ADC8-AC1AC7B92C9F}" type="slidenum">
              <a:rPr lang="en-US" smtClean="0"/>
              <a:t>12</a:t>
            </a:fld>
            <a:endParaRPr lang="en-US"/>
          </a:p>
        </p:txBody>
      </p:sp>
    </p:spTree>
    <p:extLst>
      <p:ext uri="{BB962C8B-B14F-4D97-AF65-F5344CB8AC3E}">
        <p14:creationId xmlns:p14="http://schemas.microsoft.com/office/powerpoint/2010/main" val="3704471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323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kern="1200" dirty="0" smtClean="0">
                <a:solidFill>
                  <a:schemeClr val="tx1"/>
                </a:solidFill>
                <a:effectLst/>
                <a:latin typeface="+mn-lt"/>
                <a:ea typeface="+mn-ea"/>
                <a:cs typeface="+mn-cs"/>
              </a:rPr>
              <a:t>Laura</a:t>
            </a:r>
          </a:p>
          <a:p>
            <a:pPr marL="0" indent="0" defTabSz="933237">
              <a:buFont typeface="Arial" panose="020B0604020202020204" pitchFamily="34" charset="0"/>
              <a:buNone/>
              <a:defRPr/>
            </a:pPr>
            <a:endParaRPr lang="en-US" dirty="0" smtClean="0"/>
          </a:p>
          <a:p>
            <a:pPr marL="174982" indent="-174982" defTabSz="933237">
              <a:buFont typeface="Arial" panose="020B0604020202020204" pitchFamily="34" charset="0"/>
              <a:buChar char="•"/>
              <a:defRPr/>
            </a:pPr>
            <a:r>
              <a:rPr lang="en-US" dirty="0" smtClean="0"/>
              <a:t>NH has 28 affordable housing projects comprised of 795 affordable apartments (Echo Valley Village in Pittsburg,</a:t>
            </a:r>
            <a:r>
              <a:rPr lang="en-US" baseline="0" dirty="0" smtClean="0"/>
              <a:t> NH is example; another example is Sundance Village in Manchester)</a:t>
            </a:r>
          </a:p>
          <a:p>
            <a:pPr marL="174982" indent="-174982" defTabSz="933237">
              <a:buFont typeface="Arial" panose="020B0604020202020204" pitchFamily="34" charset="0"/>
              <a:buChar char="•"/>
              <a:defRPr/>
            </a:pPr>
            <a:r>
              <a:rPr lang="en-US" baseline="0" dirty="0" smtClean="0"/>
              <a:t>NH Community Loan Fund helps residents who live in manufactured housing to convert mobile home parks into consumer cooperatives owned and governed by their residents </a:t>
            </a:r>
          </a:p>
          <a:p>
            <a:pPr marL="174982" indent="-174982" defTabSz="933237">
              <a:buFont typeface="Arial" panose="020B0604020202020204" pitchFamily="34" charset="0"/>
              <a:buChar char="•"/>
              <a:defRPr/>
            </a:pPr>
            <a:r>
              <a:rPr lang="en-US" baseline="0" dirty="0" smtClean="0"/>
              <a:t>Moore Options for Seniors facilitates a home share model that connects seniors and individuals with extra space in their homes in a mutually beneficial, long-term environment. </a:t>
            </a:r>
            <a:endParaRPr lang="en-US" dirty="0" smtClean="0"/>
          </a:p>
          <a:p>
            <a:pPr marL="174982" indent="-174982">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13</a:t>
            </a:fld>
            <a:endParaRPr lang="en-US"/>
          </a:p>
        </p:txBody>
      </p:sp>
    </p:spTree>
    <p:extLst>
      <p:ext uri="{BB962C8B-B14F-4D97-AF65-F5344CB8AC3E}">
        <p14:creationId xmlns:p14="http://schemas.microsoft.com/office/powerpoint/2010/main" val="2384814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Laura</a:t>
            </a:r>
            <a:endParaRPr lang="en-US" b="1" dirty="0"/>
          </a:p>
        </p:txBody>
      </p:sp>
      <p:sp>
        <p:nvSpPr>
          <p:cNvPr id="4" name="Slide Number Placeholder 3"/>
          <p:cNvSpPr>
            <a:spLocks noGrp="1"/>
          </p:cNvSpPr>
          <p:nvPr>
            <p:ph type="sldNum" sz="quarter" idx="10"/>
          </p:nvPr>
        </p:nvSpPr>
        <p:spPr/>
        <p:txBody>
          <a:bodyPr/>
          <a:lstStyle/>
          <a:p>
            <a:fld id="{E10E9399-AFD9-47E8-ADC8-AC1AC7B92C9F}" type="slidenum">
              <a:rPr lang="en-US" smtClean="0"/>
              <a:t>14</a:t>
            </a:fld>
            <a:endParaRPr lang="en-US"/>
          </a:p>
        </p:txBody>
      </p:sp>
    </p:spTree>
    <p:extLst>
      <p:ext uri="{BB962C8B-B14F-4D97-AF65-F5344CB8AC3E}">
        <p14:creationId xmlns:p14="http://schemas.microsoft.com/office/powerpoint/2010/main" val="34619139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33237">
              <a:buFont typeface="Arial" panose="020B0604020202020204" pitchFamily="34" charset="0"/>
              <a:buNone/>
              <a:defRPr/>
            </a:pPr>
            <a:r>
              <a:rPr lang="en-US" b="1" dirty="0" smtClean="0"/>
              <a:t>Laura</a:t>
            </a:r>
          </a:p>
          <a:p>
            <a:pPr marL="174982" indent="-174982" defTabSz="933237">
              <a:buFont typeface="Arial" panose="020B0604020202020204" pitchFamily="34" charset="0"/>
              <a:buChar char="•"/>
              <a:defRPr/>
            </a:pPr>
            <a:r>
              <a:rPr lang="en-US" dirty="0" smtClean="0"/>
              <a:t>Coalesce housing developers, home builder associations, realtors, and health and human service providers to strategize how technology and housing design features can support aging in place </a:t>
            </a:r>
          </a:p>
          <a:p>
            <a:pPr marL="174982" indent="-174982">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15</a:t>
            </a:fld>
            <a:endParaRPr lang="en-US"/>
          </a:p>
        </p:txBody>
      </p:sp>
    </p:spTree>
    <p:extLst>
      <p:ext uri="{BB962C8B-B14F-4D97-AF65-F5344CB8AC3E}">
        <p14:creationId xmlns:p14="http://schemas.microsoft.com/office/powerpoint/2010/main" val="2214459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Sue</a:t>
            </a:r>
            <a:endParaRPr lang="en-US" b="1" dirty="0"/>
          </a:p>
        </p:txBody>
      </p:sp>
      <p:sp>
        <p:nvSpPr>
          <p:cNvPr id="4" name="Slide Number Placeholder 3"/>
          <p:cNvSpPr>
            <a:spLocks noGrp="1"/>
          </p:cNvSpPr>
          <p:nvPr>
            <p:ph type="sldNum" sz="quarter" idx="10"/>
          </p:nvPr>
        </p:nvSpPr>
        <p:spPr/>
        <p:txBody>
          <a:bodyPr/>
          <a:lstStyle/>
          <a:p>
            <a:fld id="{E10E9399-AFD9-47E8-ADC8-AC1AC7B92C9F}" type="slidenum">
              <a:rPr lang="en-US" smtClean="0"/>
              <a:t>18</a:t>
            </a:fld>
            <a:endParaRPr lang="en-US"/>
          </a:p>
        </p:txBody>
      </p:sp>
    </p:spTree>
    <p:extLst>
      <p:ext uri="{BB962C8B-B14F-4D97-AF65-F5344CB8AC3E}">
        <p14:creationId xmlns:p14="http://schemas.microsoft.com/office/powerpoint/2010/main" val="3035451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Briefly</a:t>
            </a:r>
            <a:r>
              <a:rPr lang="en-US" baseline="0" dirty="0" smtClean="0"/>
              <a:t> describe each….</a:t>
            </a: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19</a:t>
            </a:fld>
            <a:endParaRPr lang="en-US"/>
          </a:p>
        </p:txBody>
      </p:sp>
    </p:spTree>
    <p:extLst>
      <p:ext uri="{BB962C8B-B14F-4D97-AF65-F5344CB8AC3E}">
        <p14:creationId xmlns:p14="http://schemas.microsoft.com/office/powerpoint/2010/main" val="968439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Breifly</a:t>
            </a:r>
            <a:r>
              <a:rPr lang="en-US" dirty="0" smtClean="0"/>
              <a:t> describe each</a:t>
            </a:r>
          </a:p>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20</a:t>
            </a:fld>
            <a:endParaRPr lang="en-US"/>
          </a:p>
        </p:txBody>
      </p:sp>
    </p:spTree>
    <p:extLst>
      <p:ext uri="{BB962C8B-B14F-4D97-AF65-F5344CB8AC3E}">
        <p14:creationId xmlns:p14="http://schemas.microsoft.com/office/powerpoint/2010/main" val="3500786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21</a:t>
            </a:fld>
            <a:endParaRPr lang="en-US"/>
          </a:p>
        </p:txBody>
      </p:sp>
    </p:spTree>
    <p:extLst>
      <p:ext uri="{BB962C8B-B14F-4D97-AF65-F5344CB8AC3E}">
        <p14:creationId xmlns:p14="http://schemas.microsoft.com/office/powerpoint/2010/main" val="3701485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Sue</a:t>
            </a: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23</a:t>
            </a:fld>
            <a:endParaRPr lang="en-US"/>
          </a:p>
        </p:txBody>
      </p:sp>
    </p:spTree>
    <p:extLst>
      <p:ext uri="{BB962C8B-B14F-4D97-AF65-F5344CB8AC3E}">
        <p14:creationId xmlns:p14="http://schemas.microsoft.com/office/powerpoint/2010/main" val="22150297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26</a:t>
            </a:fld>
            <a:endParaRPr lang="en-US"/>
          </a:p>
        </p:txBody>
      </p:sp>
    </p:spTree>
    <p:extLst>
      <p:ext uri="{BB962C8B-B14F-4D97-AF65-F5344CB8AC3E}">
        <p14:creationId xmlns:p14="http://schemas.microsoft.com/office/powerpoint/2010/main" val="1029860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Sue</a:t>
            </a:r>
            <a:endParaRPr lang="en-US" b="1" dirty="0"/>
          </a:p>
        </p:txBody>
      </p:sp>
      <p:sp>
        <p:nvSpPr>
          <p:cNvPr id="4" name="Slide Number Placeholder 3"/>
          <p:cNvSpPr>
            <a:spLocks noGrp="1"/>
          </p:cNvSpPr>
          <p:nvPr>
            <p:ph type="sldNum" sz="quarter" idx="10"/>
          </p:nvPr>
        </p:nvSpPr>
        <p:spPr/>
        <p:txBody>
          <a:bodyPr/>
          <a:lstStyle/>
          <a:p>
            <a:fld id="{E10E9399-AFD9-47E8-ADC8-AC1AC7B92C9F}" type="slidenum">
              <a:rPr lang="en-US" smtClean="0"/>
              <a:t>3</a:t>
            </a:fld>
            <a:endParaRPr lang="en-US"/>
          </a:p>
        </p:txBody>
      </p:sp>
    </p:spTree>
    <p:extLst>
      <p:ext uri="{BB962C8B-B14F-4D97-AF65-F5344CB8AC3E}">
        <p14:creationId xmlns:p14="http://schemas.microsoft.com/office/powerpoint/2010/main" val="2899273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Laura</a:t>
            </a:r>
          </a:p>
          <a:p>
            <a:endParaRPr lang="en-US" sz="1200" kern="1200" dirty="0" smtClean="0">
              <a:solidFill>
                <a:schemeClr val="tx1"/>
              </a:solidFill>
              <a:effectLst/>
              <a:latin typeface="+mn-lt"/>
              <a:ea typeface="+mn-ea"/>
              <a:cs typeface="+mn-cs"/>
            </a:endParaRPr>
          </a:p>
          <a:p>
            <a:r>
              <a:rPr lang="en-US" sz="1600" kern="1200" dirty="0" smtClean="0">
                <a:solidFill>
                  <a:schemeClr val="tx1"/>
                </a:solidFill>
                <a:effectLst/>
                <a:latin typeface="+mn-lt"/>
                <a:ea typeface="+mn-ea"/>
                <a:cs typeface="+mn-cs"/>
              </a:rPr>
              <a:t>Defining the quality of access to physical and mental wellbeing supports is an undertaking that research in each silo has approached. For the purpose of this paper, quality of access will be addressed through the recommendations section where linkages to best or promising practices are identified. The national quality landscape for medical, mental health, and long term services and supports systems all have initiatives and are at varying stages of maturity in quality measurements. As those systems progress, programing should be tied to those measures. </a:t>
            </a:r>
          </a:p>
          <a:p>
            <a:endParaRPr lang="en-US" sz="1600" dirty="0"/>
          </a:p>
        </p:txBody>
      </p:sp>
      <p:sp>
        <p:nvSpPr>
          <p:cNvPr id="4" name="Slide Number Placeholder 3"/>
          <p:cNvSpPr>
            <a:spLocks noGrp="1"/>
          </p:cNvSpPr>
          <p:nvPr>
            <p:ph type="sldNum" sz="quarter" idx="10"/>
          </p:nvPr>
        </p:nvSpPr>
        <p:spPr/>
        <p:txBody>
          <a:bodyPr/>
          <a:lstStyle/>
          <a:p>
            <a:fld id="{E10E9399-AFD9-47E8-ADC8-AC1AC7B92C9F}" type="slidenum">
              <a:rPr lang="en-US" smtClean="0"/>
              <a:t>28</a:t>
            </a:fld>
            <a:endParaRPr lang="en-US"/>
          </a:p>
        </p:txBody>
      </p:sp>
    </p:spTree>
    <p:extLst>
      <p:ext uri="{BB962C8B-B14F-4D97-AF65-F5344CB8AC3E}">
        <p14:creationId xmlns:p14="http://schemas.microsoft.com/office/powerpoint/2010/main" val="163855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UVIP’S new Aging with Dignity campaign is off and running</a:t>
            </a:r>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“Where can we all together make a difference in our community on things important to our seniors and their wellbeing?”</a:t>
            </a:r>
            <a:endParaRPr lang="en-US" dirty="0" smtClean="0">
              <a:effectLst/>
            </a:endParaRPr>
          </a:p>
          <a:p>
            <a:r>
              <a:rPr lang="en-US" sz="1200" b="1" u="sng" kern="1200" dirty="0" smtClean="0">
                <a:solidFill>
                  <a:schemeClr val="tx1"/>
                </a:solidFill>
                <a:effectLst/>
                <a:latin typeface="+mn-lt"/>
                <a:ea typeface="+mn-ea"/>
                <a:cs typeface="+mn-cs"/>
              </a:rPr>
              <a:t>ng in Place</a:t>
            </a:r>
            <a:r>
              <a:rPr lang="en-US" sz="1200" kern="1200" dirty="0" smtClean="0">
                <a:solidFill>
                  <a:schemeClr val="tx1"/>
                </a:solidFill>
                <a:effectLst/>
                <a:latin typeface="+mn-lt"/>
                <a:ea typeface="+mn-ea"/>
                <a:cs typeface="+mn-cs"/>
              </a:rPr>
              <a:t> — How can I stay in my home more easily and for longer? How can I alter my home and my lifestyle, and get trustworthy help, to allow me stay there?</a:t>
            </a:r>
            <a:endParaRPr lang="en-US" dirty="0" smtClean="0">
              <a:effectLst/>
            </a:endParaRPr>
          </a:p>
          <a:p>
            <a:r>
              <a:rPr lang="en-US" sz="1200" b="1" u="sng" kern="1200" dirty="0" smtClean="0">
                <a:solidFill>
                  <a:schemeClr val="tx1"/>
                </a:solidFill>
                <a:effectLst/>
                <a:latin typeface="+mn-lt"/>
                <a:ea typeface="+mn-ea"/>
                <a:cs typeface="+mn-cs"/>
              </a:rPr>
              <a:t>Planning</a:t>
            </a:r>
            <a:r>
              <a:rPr lang="en-US" sz="1200" kern="1200" dirty="0" smtClean="0">
                <a:solidFill>
                  <a:schemeClr val="tx1"/>
                </a:solidFill>
                <a:effectLst/>
                <a:latin typeface="+mn-lt"/>
                <a:ea typeface="+mn-ea"/>
                <a:cs typeface="+mn-cs"/>
              </a:rPr>
              <a:t> — How can I do a better job of planning for my later years — financially, medically, theologically, quality of life, end-of-life?</a:t>
            </a:r>
          </a:p>
          <a:p>
            <a:r>
              <a:rPr lang="en-US" sz="1200" b="1" u="sng" kern="1200" dirty="0" smtClean="0">
                <a:solidFill>
                  <a:schemeClr val="tx1"/>
                </a:solidFill>
                <a:effectLst/>
                <a:latin typeface="+mn-lt"/>
                <a:ea typeface="+mn-ea"/>
                <a:cs typeface="+mn-cs"/>
              </a:rPr>
              <a:t>Transportation</a:t>
            </a:r>
            <a:r>
              <a:rPr lang="en-US" sz="1200" kern="1200" dirty="0" smtClean="0">
                <a:solidFill>
                  <a:schemeClr val="tx1"/>
                </a:solidFill>
                <a:effectLst/>
                <a:latin typeface="+mn-lt"/>
                <a:ea typeface="+mn-ea"/>
                <a:cs typeface="+mn-cs"/>
              </a:rPr>
              <a:t> — When I can no longer drive, how can I get rides not only to the necessary medical and shopping destinations but also to the fun stuff like my book group or a play?</a:t>
            </a:r>
            <a:endParaRPr lang="en-US" dirty="0" smtClean="0">
              <a:effectLst/>
            </a:endParaRPr>
          </a:p>
          <a:p>
            <a:r>
              <a:rPr lang="en-US" sz="1200" b="1" u="sng" kern="1200" dirty="0" smtClean="0">
                <a:solidFill>
                  <a:schemeClr val="tx1"/>
                </a:solidFill>
                <a:effectLst/>
                <a:latin typeface="+mn-lt"/>
                <a:ea typeface="+mn-ea"/>
                <a:cs typeface="+mn-cs"/>
              </a:rPr>
              <a:t>Elder Facility Selection</a:t>
            </a:r>
            <a:r>
              <a:rPr lang="en-US" sz="1200" kern="1200" dirty="0" smtClean="0">
                <a:solidFill>
                  <a:schemeClr val="tx1"/>
                </a:solidFill>
                <a:effectLst/>
                <a:latin typeface="+mn-lt"/>
                <a:ea typeface="+mn-ea"/>
                <a:cs typeface="+mn-cs"/>
              </a:rPr>
              <a:t> — How can I make a more informed decision about whether to go into a living facility, and better choose the right facility for me or my loved one</a:t>
            </a:r>
          </a:p>
          <a:p>
            <a:r>
              <a:rPr lang="en-US" sz="1200" b="1" u="sng" kern="1200" dirty="0" smtClean="0">
                <a:solidFill>
                  <a:schemeClr val="tx1"/>
                </a:solidFill>
                <a:effectLst/>
                <a:latin typeface="+mn-lt"/>
                <a:ea typeface="+mn-ea"/>
                <a:cs typeface="+mn-cs"/>
              </a:rPr>
              <a:t>Community Nursing</a:t>
            </a:r>
            <a:r>
              <a:rPr lang="en-US" sz="1200" kern="1200" dirty="0" smtClean="0">
                <a:solidFill>
                  <a:schemeClr val="tx1"/>
                </a:solidFill>
                <a:effectLst/>
                <a:latin typeface="+mn-lt"/>
                <a:ea typeface="+mn-ea"/>
                <a:cs typeface="+mn-cs"/>
              </a:rPr>
              <a:t> — How might we make the benefits of nurse outreach to seniors in their homes, based either in parishes or the broader community, available to more seniors, especially in less affluent communities?</a:t>
            </a:r>
            <a:endParaRPr lang="en-US" dirty="0" smtClean="0">
              <a:effectLst/>
            </a:endParaRPr>
          </a:p>
          <a:p>
            <a:r>
              <a:rPr lang="en-US" sz="1200" kern="1200" dirty="0" smtClean="0">
                <a:solidFill>
                  <a:schemeClr val="tx1"/>
                </a:solidFill>
                <a:effectLst/>
                <a:latin typeface="+mn-lt"/>
                <a:ea typeface="+mn-ea"/>
                <a:cs typeface="+mn-cs"/>
              </a:rPr>
              <a:t>Armed with these 200+ stories and our sense of direction, UVIP’s next step is to engage and talk with the many experts and other groups working on the needs of seniors. This is both to benefit from their experience and wisdom and to build collaborative efforts and avoid duplication.</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35</a:t>
            </a:fld>
            <a:endParaRPr lang="en-US"/>
          </a:p>
        </p:txBody>
      </p:sp>
    </p:spTree>
    <p:extLst>
      <p:ext uri="{BB962C8B-B14F-4D97-AF65-F5344CB8AC3E}">
        <p14:creationId xmlns:p14="http://schemas.microsoft.com/office/powerpoint/2010/main" val="2913945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39</a:t>
            </a:fld>
            <a:endParaRPr lang="en-US"/>
          </a:p>
        </p:txBody>
      </p:sp>
    </p:spTree>
    <p:extLst>
      <p:ext uri="{BB962C8B-B14F-4D97-AF65-F5344CB8AC3E}">
        <p14:creationId xmlns:p14="http://schemas.microsoft.com/office/powerpoint/2010/main" val="1891197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40</a:t>
            </a:fld>
            <a:endParaRPr lang="en-US"/>
          </a:p>
        </p:txBody>
      </p:sp>
    </p:spTree>
    <p:extLst>
      <p:ext uri="{BB962C8B-B14F-4D97-AF65-F5344CB8AC3E}">
        <p14:creationId xmlns:p14="http://schemas.microsoft.com/office/powerpoint/2010/main" val="15157523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Alison</a:t>
            </a: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41</a:t>
            </a:fld>
            <a:endParaRPr lang="en-US"/>
          </a:p>
        </p:txBody>
      </p:sp>
    </p:spTree>
    <p:extLst>
      <p:ext uri="{BB962C8B-B14F-4D97-AF65-F5344CB8AC3E}">
        <p14:creationId xmlns:p14="http://schemas.microsoft.com/office/powerpoint/2010/main" val="39346078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10E9399-AFD9-47E8-ADC8-AC1AC7B92C9F}" type="slidenum">
              <a:rPr lang="en-US" smtClean="0"/>
              <a:t>43</a:t>
            </a:fld>
            <a:endParaRPr lang="en-US"/>
          </a:p>
        </p:txBody>
      </p:sp>
    </p:spTree>
    <p:extLst>
      <p:ext uri="{BB962C8B-B14F-4D97-AF65-F5344CB8AC3E}">
        <p14:creationId xmlns:p14="http://schemas.microsoft.com/office/powerpoint/2010/main" val="28326419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46</a:t>
            </a:fld>
            <a:endParaRPr lang="en-US"/>
          </a:p>
        </p:txBody>
      </p:sp>
    </p:spTree>
    <p:extLst>
      <p:ext uri="{BB962C8B-B14F-4D97-AF65-F5344CB8AC3E}">
        <p14:creationId xmlns:p14="http://schemas.microsoft.com/office/powerpoint/2010/main" val="9637643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47</a:t>
            </a:fld>
            <a:endParaRPr lang="en-US"/>
          </a:p>
        </p:txBody>
      </p:sp>
    </p:spTree>
    <p:extLst>
      <p:ext uri="{BB962C8B-B14F-4D97-AF65-F5344CB8AC3E}">
        <p14:creationId xmlns:p14="http://schemas.microsoft.com/office/powerpoint/2010/main" val="963764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Sue</a:t>
            </a:r>
            <a:endParaRPr lang="en-US" b="1" dirty="0"/>
          </a:p>
        </p:txBody>
      </p:sp>
      <p:sp>
        <p:nvSpPr>
          <p:cNvPr id="4" name="Slide Number Placeholder 3"/>
          <p:cNvSpPr>
            <a:spLocks noGrp="1"/>
          </p:cNvSpPr>
          <p:nvPr>
            <p:ph type="sldNum" sz="quarter" idx="10"/>
          </p:nvPr>
        </p:nvSpPr>
        <p:spPr/>
        <p:txBody>
          <a:bodyPr/>
          <a:lstStyle/>
          <a:p>
            <a:fld id="{E10E9399-AFD9-47E8-ADC8-AC1AC7B92C9F}" type="slidenum">
              <a:rPr lang="en-US" smtClean="0"/>
              <a:t>4</a:t>
            </a:fld>
            <a:endParaRPr lang="en-US"/>
          </a:p>
        </p:txBody>
      </p:sp>
    </p:spTree>
    <p:extLst>
      <p:ext uri="{BB962C8B-B14F-4D97-AF65-F5344CB8AC3E}">
        <p14:creationId xmlns:p14="http://schemas.microsoft.com/office/powerpoint/2010/main" val="981520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33237">
              <a:buFont typeface="Arial" panose="020B0604020202020204" pitchFamily="34" charset="0"/>
              <a:buNone/>
              <a:defRPr/>
            </a:pPr>
            <a:r>
              <a:rPr lang="en-US" b="1" dirty="0" smtClean="0"/>
              <a:t>Sue</a:t>
            </a:r>
          </a:p>
          <a:p>
            <a:pPr marL="174982" indent="-174982" defTabSz="933237">
              <a:buFont typeface="Arial" panose="020B0604020202020204" pitchFamily="34" charset="0"/>
              <a:buChar char="•"/>
              <a:defRPr/>
            </a:pPr>
            <a:r>
              <a:rPr lang="en-US" dirty="0" smtClean="0"/>
              <a:t>WHO</a:t>
            </a:r>
            <a:r>
              <a:rPr lang="en-US" baseline="0" dirty="0" smtClean="0"/>
              <a:t> definition of an elder friendly community identifies protecting the most vulnerable as key component of elder-friendly community</a:t>
            </a:r>
            <a:endParaRPr lang="en-US" dirty="0" smtClean="0"/>
          </a:p>
          <a:p>
            <a:pPr marL="174982" indent="-174982" defTabSz="933237">
              <a:buFont typeface="Arial" panose="020B0604020202020204" pitchFamily="34" charset="0"/>
              <a:buChar char="•"/>
              <a:defRPr/>
            </a:pPr>
            <a:r>
              <a:rPr lang="en-US" dirty="0" smtClean="0"/>
              <a:t>Fundamental needs for older adults are identified as food, shelter, safety and transportation.</a:t>
            </a:r>
          </a:p>
          <a:p>
            <a:pPr marL="174982" indent="-174982">
              <a:buFont typeface="Arial" panose="020B0604020202020204" pitchFamily="34" charset="0"/>
              <a:buChar char="•"/>
            </a:pPr>
            <a:r>
              <a:rPr lang="en-US" dirty="0" smtClean="0"/>
              <a:t>Poverty</a:t>
            </a:r>
            <a:r>
              <a:rPr lang="en-US" baseline="0" dirty="0" smtClean="0"/>
              <a:t> is an important indicator to consider when assessing how well individuals are able to address their basic needs for food, shelter, and transportation.</a:t>
            </a:r>
          </a:p>
          <a:p>
            <a:pPr marL="174982" indent="-174982">
              <a:buFont typeface="Arial" panose="020B0604020202020204" pitchFamily="34" charset="0"/>
              <a:buChar char="•"/>
            </a:pPr>
            <a:r>
              <a:rPr lang="en-US" baseline="0" dirty="0" smtClean="0"/>
              <a:t>U.S. Federal Poverty Guidelines published by the US Department of Health and Human Services identify poverty rate as $11,770 for a household of one and $15,930 for households of two </a:t>
            </a:r>
          </a:p>
          <a:p>
            <a:pPr marL="174982" indent="-174982">
              <a:buFont typeface="Arial" panose="020B0604020202020204" pitchFamily="34" charset="0"/>
              <a:buChar char="•"/>
            </a:pPr>
            <a:r>
              <a:rPr lang="en-US" baseline="0" dirty="0" smtClean="0"/>
              <a:t>Definition of economic security gap: Income level at which older adults can cover basic living expenses without the use of public or private assistance</a:t>
            </a:r>
          </a:p>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5</a:t>
            </a:fld>
            <a:endParaRPr lang="en-US"/>
          </a:p>
        </p:txBody>
      </p:sp>
    </p:spTree>
    <p:extLst>
      <p:ext uri="{BB962C8B-B14F-4D97-AF65-F5344CB8AC3E}">
        <p14:creationId xmlns:p14="http://schemas.microsoft.com/office/powerpoint/2010/main" val="3045563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Sue </a:t>
            </a:r>
          </a:p>
          <a:p>
            <a:r>
              <a:rPr lang="en-US" b="1" dirty="0" smtClean="0"/>
              <a:t>Nutrition: </a:t>
            </a:r>
          </a:p>
          <a:p>
            <a:pPr marL="174982" lvl="1" indent="-174982" defTabSz="933237">
              <a:buFont typeface="Arial" panose="020B0604020202020204" pitchFamily="34" charset="0"/>
              <a:buChar char="•"/>
              <a:defRPr/>
            </a:pPr>
            <a:r>
              <a:rPr lang="en-US" dirty="0" smtClean="0"/>
              <a:t>NH ranks best out of nation for elder food security. 67 locations that provide food assistance</a:t>
            </a:r>
            <a:r>
              <a:rPr lang="en-US" baseline="0" dirty="0" smtClean="0"/>
              <a:t> including food pantries and other church and community organized food programs.</a:t>
            </a:r>
            <a:endParaRPr lang="en-US" dirty="0" smtClean="0"/>
          </a:p>
          <a:p>
            <a:pPr marL="174982" lvl="1" indent="-174982" defTabSz="933237">
              <a:buFont typeface="Arial" panose="020B0604020202020204" pitchFamily="34" charset="0"/>
              <a:buChar char="•"/>
              <a:defRPr/>
            </a:pPr>
            <a:r>
              <a:rPr lang="en-US" dirty="0" smtClean="0"/>
              <a:t>Meals on Wheels</a:t>
            </a:r>
            <a:r>
              <a:rPr lang="en-US" baseline="0" dirty="0" smtClean="0"/>
              <a:t> </a:t>
            </a:r>
            <a:r>
              <a:rPr lang="en-US" dirty="0" smtClean="0"/>
              <a:t>delivered more than 1.2 million meals to 11,596 people in 2012</a:t>
            </a:r>
          </a:p>
          <a:p>
            <a:pPr marL="174982" lvl="1" indent="-174982" defTabSz="933237">
              <a:buFont typeface="Arial" panose="020B0604020202020204" pitchFamily="34" charset="0"/>
              <a:buChar char="•"/>
              <a:defRPr/>
            </a:pPr>
            <a:r>
              <a:rPr lang="en-US" dirty="0" smtClean="0"/>
              <a:t>Supplemental Nutrition Assistance Program (previously known as Food stamp program)</a:t>
            </a:r>
            <a:r>
              <a:rPr lang="en-US" baseline="0" dirty="0" smtClean="0"/>
              <a:t> serves 7% of older adults ages 75 and older </a:t>
            </a:r>
            <a:endParaRPr lang="en-US" dirty="0" smtClean="0"/>
          </a:p>
          <a:p>
            <a:pPr marL="174982" lvl="1" indent="-174982" defTabSz="933237">
              <a:buFont typeface="Arial" panose="020B0604020202020204" pitchFamily="34" charset="0"/>
              <a:buChar char="•"/>
              <a:defRPr/>
            </a:pPr>
            <a:r>
              <a:rPr lang="en-US" dirty="0" smtClean="0"/>
              <a:t>Commodity</a:t>
            </a:r>
            <a:r>
              <a:rPr lang="en-US" baseline="0" dirty="0" smtClean="0"/>
              <a:t> </a:t>
            </a:r>
            <a:r>
              <a:rPr lang="en-US" dirty="0" smtClean="0"/>
              <a:t>Supplemental Food Program provides free food</a:t>
            </a:r>
            <a:r>
              <a:rPr lang="en-US" baseline="0" dirty="0" smtClean="0"/>
              <a:t> and information to people over the age of 60 and whose income falls below 130% of poverty guidelines </a:t>
            </a:r>
            <a:r>
              <a:rPr lang="en-US" dirty="0" smtClean="0"/>
              <a:t> </a:t>
            </a:r>
          </a:p>
          <a:p>
            <a:pPr marL="0" lvl="1" defTabSz="933237">
              <a:defRPr/>
            </a:pPr>
            <a:endParaRPr lang="en-US" dirty="0" smtClean="0"/>
          </a:p>
          <a:p>
            <a:pPr marL="0" lvl="1" defTabSz="933237">
              <a:defRPr/>
            </a:pPr>
            <a:r>
              <a:rPr lang="en-US" b="1" dirty="0" smtClean="0"/>
              <a:t>Safety: </a:t>
            </a:r>
          </a:p>
          <a:p>
            <a:pPr marL="174982" lvl="1" indent="-174982" defTabSz="933237">
              <a:buFont typeface="Arial" panose="020B0604020202020204" pitchFamily="34" charset="0"/>
              <a:buChar char="•"/>
              <a:defRPr/>
            </a:pPr>
            <a:r>
              <a:rPr lang="en-US" dirty="0" smtClean="0"/>
              <a:t>World Health Organization states</a:t>
            </a:r>
            <a:r>
              <a:rPr lang="en-US" baseline="0" dirty="0" smtClean="0"/>
              <a:t> that “</a:t>
            </a:r>
            <a:r>
              <a:rPr lang="en-US" dirty="0" smtClean="0"/>
              <a:t>elder</a:t>
            </a:r>
            <a:r>
              <a:rPr lang="en-US" baseline="0" dirty="0" smtClean="0"/>
              <a:t> abuse is a violation of human rights and a significant cause of illness, injury, loss of productivity, isolation and despair” </a:t>
            </a:r>
          </a:p>
          <a:p>
            <a:pPr marL="174982" lvl="1" indent="-174982" defTabSz="933237">
              <a:buFont typeface="Arial" panose="020B0604020202020204" pitchFamily="34" charset="0"/>
              <a:buChar char="•"/>
              <a:defRPr/>
            </a:pPr>
            <a:r>
              <a:rPr lang="en-US" baseline="0" dirty="0" smtClean="0"/>
              <a:t>National Center on Elder Abuse indicates that reports from state Adult Protective Services agencies shows an increasing trend in the reporting of elder abuse, with financial exploitation being the highest. </a:t>
            </a:r>
          </a:p>
          <a:p>
            <a:pPr marL="174982" lvl="1" indent="-174982" defTabSz="933237">
              <a:buFont typeface="Arial" panose="020B0604020202020204" pitchFamily="34" charset="0"/>
              <a:buChar char="•"/>
              <a:defRPr/>
            </a:pPr>
            <a:r>
              <a:rPr lang="en-US" baseline="0" dirty="0" smtClean="0"/>
              <a:t>NH Bureau of Adult and Elder Services is charged with investigating reports of abuse and neglect. </a:t>
            </a:r>
          </a:p>
          <a:p>
            <a:pPr marL="174982" lvl="1" indent="-174982" defTabSz="933237">
              <a:buFont typeface="Arial" panose="020B0604020202020204" pitchFamily="34" charset="0"/>
              <a:buChar char="•"/>
              <a:defRPr/>
            </a:pPr>
            <a:r>
              <a:rPr lang="en-US" baseline="0" dirty="0" smtClean="0"/>
              <a:t>Long-Term Care Ombudsman investigates and resolves complaints or problems of residents residing in long-term health care facilities (i.e. nursing facilities) </a:t>
            </a:r>
          </a:p>
          <a:p>
            <a:pPr marL="174982" lvl="1" indent="-174982" defTabSz="933237">
              <a:buFont typeface="Arial" panose="020B0604020202020204" pitchFamily="34" charset="0"/>
              <a:buChar char="•"/>
              <a:defRPr/>
            </a:pPr>
            <a:r>
              <a:rPr lang="en-US" baseline="0" dirty="0" smtClean="0"/>
              <a:t>Elder Abuse Advisory Council provides public education and awareness, develops resources and support services, works to improve community relations, and examines and recommends legislation. </a:t>
            </a:r>
          </a:p>
          <a:p>
            <a:pPr marL="174982" lvl="1" indent="-174982" defTabSz="933237">
              <a:buFont typeface="Arial" panose="020B0604020202020204" pitchFamily="34" charset="0"/>
              <a:buChar char="•"/>
              <a:defRPr/>
            </a:pPr>
            <a:r>
              <a:rPr lang="en-US" baseline="0" dirty="0" smtClean="0"/>
              <a:t>NH Legal Assistance offers legal assistance to persons over age 60 through the Senior Law Project (SLP). SLP assists NH’s most economically and socially needy seniors with a variety of civil and legal problems.  </a:t>
            </a:r>
          </a:p>
          <a:p>
            <a:pPr marL="174982" lvl="1" indent="-174982" defTabSz="933237">
              <a:buFontTx/>
              <a:buChar char="-"/>
              <a:defRPr/>
            </a:pPr>
            <a:endParaRPr lang="en-US" baseline="0" dirty="0" smtClean="0"/>
          </a:p>
          <a:p>
            <a:pPr marL="174982" lvl="1" indent="-174982" defTabSz="933237">
              <a:buFontTx/>
              <a:buChar char="-"/>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6</a:t>
            </a:fld>
            <a:endParaRPr lang="en-US"/>
          </a:p>
        </p:txBody>
      </p:sp>
    </p:spTree>
    <p:extLst>
      <p:ext uri="{BB962C8B-B14F-4D97-AF65-F5344CB8AC3E}">
        <p14:creationId xmlns:p14="http://schemas.microsoft.com/office/powerpoint/2010/main" val="791951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Sue</a:t>
            </a:r>
          </a:p>
          <a:p>
            <a:r>
              <a:rPr lang="en-US" b="1" dirty="0" smtClean="0"/>
              <a:t>Access to Info about Services</a:t>
            </a:r>
          </a:p>
          <a:p>
            <a:pPr marL="174982" indent="-174982">
              <a:buFont typeface="Arial" panose="020B0604020202020204" pitchFamily="34" charset="0"/>
              <a:buChar char="•"/>
            </a:pPr>
            <a:r>
              <a:rPr lang="en-US" dirty="0" smtClean="0"/>
              <a:t>Aging</a:t>
            </a:r>
            <a:r>
              <a:rPr lang="en-US" baseline="0" dirty="0" smtClean="0"/>
              <a:t> and Disability Resource Center network (SLRCs) provide information regarding elder services. </a:t>
            </a:r>
          </a:p>
          <a:p>
            <a:pPr marL="174982" indent="-174982">
              <a:buFont typeface="Arial" panose="020B0604020202020204" pitchFamily="34" charset="0"/>
              <a:buChar char="•"/>
            </a:pPr>
            <a:r>
              <a:rPr lang="en-US" baseline="0" dirty="0" smtClean="0"/>
              <a:t>NH 211 provides toll free phone number and website that provides information about services throughout the state. </a:t>
            </a:r>
          </a:p>
          <a:p>
            <a:pPr marL="174982" indent="-174982">
              <a:buFont typeface="Arial" panose="020B0604020202020204" pitchFamily="34" charset="0"/>
              <a:buChar char="•"/>
            </a:pPr>
            <a:endParaRPr lang="en-US" baseline="0" dirty="0" smtClean="0"/>
          </a:p>
          <a:p>
            <a:r>
              <a:rPr lang="en-US" b="1" baseline="0" dirty="0" smtClean="0"/>
              <a:t>Shelter/Warmth</a:t>
            </a:r>
          </a:p>
          <a:p>
            <a:pPr marL="174982" indent="-174982">
              <a:buFont typeface="Arial" panose="020B0604020202020204" pitchFamily="34" charset="0"/>
              <a:buChar char="•"/>
            </a:pPr>
            <a:r>
              <a:rPr lang="en-US" baseline="0" dirty="0" smtClean="0"/>
              <a:t>Low Income Home Energy Assistance Program (LIHEAP) offers heating and weatherization assistance through local community action programs to resident’s income falls below the 200% poverty line.</a:t>
            </a:r>
          </a:p>
          <a:p>
            <a:pPr marL="174982" indent="-174982">
              <a:buFont typeface="Arial" panose="020B0604020202020204" pitchFamily="34" charset="0"/>
              <a:buChar char="•"/>
            </a:pPr>
            <a:r>
              <a:rPr lang="en-US" baseline="0" dirty="0" smtClean="0"/>
              <a:t>NH provides funding to about 42 homeless shelters around the state. Granite Way in partnership with 211 provide information related to emergency housing and shelter. </a:t>
            </a:r>
          </a:p>
          <a:p>
            <a:pPr marL="174982" indent="-174982">
              <a:buFont typeface="Arial" panose="020B0604020202020204" pitchFamily="34" charset="0"/>
              <a:buChar char="•"/>
            </a:pPr>
            <a:endParaRPr lang="en-US" baseline="0" dirty="0" smtClean="0"/>
          </a:p>
          <a:p>
            <a:r>
              <a:rPr lang="en-US" b="1" baseline="0" dirty="0" smtClean="0"/>
              <a:t>Transportation</a:t>
            </a:r>
          </a:p>
          <a:p>
            <a:pPr marL="174982" indent="-174982">
              <a:buFont typeface="Arial" panose="020B0604020202020204" pitchFamily="34" charset="0"/>
              <a:buChar char="•"/>
            </a:pPr>
            <a:r>
              <a:rPr lang="en-US" baseline="0" dirty="0" smtClean="0"/>
              <a:t>Various agencies provide transportation services in NH. Information can be found on the Bureau of Elderly and Adult Service’s website, </a:t>
            </a:r>
            <a:r>
              <a:rPr lang="en-US" baseline="0" dirty="0" err="1" smtClean="0"/>
              <a:t>ServiceLink</a:t>
            </a:r>
            <a:r>
              <a:rPr lang="en-US" baseline="0" dirty="0" smtClean="0"/>
              <a:t> Resource Center website, and </a:t>
            </a:r>
            <a:r>
              <a:rPr lang="en-US" baseline="0" dirty="0" err="1" smtClean="0"/>
              <a:t>NHCarePath</a:t>
            </a:r>
            <a:r>
              <a:rPr lang="en-US" baseline="0" dirty="0" smtClean="0"/>
              <a:t> website. </a:t>
            </a:r>
          </a:p>
          <a:p>
            <a:pPr marL="174982" indent="-174982">
              <a:buFont typeface="Arial" panose="020B0604020202020204" pitchFamily="34" charset="0"/>
              <a:buChar char="•"/>
            </a:pPr>
            <a:r>
              <a:rPr lang="en-US" baseline="0" dirty="0" smtClean="0"/>
              <a:t>NH Transit Association website provides contact info on 12 public transit providers in NH.   </a:t>
            </a:r>
          </a:p>
          <a:p>
            <a:pPr marL="174982" indent="-174982">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7</a:t>
            </a:fld>
            <a:endParaRPr lang="en-US"/>
          </a:p>
        </p:txBody>
      </p:sp>
    </p:spTree>
    <p:extLst>
      <p:ext uri="{BB962C8B-B14F-4D97-AF65-F5344CB8AC3E}">
        <p14:creationId xmlns:p14="http://schemas.microsoft.com/office/powerpoint/2010/main" val="773745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i="1" dirty="0" smtClean="0"/>
              <a:t>Sue</a:t>
            </a:r>
          </a:p>
          <a:p>
            <a:pPr marL="174982" indent="-174982">
              <a:buFont typeface="Arial" panose="020B0604020202020204" pitchFamily="34" charset="0"/>
              <a:buChar char="•"/>
            </a:pPr>
            <a:r>
              <a:rPr lang="en-US" i="1" dirty="0" smtClean="0"/>
              <a:t>Meals on Wheels</a:t>
            </a:r>
            <a:r>
              <a:rPr lang="en-US" i="1" baseline="0" dirty="0" smtClean="0"/>
              <a:t> </a:t>
            </a:r>
            <a:r>
              <a:rPr lang="en-US" baseline="0" dirty="0" smtClean="0"/>
              <a:t>is the largest and oldest community based senior food nutrition program that is proven as a best practice. It provides more than food to older adults living at home by providing a sense of security and lessened feelings of isolation. </a:t>
            </a:r>
          </a:p>
          <a:p>
            <a:endParaRPr lang="en-US" baseline="0" dirty="0" smtClean="0"/>
          </a:p>
          <a:p>
            <a:pPr marL="174982" indent="-174982">
              <a:buFont typeface="Arial" panose="020B0604020202020204" pitchFamily="34" charset="0"/>
              <a:buChar char="•"/>
            </a:pPr>
            <a:r>
              <a:rPr lang="en-US" i="1" baseline="0" dirty="0" smtClean="0"/>
              <a:t>Community Liaison Program </a:t>
            </a:r>
            <a:r>
              <a:rPr lang="en-US" baseline="0" dirty="0" smtClean="0"/>
              <a:t>through Easter Seals NH is based on supportive community model which has become a national best practice. This program creates a neighborhood cooperative structure that provides the elderly with security and facilitates access to health and social services. </a:t>
            </a:r>
          </a:p>
          <a:p>
            <a:endParaRPr lang="en-US" baseline="0" dirty="0" smtClean="0"/>
          </a:p>
          <a:p>
            <a:pPr marL="174982" indent="-174982">
              <a:buFont typeface="Arial" panose="020B0604020202020204" pitchFamily="34" charset="0"/>
              <a:buChar char="•"/>
            </a:pPr>
            <a:r>
              <a:rPr lang="en-US" i="1" baseline="0" dirty="0" smtClean="0"/>
              <a:t>Aging an Disability Resource Centers </a:t>
            </a:r>
            <a:r>
              <a:rPr lang="en-US" baseline="0" dirty="0" smtClean="0"/>
              <a:t>serve as single points of entry into the long-term supports and services system for older adults and people with disabilities. ADRC programs provide information, advice, counseling and assistance, ad person-centered options counseling to help people make decisions about their long-term supports. While there are ADRC networks in every state, NH was ranked #1 in terms of ADRC functions.  </a:t>
            </a:r>
          </a:p>
          <a:p>
            <a:pPr marL="174982" indent="-174982">
              <a:buFont typeface="Arial" panose="020B0604020202020204" pitchFamily="34" charset="0"/>
              <a:buChar char="•"/>
            </a:pPr>
            <a:endParaRPr lang="en-US" baseline="0" dirty="0" smtClean="0"/>
          </a:p>
          <a:p>
            <a:pPr marL="174982" indent="-174982">
              <a:buFont typeface="Arial" panose="020B0604020202020204" pitchFamily="34" charset="0"/>
              <a:buChar char="•"/>
            </a:pPr>
            <a:r>
              <a:rPr lang="en-US" i="1" baseline="0" dirty="0" smtClean="0"/>
              <a:t>Elders Living at Home </a:t>
            </a:r>
            <a:r>
              <a:rPr lang="en-US" baseline="0" dirty="0" smtClean="0"/>
              <a:t>run by Boston Medical Center is a best practice in homelessness prevention. The program provides emergency shelter and helps homeless elders find stable housing, the program partners with three area housing authorities to help find stable housing for program participants. </a:t>
            </a:r>
          </a:p>
          <a:p>
            <a:pPr marL="174982" indent="-174982">
              <a:buFont typeface="Arial" panose="020B0604020202020204" pitchFamily="34" charset="0"/>
              <a:buChar char="•"/>
            </a:pPr>
            <a:endParaRPr lang="en-US" baseline="0" dirty="0" smtClean="0"/>
          </a:p>
          <a:p>
            <a:pPr marL="174982" indent="-174982">
              <a:buFont typeface="Arial" panose="020B0604020202020204" pitchFamily="34" charset="0"/>
              <a:buChar char="•"/>
            </a:pPr>
            <a:r>
              <a:rPr lang="en-US" i="1" baseline="0" dirty="0" smtClean="0"/>
              <a:t>Michigan program </a:t>
            </a:r>
            <a:r>
              <a:rPr lang="en-US" baseline="0" dirty="0" smtClean="0"/>
              <a:t>operated by an Area Agency on Aging that uses a one-call/one-click mobility management service that assists seniors and adults with disabilities with locating transportation options. A mobility specialist then handles anything related to mobility and transportation needs such as scheduling rides, older driver safety, and finding transit options. </a:t>
            </a:r>
          </a:p>
          <a:p>
            <a:endParaRPr lang="en-US" baseline="0" dirty="0" smtClean="0"/>
          </a:p>
          <a:p>
            <a:pPr marL="174982" indent="-174982">
              <a:buFont typeface="Arial" panose="020B0604020202020204" pitchFamily="34" charset="0"/>
              <a:buChar char="•"/>
            </a:pPr>
            <a:r>
              <a:rPr lang="en-US" i="1" baseline="0" dirty="0" smtClean="0"/>
              <a:t>Retired Senior Volunteer Program </a:t>
            </a:r>
            <a:r>
              <a:rPr lang="en-US" baseline="0" dirty="0" smtClean="0"/>
              <a:t>has worked well in rural areas, which matches volunteer drivers with persons needing transportation services. </a:t>
            </a:r>
          </a:p>
          <a:p>
            <a:pPr marL="174982" indent="-174982">
              <a:buFont typeface="Arial" panose="020B0604020202020204" pitchFamily="34" charset="0"/>
              <a:buChar char="•"/>
            </a:pPr>
            <a:endParaRPr lang="en-US" baseline="0" dirty="0" smtClean="0"/>
          </a:p>
          <a:p>
            <a:pPr marL="174982" indent="-174982">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8</a:t>
            </a:fld>
            <a:endParaRPr lang="en-US"/>
          </a:p>
        </p:txBody>
      </p:sp>
    </p:spTree>
    <p:extLst>
      <p:ext uri="{BB962C8B-B14F-4D97-AF65-F5344CB8AC3E}">
        <p14:creationId xmlns:p14="http://schemas.microsoft.com/office/powerpoint/2010/main" val="769341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smtClean="0"/>
              <a:t>Sue</a:t>
            </a:r>
          </a:p>
          <a:p>
            <a:pPr marL="174982" indent="-174982">
              <a:buFont typeface="Arial" panose="020B0604020202020204" pitchFamily="34" charset="0"/>
              <a:buChar char="•"/>
            </a:pPr>
            <a:r>
              <a:rPr lang="en-US" dirty="0" smtClean="0"/>
              <a:t>Funding for these programs is continually</a:t>
            </a:r>
            <a:r>
              <a:rPr lang="en-US" baseline="0" dirty="0" smtClean="0"/>
              <a:t> at risk, even though research has proven that a small investment in community-based services can delay unnecessary nursing home placement. </a:t>
            </a:r>
          </a:p>
          <a:p>
            <a:endParaRPr lang="en-US" dirty="0" smtClean="0"/>
          </a:p>
          <a:p>
            <a:pPr marL="174982" indent="-174982">
              <a:buFont typeface="Arial" panose="020B0604020202020204" pitchFamily="34" charset="0"/>
              <a:buChar char="•"/>
            </a:pPr>
            <a:r>
              <a:rPr lang="en-US" dirty="0" smtClean="0"/>
              <a:t>Transportation</a:t>
            </a:r>
            <a:r>
              <a:rPr lang="en-US" baseline="0" dirty="0" smtClean="0"/>
              <a:t> continues to be one of the most intractable problems facing NH. The lack of affordable, accessible, and reliable transportation continues to be raised as a major barrier to community living for older adults.  </a:t>
            </a:r>
            <a:endParaRPr lang="en-US" dirty="0"/>
          </a:p>
        </p:txBody>
      </p:sp>
      <p:sp>
        <p:nvSpPr>
          <p:cNvPr id="4" name="Slide Number Placeholder 3"/>
          <p:cNvSpPr>
            <a:spLocks noGrp="1"/>
          </p:cNvSpPr>
          <p:nvPr>
            <p:ph type="sldNum" sz="quarter" idx="10"/>
          </p:nvPr>
        </p:nvSpPr>
        <p:spPr/>
        <p:txBody>
          <a:bodyPr/>
          <a:lstStyle/>
          <a:p>
            <a:fld id="{E10E9399-AFD9-47E8-ADC8-AC1AC7B92C9F}" type="slidenum">
              <a:rPr lang="en-US" smtClean="0"/>
              <a:t>9</a:t>
            </a:fld>
            <a:endParaRPr lang="en-US"/>
          </a:p>
        </p:txBody>
      </p:sp>
    </p:spTree>
    <p:extLst>
      <p:ext uri="{BB962C8B-B14F-4D97-AF65-F5344CB8AC3E}">
        <p14:creationId xmlns:p14="http://schemas.microsoft.com/office/powerpoint/2010/main" val="388944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Laura</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Safe and affordable housing is identified as an important social determinant of health and well-being.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must be both affordable and accessible housing as well as access to supportive services to help them remain in their homes and communities.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Aging in place emphasizes aging in a familiar environment, preferably one’s own home, Aging in community refers to aging in one’s community while transitioning into settings that provide increased support and care.</a:t>
            </a:r>
            <a:endParaRPr lang="en-US" b="1" dirty="0"/>
          </a:p>
        </p:txBody>
      </p:sp>
      <p:sp>
        <p:nvSpPr>
          <p:cNvPr id="4" name="Slide Number Placeholder 3"/>
          <p:cNvSpPr>
            <a:spLocks noGrp="1"/>
          </p:cNvSpPr>
          <p:nvPr>
            <p:ph type="sldNum" sz="quarter" idx="10"/>
          </p:nvPr>
        </p:nvSpPr>
        <p:spPr/>
        <p:txBody>
          <a:bodyPr/>
          <a:lstStyle/>
          <a:p>
            <a:fld id="{E10E9399-AFD9-47E8-ADC8-AC1AC7B92C9F}" type="slidenum">
              <a:rPr lang="en-US" smtClean="0"/>
              <a:t>11</a:t>
            </a:fld>
            <a:endParaRPr lang="en-US"/>
          </a:p>
        </p:txBody>
      </p:sp>
    </p:spTree>
    <p:extLst>
      <p:ext uri="{BB962C8B-B14F-4D97-AF65-F5344CB8AC3E}">
        <p14:creationId xmlns:p14="http://schemas.microsoft.com/office/powerpoint/2010/main" val="3704471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57DD2E2-9F61-41D3-B995-16F6A5C72C3B}" type="datetime1">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FAD1877-DD1F-4664-9310-11CDAE29CC2F}"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42ACD-0649-4642-B196-76DB47B9E596}" type="datetime1">
              <a:rPr lang="en-US" smtClean="0"/>
              <a:t>6/24/2015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AD1877-DD1F-4664-9310-11CDAE29CC2F}" type="slidenum">
              <a:rPr lang="en-US" smtClean="0"/>
              <a:t>‹#›</a:t>
            </a:fld>
            <a:endParaRPr lang="en-US"/>
          </a:p>
        </p:txBody>
      </p:sp>
    </p:spTree>
    <p:extLst>
      <p:ext uri="{BB962C8B-B14F-4D97-AF65-F5344CB8AC3E}">
        <p14:creationId xmlns:p14="http://schemas.microsoft.com/office/powerpoint/2010/main" val="2272961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8B3322-ECF8-457E-A068-2D511ED13362}" type="datetime1">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D1877-DD1F-4664-9310-11CDAE29CC2F}" type="slidenum">
              <a:rPr lang="en-US" smtClean="0"/>
              <a:t>‹#›</a:t>
            </a:fld>
            <a:endParaRPr lang="en-US"/>
          </a:p>
        </p:txBody>
      </p:sp>
    </p:spTree>
    <p:extLst>
      <p:ext uri="{BB962C8B-B14F-4D97-AF65-F5344CB8AC3E}">
        <p14:creationId xmlns:p14="http://schemas.microsoft.com/office/powerpoint/2010/main" val="35329154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A226522-E7EA-4F8E-B845-3E0583EB2FA6}" type="datetime1">
              <a:rPr lang="en-US" smtClean="0"/>
              <a:t>6/24/2015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FAD1877-DD1F-4664-9310-11CDAE29CC2F}" type="slidenum">
              <a:rPr lang="en-US" smtClean="0"/>
              <a:t>‹#›</a:t>
            </a:fld>
            <a:endParaRPr lang="en-US"/>
          </a:p>
        </p:txBody>
      </p:sp>
    </p:spTree>
    <p:extLst>
      <p:ext uri="{BB962C8B-B14F-4D97-AF65-F5344CB8AC3E}">
        <p14:creationId xmlns:p14="http://schemas.microsoft.com/office/powerpoint/2010/main" val="1089908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5.gif"/></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41089"/>
          <a:stretch/>
        </p:blipFill>
        <p:spPr>
          <a:xfrm>
            <a:off x="-1524000" y="1988634"/>
            <a:ext cx="12089451" cy="4191000"/>
          </a:xfrm>
          <a:prstGeom prst="rect">
            <a:avLst/>
          </a:prstGeom>
        </p:spPr>
      </p:pic>
      <p:sp>
        <p:nvSpPr>
          <p:cNvPr id="2" name="Slide Number Placeholder 1"/>
          <p:cNvSpPr>
            <a:spLocks noGrp="1"/>
          </p:cNvSpPr>
          <p:nvPr>
            <p:ph type="sldNum" sz="quarter" idx="12"/>
          </p:nvPr>
        </p:nvSpPr>
        <p:spPr/>
        <p:txBody>
          <a:bodyPr>
            <a:normAutofit fontScale="85000" lnSpcReduction="20000"/>
          </a:bodyPr>
          <a:lstStyle/>
          <a:p>
            <a:fld id="{CFAD1877-DD1F-4664-9310-11CDAE29CC2F}" type="slidenum">
              <a:rPr lang="en-US" smtClean="0"/>
              <a:t>1</a:t>
            </a:fld>
            <a:endParaRPr lang="en-US"/>
          </a:p>
        </p:txBody>
      </p:sp>
    </p:spTree>
    <p:extLst>
      <p:ext uri="{BB962C8B-B14F-4D97-AF65-F5344CB8AC3E}">
        <p14:creationId xmlns:p14="http://schemas.microsoft.com/office/powerpoint/2010/main" val="23341034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QUESTIONS</a:t>
            </a:r>
            <a:endParaRPr lang="en-US" sz="4000" b="1" dirty="0"/>
          </a:p>
        </p:txBody>
      </p:sp>
      <p:sp>
        <p:nvSpPr>
          <p:cNvPr id="3" name="Content Placeholder 2"/>
          <p:cNvSpPr>
            <a:spLocks noGrp="1"/>
          </p:cNvSpPr>
          <p:nvPr>
            <p:ph sz="quarter" idx="1"/>
          </p:nvPr>
        </p:nvSpPr>
        <p:spPr/>
        <p:txBody>
          <a:bodyPr/>
          <a:lstStyle/>
          <a:p>
            <a:pPr lvl="1"/>
            <a:r>
              <a:rPr lang="en-US" sz="3200" dirty="0" smtClean="0"/>
              <a:t>Does </a:t>
            </a:r>
            <a:r>
              <a:rPr lang="en-US" sz="3200" dirty="0"/>
              <a:t>this information resonate with you?</a:t>
            </a:r>
          </a:p>
          <a:p>
            <a:pPr lvl="1"/>
            <a:r>
              <a:rPr lang="en-US" sz="3200" dirty="0"/>
              <a:t>Have we missed an important aspect of this domain?</a:t>
            </a:r>
          </a:p>
          <a:p>
            <a:pPr lvl="1"/>
            <a:r>
              <a:rPr lang="en-US" sz="3200" dirty="0"/>
              <a:t>Are there other NH initiatives that we should highlight?</a:t>
            </a:r>
          </a:p>
          <a:p>
            <a:pPr lvl="1"/>
            <a:r>
              <a:rPr lang="en-US" sz="3200" dirty="0"/>
              <a:t>Are there other important recommendations to consider?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10</a:t>
            </a:fld>
            <a:endParaRPr lang="en-US"/>
          </a:p>
        </p:txBody>
      </p:sp>
    </p:spTree>
    <p:extLst>
      <p:ext uri="{BB962C8B-B14F-4D97-AF65-F5344CB8AC3E}">
        <p14:creationId xmlns:p14="http://schemas.microsoft.com/office/powerpoint/2010/main" val="31408874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7010400" cy="990600"/>
          </a:xfrm>
        </p:spPr>
        <p:txBody>
          <a:bodyPr>
            <a:normAutofit fontScale="90000"/>
          </a:bodyPr>
          <a:lstStyle/>
          <a:p>
            <a:r>
              <a:rPr lang="en-US" b="1" dirty="0" smtClean="0"/>
              <a:t>A Broad Range of Living </a:t>
            </a:r>
            <a:br>
              <a:rPr lang="en-US" b="1" dirty="0" smtClean="0"/>
            </a:br>
            <a:r>
              <a:rPr lang="en-US" b="1" dirty="0" smtClean="0"/>
              <a:t>Arrangements are Available</a:t>
            </a:r>
            <a:endParaRPr lang="en-US" b="1"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dirty="0" smtClean="0"/>
              <a:t>Research tells us:</a:t>
            </a:r>
          </a:p>
          <a:p>
            <a:pPr>
              <a:buFont typeface="Wingdings" panose="05000000000000000000" pitchFamily="2" charset="2"/>
              <a:buChar char="q"/>
            </a:pPr>
            <a:r>
              <a:rPr lang="en-US" dirty="0" smtClean="0"/>
              <a:t>Safe and affordable housing is an important social determinant of health</a:t>
            </a:r>
          </a:p>
          <a:p>
            <a:pPr>
              <a:buFont typeface="Wingdings" panose="05000000000000000000" pitchFamily="2" charset="2"/>
              <a:buChar char="q"/>
            </a:pPr>
            <a:r>
              <a:rPr lang="en-US" dirty="0" smtClean="0"/>
              <a:t>Aging in Place vs. Aging in Community </a:t>
            </a:r>
          </a:p>
          <a:p>
            <a:pPr>
              <a:buFont typeface="Wingdings" panose="05000000000000000000" pitchFamily="2" charset="2"/>
              <a:buChar char="q"/>
            </a:pPr>
            <a:r>
              <a:rPr lang="en-US" dirty="0" smtClean="0"/>
              <a:t>Community Planning and Zoning </a:t>
            </a:r>
          </a:p>
          <a:p>
            <a:pPr>
              <a:buFont typeface="Wingdings" panose="05000000000000000000" pitchFamily="2" charset="2"/>
              <a:buChar char="q"/>
            </a:pPr>
            <a:r>
              <a:rPr lang="en-US" dirty="0" smtClean="0"/>
              <a:t>Affordability and Accessibility</a:t>
            </a:r>
          </a:p>
          <a:p>
            <a:pPr lvl="1"/>
            <a:r>
              <a:rPr lang="en-US" dirty="0" smtClean="0"/>
              <a:t> 59% of older renters and 33% of older homeowners spend more than 30% of their income on housing costs</a:t>
            </a:r>
          </a:p>
          <a:p>
            <a:pPr lvl="1"/>
            <a:r>
              <a:rPr lang="en-US" dirty="0" smtClean="0"/>
              <a:t>Home Modification</a:t>
            </a:r>
          </a:p>
          <a:p>
            <a:pPr>
              <a:buFont typeface="Wingdings" panose="05000000000000000000" pitchFamily="2" charset="2"/>
              <a:buChar char="q"/>
            </a:pPr>
            <a:r>
              <a:rPr lang="en-US" dirty="0"/>
              <a:t>Universal Design in building new homes</a:t>
            </a: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11</a:t>
            </a:fld>
            <a:endParaRPr lang="en-US"/>
          </a:p>
        </p:txBody>
      </p:sp>
    </p:spTree>
    <p:extLst>
      <p:ext uri="{BB962C8B-B14F-4D97-AF65-F5344CB8AC3E}">
        <p14:creationId xmlns:p14="http://schemas.microsoft.com/office/powerpoint/2010/main" val="4205455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7010400" cy="990600"/>
          </a:xfrm>
        </p:spPr>
        <p:txBody>
          <a:bodyPr>
            <a:normAutofit fontScale="90000"/>
          </a:bodyPr>
          <a:lstStyle/>
          <a:p>
            <a:r>
              <a:rPr lang="en-US" b="1" dirty="0" smtClean="0"/>
              <a:t>A Broad Range of Living </a:t>
            </a:r>
            <a:br>
              <a:rPr lang="en-US" b="1" dirty="0" smtClean="0"/>
            </a:br>
            <a:r>
              <a:rPr lang="en-US" b="1" dirty="0" smtClean="0"/>
              <a:t>Arrangements are Available</a:t>
            </a:r>
            <a:endParaRPr lang="en-US" b="1" dirty="0"/>
          </a:p>
        </p:txBody>
      </p:sp>
      <p:sp>
        <p:nvSpPr>
          <p:cNvPr id="3" name="Content Placeholder 2"/>
          <p:cNvSpPr>
            <a:spLocks noGrp="1"/>
          </p:cNvSpPr>
          <p:nvPr>
            <p:ph sz="quarter" idx="1"/>
          </p:nvPr>
        </p:nvSpPr>
        <p:spPr/>
        <p:txBody>
          <a:bodyPr>
            <a:normAutofit fontScale="77500" lnSpcReduction="20000"/>
          </a:bodyPr>
          <a:lstStyle/>
          <a:p>
            <a:pPr marL="0" indent="0">
              <a:buNone/>
            </a:pPr>
            <a:r>
              <a:rPr lang="en-US" dirty="0" smtClean="0"/>
              <a:t>Research tells us:</a:t>
            </a:r>
          </a:p>
          <a:p>
            <a:pPr>
              <a:buFont typeface="Wingdings" panose="05000000000000000000" pitchFamily="2" charset="2"/>
              <a:buChar char="q"/>
            </a:pPr>
            <a:r>
              <a:rPr lang="en-US" dirty="0" smtClean="0"/>
              <a:t>Resources to Support Living at Home: New and innovative models being developed</a:t>
            </a:r>
          </a:p>
          <a:p>
            <a:pPr>
              <a:buFont typeface="Wingdings" panose="05000000000000000000" pitchFamily="2" charset="2"/>
              <a:buChar char="q"/>
            </a:pPr>
            <a:r>
              <a:rPr lang="en-US" dirty="0" smtClean="0"/>
              <a:t>Examples:</a:t>
            </a:r>
          </a:p>
          <a:p>
            <a:pPr lvl="1">
              <a:buFont typeface="Wingdings" panose="05000000000000000000" pitchFamily="2" charset="2"/>
              <a:buChar char="q"/>
            </a:pPr>
            <a:r>
              <a:rPr lang="en-US" dirty="0"/>
              <a:t>accessory </a:t>
            </a:r>
            <a:r>
              <a:rPr lang="en-US" dirty="0" smtClean="0"/>
              <a:t>apartments</a:t>
            </a:r>
          </a:p>
          <a:p>
            <a:pPr lvl="1">
              <a:buFont typeface="Wingdings" panose="05000000000000000000" pitchFamily="2" charset="2"/>
              <a:buChar char="q"/>
            </a:pPr>
            <a:r>
              <a:rPr lang="en-US" dirty="0" smtClean="0"/>
              <a:t>shared </a:t>
            </a:r>
            <a:r>
              <a:rPr lang="en-US" dirty="0"/>
              <a:t>housing </a:t>
            </a:r>
            <a:r>
              <a:rPr lang="en-US" dirty="0" smtClean="0"/>
              <a:t>arrangements</a:t>
            </a:r>
          </a:p>
          <a:p>
            <a:pPr lvl="1">
              <a:buFont typeface="Wingdings" panose="05000000000000000000" pitchFamily="2" charset="2"/>
              <a:buChar char="q"/>
            </a:pPr>
            <a:r>
              <a:rPr lang="en-US" dirty="0" smtClean="0"/>
              <a:t>co-housing arrangements</a:t>
            </a:r>
          </a:p>
          <a:p>
            <a:pPr lvl="1">
              <a:buFont typeface="Wingdings" panose="05000000000000000000" pitchFamily="2" charset="2"/>
              <a:buChar char="q"/>
            </a:pPr>
            <a:r>
              <a:rPr lang="en-US" dirty="0" smtClean="0"/>
              <a:t>multi-family apartments</a:t>
            </a:r>
          </a:p>
          <a:p>
            <a:pPr lvl="1">
              <a:buFont typeface="Wingdings" panose="05000000000000000000" pitchFamily="2" charset="2"/>
              <a:buChar char="q"/>
            </a:pPr>
            <a:r>
              <a:rPr lang="en-US" dirty="0" smtClean="0"/>
              <a:t>village models</a:t>
            </a:r>
          </a:p>
          <a:p>
            <a:pPr lvl="1">
              <a:buFont typeface="Wingdings" panose="05000000000000000000" pitchFamily="2" charset="2"/>
              <a:buChar char="q"/>
            </a:pPr>
            <a:r>
              <a:rPr lang="en-US" dirty="0" smtClean="0"/>
              <a:t>assisted living</a:t>
            </a:r>
          </a:p>
          <a:p>
            <a:pPr lvl="1">
              <a:buFont typeface="Wingdings" panose="05000000000000000000" pitchFamily="2" charset="2"/>
              <a:buChar char="q"/>
            </a:pPr>
            <a:r>
              <a:rPr lang="en-US" dirty="0" smtClean="0"/>
              <a:t>continuing </a:t>
            </a:r>
            <a:r>
              <a:rPr lang="en-US" dirty="0"/>
              <a:t>care retirement </a:t>
            </a:r>
            <a:r>
              <a:rPr lang="en-US" dirty="0" smtClean="0"/>
              <a:t>communities</a:t>
            </a:r>
          </a:p>
          <a:p>
            <a:pPr lvl="1">
              <a:buFont typeface="Wingdings" panose="05000000000000000000" pitchFamily="2" charset="2"/>
              <a:buChar char="q"/>
            </a:pPr>
            <a:r>
              <a:rPr lang="en-US" dirty="0" smtClean="0"/>
              <a:t>naturally </a:t>
            </a:r>
            <a:r>
              <a:rPr lang="en-US" dirty="0"/>
              <a:t>occurring retirement communities (NORCs</a:t>
            </a:r>
            <a:r>
              <a:rPr lang="en-US" dirty="0" smtClean="0"/>
              <a:t>)</a:t>
            </a:r>
          </a:p>
          <a:p>
            <a:pPr lvl="1">
              <a:buFont typeface="Wingdings" panose="05000000000000000000" pitchFamily="2" charset="2"/>
              <a:buChar char="q"/>
            </a:pPr>
            <a:r>
              <a:rPr lang="en-US" dirty="0" smtClean="0"/>
              <a:t>Green House Model for nursing homes</a:t>
            </a:r>
          </a:p>
          <a:p>
            <a:pPr>
              <a:buFont typeface="Wingdings" panose="05000000000000000000" pitchFamily="2" charset="2"/>
              <a:buChar char="q"/>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12</a:t>
            </a:fld>
            <a:endParaRPr lang="en-US"/>
          </a:p>
        </p:txBody>
      </p:sp>
    </p:spTree>
    <p:extLst>
      <p:ext uri="{BB962C8B-B14F-4D97-AF65-F5344CB8AC3E}">
        <p14:creationId xmlns:p14="http://schemas.microsoft.com/office/powerpoint/2010/main" val="2020280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708648" cy="990600"/>
          </a:xfrm>
        </p:spPr>
        <p:txBody>
          <a:bodyPr>
            <a:normAutofit fontScale="90000"/>
          </a:bodyPr>
          <a:lstStyle/>
          <a:p>
            <a:r>
              <a:rPr lang="en-US" b="1" dirty="0" smtClean="0"/>
              <a:t>A Broad Range of Living </a:t>
            </a:r>
            <a:br>
              <a:rPr lang="en-US" b="1" dirty="0" smtClean="0"/>
            </a:br>
            <a:r>
              <a:rPr lang="en-US" b="1" dirty="0" smtClean="0"/>
              <a:t>Arrangements are Available</a:t>
            </a:r>
            <a:endParaRPr lang="en-US" b="1"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NH Landscape</a:t>
            </a:r>
          </a:p>
          <a:p>
            <a:pPr>
              <a:buFont typeface="Wingdings" panose="05000000000000000000" pitchFamily="2" charset="2"/>
              <a:buChar char="q"/>
            </a:pPr>
            <a:r>
              <a:rPr lang="en-US" dirty="0" smtClean="0"/>
              <a:t>Affordable housing projects: Echo Valley Village</a:t>
            </a:r>
          </a:p>
          <a:p>
            <a:pPr>
              <a:buFont typeface="Wingdings" panose="05000000000000000000" pitchFamily="2" charset="2"/>
              <a:buChar char="q"/>
            </a:pPr>
            <a:r>
              <a:rPr lang="en-US" dirty="0" smtClean="0"/>
              <a:t>NH Community Loan Fund </a:t>
            </a:r>
          </a:p>
          <a:p>
            <a:pPr>
              <a:buFont typeface="Wingdings" panose="05000000000000000000" pitchFamily="2" charset="2"/>
              <a:buChar char="q"/>
            </a:pPr>
            <a:r>
              <a:rPr lang="en-US" dirty="0" smtClean="0"/>
              <a:t>Moore Options for Seniors based in Manchester</a:t>
            </a:r>
          </a:p>
          <a:p>
            <a:pPr>
              <a:buFont typeface="Wingdings" panose="05000000000000000000" pitchFamily="2" charset="2"/>
              <a:buChar char="q"/>
            </a:pPr>
            <a:r>
              <a:rPr lang="en-US" dirty="0" smtClean="0"/>
              <a:t>Co-Housing Developments: </a:t>
            </a:r>
            <a:r>
              <a:rPr lang="en-US" dirty="0" err="1" smtClean="0"/>
              <a:t>Nubanusit</a:t>
            </a:r>
            <a:r>
              <a:rPr lang="en-US" dirty="0" smtClean="0"/>
              <a:t> Neighborhood Farm (Peterborough) and Pinnacle (Lyme)  </a:t>
            </a:r>
          </a:p>
          <a:p>
            <a:pPr>
              <a:buFont typeface="Wingdings" panose="05000000000000000000" pitchFamily="2" charset="2"/>
              <a:buChar char="q"/>
            </a:pPr>
            <a:r>
              <a:rPr lang="en-US" dirty="0" smtClean="0"/>
              <a:t>Assisted Living Residences</a:t>
            </a:r>
          </a:p>
          <a:p>
            <a:pPr>
              <a:buFont typeface="Wingdings" panose="05000000000000000000" pitchFamily="2" charset="2"/>
              <a:buChar char="q"/>
            </a:pPr>
            <a:r>
              <a:rPr lang="en-US" dirty="0" smtClean="0"/>
              <a:t>CCRC (4 in NH)</a:t>
            </a:r>
          </a:p>
          <a:p>
            <a:pPr>
              <a:buFont typeface="Wingdings" panose="05000000000000000000" pitchFamily="2" charset="2"/>
              <a:buChar char="q"/>
            </a:pPr>
            <a:r>
              <a:rPr lang="en-US" dirty="0" smtClean="0"/>
              <a:t>Nursing Facilities </a:t>
            </a:r>
          </a:p>
          <a:p>
            <a:pPr>
              <a:buFont typeface="Wingdings" panose="05000000000000000000" pitchFamily="2" charset="2"/>
              <a:buChar char="q"/>
            </a:pPr>
            <a:r>
              <a:rPr lang="en-US" dirty="0" smtClean="0"/>
              <a:t>Village to Village Networks in </a:t>
            </a:r>
            <a:r>
              <a:rPr lang="en-US" dirty="0" err="1" smtClean="0"/>
              <a:t>Monadnock</a:t>
            </a:r>
            <a:r>
              <a:rPr lang="en-US" dirty="0" smtClean="0"/>
              <a:t>, New London and Nashua</a:t>
            </a:r>
          </a:p>
          <a:p>
            <a:pPr>
              <a:buFont typeface="Wingdings" panose="05000000000000000000" pitchFamily="2" charset="2"/>
              <a:buChar char="q"/>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99016"/>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13</a:t>
            </a:fld>
            <a:endParaRPr lang="en-US"/>
          </a:p>
        </p:txBody>
      </p:sp>
    </p:spTree>
    <p:extLst>
      <p:ext uri="{BB962C8B-B14F-4D97-AF65-F5344CB8AC3E}">
        <p14:creationId xmlns:p14="http://schemas.microsoft.com/office/powerpoint/2010/main" val="19656793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28600"/>
            <a:ext cx="6480048" cy="990600"/>
          </a:xfrm>
        </p:spPr>
        <p:txBody>
          <a:bodyPr>
            <a:normAutofit fontScale="90000"/>
          </a:bodyPr>
          <a:lstStyle/>
          <a:p>
            <a:r>
              <a:rPr lang="en-US" b="1" dirty="0" smtClean="0"/>
              <a:t>A Broad Range of Living </a:t>
            </a:r>
            <a:br>
              <a:rPr lang="en-US" b="1" dirty="0" smtClean="0"/>
            </a:br>
            <a:r>
              <a:rPr lang="en-US" b="1" dirty="0" smtClean="0"/>
              <a:t>Arrangements are Available</a:t>
            </a:r>
            <a:endParaRPr lang="en-US" b="1" dirty="0"/>
          </a:p>
        </p:txBody>
      </p:sp>
      <p:sp>
        <p:nvSpPr>
          <p:cNvPr id="3" name="Content Placeholder 2"/>
          <p:cNvSpPr>
            <a:spLocks noGrp="1"/>
          </p:cNvSpPr>
          <p:nvPr>
            <p:ph sz="quarter" idx="1"/>
          </p:nvPr>
        </p:nvSpPr>
        <p:spPr/>
        <p:txBody>
          <a:bodyPr/>
          <a:lstStyle/>
          <a:p>
            <a:pPr marL="0" indent="0">
              <a:buNone/>
            </a:pPr>
            <a:r>
              <a:rPr lang="en-US" dirty="0" smtClean="0"/>
              <a:t>Examples of Best Practices Nationally:</a:t>
            </a:r>
          </a:p>
          <a:p>
            <a:pPr>
              <a:buFont typeface="Wingdings" panose="05000000000000000000" pitchFamily="2" charset="2"/>
              <a:buChar char="q"/>
            </a:pPr>
            <a:r>
              <a:rPr lang="en-US" dirty="0" err="1" smtClean="0"/>
              <a:t>HomeShare</a:t>
            </a:r>
            <a:r>
              <a:rPr lang="en-US" dirty="0" smtClean="0"/>
              <a:t> VT</a:t>
            </a:r>
          </a:p>
          <a:p>
            <a:pPr>
              <a:buFont typeface="Wingdings" panose="05000000000000000000" pitchFamily="2" charset="2"/>
              <a:buChar char="q"/>
            </a:pPr>
            <a:endParaRPr lang="en-US" dirty="0" smtClean="0"/>
          </a:p>
          <a:p>
            <a:pPr>
              <a:buFont typeface="Wingdings" panose="05000000000000000000" pitchFamily="2" charset="2"/>
              <a:buChar char="q"/>
            </a:pPr>
            <a:r>
              <a:rPr lang="en-US" dirty="0" smtClean="0"/>
              <a:t>Support and Services at Home (SASH)  </a:t>
            </a:r>
          </a:p>
          <a:p>
            <a:pPr>
              <a:buFont typeface="Wingdings" panose="05000000000000000000" pitchFamily="2" charset="2"/>
              <a:buChar char="q"/>
            </a:pPr>
            <a:endParaRPr lang="en-US" dirty="0" smtClean="0"/>
          </a:p>
          <a:p>
            <a:pPr>
              <a:buFont typeface="Wingdings" panose="05000000000000000000" pitchFamily="2" charset="2"/>
              <a:buChar char="q"/>
            </a:pPr>
            <a:r>
              <a:rPr lang="en-US" dirty="0" smtClean="0"/>
              <a:t> Rural Senior Housing Initiative (Housing Assistance Council)</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14</a:t>
            </a:fld>
            <a:endParaRPr lang="en-US"/>
          </a:p>
        </p:txBody>
      </p:sp>
    </p:spTree>
    <p:extLst>
      <p:ext uri="{BB962C8B-B14F-4D97-AF65-F5344CB8AC3E}">
        <p14:creationId xmlns:p14="http://schemas.microsoft.com/office/powerpoint/2010/main" val="1670393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28600"/>
            <a:ext cx="6480048" cy="990600"/>
          </a:xfrm>
        </p:spPr>
        <p:txBody>
          <a:bodyPr>
            <a:normAutofit fontScale="90000"/>
          </a:bodyPr>
          <a:lstStyle/>
          <a:p>
            <a:r>
              <a:rPr lang="en-US" b="1" dirty="0" smtClean="0"/>
              <a:t>A Broad Range of Living</a:t>
            </a:r>
            <a:br>
              <a:rPr lang="en-US" b="1" dirty="0" smtClean="0"/>
            </a:br>
            <a:r>
              <a:rPr lang="en-US" b="1" dirty="0" smtClean="0"/>
              <a:t>Arrangements are Available</a:t>
            </a:r>
            <a:endParaRPr lang="en-US" b="1"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Recommendations</a:t>
            </a:r>
          </a:p>
          <a:p>
            <a:pPr>
              <a:buFont typeface="Wingdings" panose="05000000000000000000" pitchFamily="2" charset="2"/>
              <a:buChar char="q"/>
            </a:pPr>
            <a:r>
              <a:rPr lang="en-US" dirty="0" smtClean="0"/>
              <a:t>Strategize how technology and housing design can support aging in place</a:t>
            </a:r>
          </a:p>
          <a:p>
            <a:pPr marL="0" indent="0">
              <a:buNone/>
            </a:pPr>
            <a:endParaRPr lang="en-US" dirty="0" smtClean="0"/>
          </a:p>
          <a:p>
            <a:pPr>
              <a:buFont typeface="Wingdings" panose="05000000000000000000" pitchFamily="2" charset="2"/>
              <a:buChar char="q"/>
            </a:pPr>
            <a:r>
              <a:rPr lang="en-US" dirty="0" smtClean="0"/>
              <a:t>Educate general public and policy makers about housing needs of older residents </a:t>
            </a:r>
          </a:p>
          <a:p>
            <a:pPr marL="0" indent="0">
              <a:buNone/>
            </a:pPr>
            <a:endParaRPr lang="en-US" dirty="0" smtClean="0"/>
          </a:p>
          <a:p>
            <a:pPr>
              <a:buFont typeface="Wingdings" panose="05000000000000000000" pitchFamily="2" charset="2"/>
              <a:buChar char="q"/>
            </a:pPr>
            <a:r>
              <a:rPr lang="en-US" dirty="0" smtClean="0"/>
              <a:t>Collaborate with planning officials to change zoning laws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15</a:t>
            </a:fld>
            <a:endParaRPr lang="en-US"/>
          </a:p>
        </p:txBody>
      </p:sp>
    </p:spTree>
    <p:extLst>
      <p:ext uri="{BB962C8B-B14F-4D97-AF65-F5344CB8AC3E}">
        <p14:creationId xmlns:p14="http://schemas.microsoft.com/office/powerpoint/2010/main" val="42647143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QUESTIONS</a:t>
            </a:r>
            <a:endParaRPr lang="en-US" sz="4000" b="1" dirty="0"/>
          </a:p>
        </p:txBody>
      </p:sp>
      <p:sp>
        <p:nvSpPr>
          <p:cNvPr id="3" name="Content Placeholder 2"/>
          <p:cNvSpPr>
            <a:spLocks noGrp="1"/>
          </p:cNvSpPr>
          <p:nvPr>
            <p:ph sz="quarter" idx="1"/>
          </p:nvPr>
        </p:nvSpPr>
        <p:spPr/>
        <p:txBody>
          <a:bodyPr/>
          <a:lstStyle/>
          <a:p>
            <a:pPr lvl="1"/>
            <a:r>
              <a:rPr lang="en-US" sz="3200" dirty="0" smtClean="0"/>
              <a:t>Does </a:t>
            </a:r>
            <a:r>
              <a:rPr lang="en-US" sz="3200" dirty="0"/>
              <a:t>this information resonate with you?</a:t>
            </a:r>
          </a:p>
          <a:p>
            <a:pPr lvl="1"/>
            <a:r>
              <a:rPr lang="en-US" sz="3200" dirty="0"/>
              <a:t>Have we missed an important aspect of this domain?</a:t>
            </a:r>
          </a:p>
          <a:p>
            <a:pPr lvl="1"/>
            <a:r>
              <a:rPr lang="en-US" sz="3200" dirty="0"/>
              <a:t>Are there other NH initiatives that we should highlight?</a:t>
            </a:r>
          </a:p>
          <a:p>
            <a:pPr lvl="1"/>
            <a:r>
              <a:rPr lang="en-US" sz="3200" dirty="0"/>
              <a:t>Are there other important recommendations to consider?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16</a:t>
            </a:fld>
            <a:endParaRPr lang="en-US"/>
          </a:p>
        </p:txBody>
      </p:sp>
    </p:spTree>
    <p:extLst>
      <p:ext uri="{BB962C8B-B14F-4D97-AF65-F5344CB8AC3E}">
        <p14:creationId xmlns:p14="http://schemas.microsoft.com/office/powerpoint/2010/main" val="15779476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708648" cy="990600"/>
          </a:xfrm>
        </p:spPr>
        <p:txBody>
          <a:bodyPr>
            <a:normAutofit fontScale="90000"/>
          </a:bodyPr>
          <a:lstStyle/>
          <a:p>
            <a:r>
              <a:rPr lang="en-US" b="1" dirty="0" smtClean="0"/>
              <a:t>Support is Provided to </a:t>
            </a:r>
            <a:br>
              <a:rPr lang="en-US" b="1" dirty="0" smtClean="0"/>
            </a:br>
            <a:r>
              <a:rPr lang="en-US" b="1" dirty="0" smtClean="0"/>
              <a:t>Caregivers and Families</a:t>
            </a:r>
            <a:endParaRPr lang="en-US" b="1"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smtClean="0"/>
              <a:t>Research tells us:</a:t>
            </a:r>
          </a:p>
          <a:p>
            <a:r>
              <a:rPr lang="en-US" dirty="0"/>
              <a:t>Caregivers, for purposes of this section, are defined as unpaid relatives or friends</a:t>
            </a:r>
          </a:p>
          <a:p>
            <a:r>
              <a:rPr lang="en-US" dirty="0"/>
              <a:t>Baby boomers at nexus of caring for aging parents, preparing for own aging, and caring for children at </a:t>
            </a:r>
            <a:r>
              <a:rPr lang="en-US" dirty="0" smtClean="0"/>
              <a:t>home</a:t>
            </a:r>
            <a:endParaRPr lang="en-US" dirty="0"/>
          </a:p>
          <a:p>
            <a:r>
              <a:rPr lang="en-US" dirty="0" smtClean="0"/>
              <a:t>Older adults who need assistance generally have at least one family member proving support (Johnson and Catalano 1983)</a:t>
            </a:r>
          </a:p>
          <a:p>
            <a:r>
              <a:rPr lang="en-US" dirty="0" smtClean="0"/>
              <a:t>About 78-80% of all care provided at home is by family and friends (Thompson 2004)</a:t>
            </a:r>
          </a:p>
          <a:p>
            <a:r>
              <a:rPr lang="en-US" dirty="0"/>
              <a:t>36% of family caregivers care for a parent (FCA 2009</a:t>
            </a:r>
            <a:r>
              <a:rPr lang="en-US" dirty="0" smtClean="0"/>
              <a:t>)</a:t>
            </a:r>
            <a:endParaRPr lang="en-US" dirty="0"/>
          </a:p>
          <a:p>
            <a:r>
              <a:rPr lang="en-US" dirty="0"/>
              <a:t>7 out of 10 caregivers are caring for loved ones 50+</a:t>
            </a:r>
          </a:p>
          <a:p>
            <a:endParaRPr lang="en-US" dirty="0" smtClean="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17</a:t>
            </a:fld>
            <a:endParaRPr lang="en-US"/>
          </a:p>
        </p:txBody>
      </p:sp>
    </p:spTree>
    <p:extLst>
      <p:ext uri="{BB962C8B-B14F-4D97-AF65-F5344CB8AC3E}">
        <p14:creationId xmlns:p14="http://schemas.microsoft.com/office/powerpoint/2010/main" val="2815300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6682" y="228600"/>
            <a:ext cx="6781800" cy="990600"/>
          </a:xfrm>
        </p:spPr>
        <p:txBody>
          <a:bodyPr>
            <a:normAutofit fontScale="90000"/>
          </a:bodyPr>
          <a:lstStyle/>
          <a:p>
            <a:r>
              <a:rPr lang="en-US" b="1" dirty="0" smtClean="0"/>
              <a:t>Support is Provided to </a:t>
            </a:r>
            <a:br>
              <a:rPr lang="en-US" b="1" dirty="0" smtClean="0"/>
            </a:br>
            <a:r>
              <a:rPr lang="en-US" b="1" dirty="0" smtClean="0"/>
              <a:t>Caregivers and Families</a:t>
            </a:r>
            <a:endParaRPr lang="en-US" b="1"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Research tells us:</a:t>
            </a:r>
          </a:p>
          <a:p>
            <a:r>
              <a:rPr lang="en-US" dirty="0" smtClean="0"/>
              <a:t>Almost </a:t>
            </a:r>
            <a:r>
              <a:rPr lang="en-US" dirty="0"/>
              <a:t>20% of the adults in NH report providing </a:t>
            </a:r>
            <a:r>
              <a:rPr lang="en-US" dirty="0" smtClean="0"/>
              <a:t>care to a friend or family member </a:t>
            </a:r>
            <a:r>
              <a:rPr lang="en-US" dirty="0"/>
              <a:t>(BRFSS 2010) </a:t>
            </a:r>
          </a:p>
          <a:p>
            <a:pPr lvl="1"/>
            <a:r>
              <a:rPr lang="en-US" dirty="0"/>
              <a:t>64% are women</a:t>
            </a:r>
          </a:p>
          <a:p>
            <a:pPr lvl="1"/>
            <a:r>
              <a:rPr lang="en-US" dirty="0"/>
              <a:t>57% between ages of 40-64 </a:t>
            </a:r>
          </a:p>
          <a:p>
            <a:pPr marL="320040" lvl="1" indent="-320040">
              <a:spcBef>
                <a:spcPts val="700"/>
              </a:spcBef>
              <a:buClr>
                <a:schemeClr val="accent2"/>
              </a:buClr>
              <a:buSzPct val="60000"/>
              <a:buFont typeface="Wingdings"/>
              <a:buChar char=""/>
            </a:pPr>
            <a:r>
              <a:rPr lang="en-US" dirty="0"/>
              <a:t>Economic costs to caregivers (especially women): $324,044 in lost wages, social security and pension benefits over a lifetime (MetLife 2011)</a:t>
            </a:r>
          </a:p>
          <a:p>
            <a:pPr marL="320040" lvl="1" indent="-320040">
              <a:spcBef>
                <a:spcPts val="700"/>
              </a:spcBef>
              <a:buClr>
                <a:schemeClr val="accent2"/>
              </a:buClr>
              <a:buSzPct val="60000"/>
              <a:buFont typeface="Wingdings"/>
              <a:buChar char=""/>
            </a:pPr>
            <a:r>
              <a:rPr lang="en-US" dirty="0"/>
              <a:t>Value of family </a:t>
            </a:r>
            <a:r>
              <a:rPr lang="en-US" dirty="0" smtClean="0"/>
              <a:t>caregiving: </a:t>
            </a:r>
            <a:r>
              <a:rPr lang="en-US" dirty="0"/>
              <a:t>$375 billion/year nationally (Evercare 2009; </a:t>
            </a:r>
            <a:r>
              <a:rPr lang="en-US" dirty="0" err="1"/>
              <a:t>Feindberg</a:t>
            </a:r>
            <a:r>
              <a:rPr lang="en-US" dirty="0"/>
              <a:t> et all 2011)</a:t>
            </a:r>
          </a:p>
          <a:p>
            <a:pPr marL="0" indent="0">
              <a:buNone/>
            </a:pPr>
            <a:endParaRPr lang="en-US" dirty="0"/>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18</a:t>
            </a:fld>
            <a:endParaRPr lang="en-US"/>
          </a:p>
        </p:txBody>
      </p:sp>
    </p:spTree>
    <p:extLst>
      <p:ext uri="{BB962C8B-B14F-4D97-AF65-F5344CB8AC3E}">
        <p14:creationId xmlns:p14="http://schemas.microsoft.com/office/powerpoint/2010/main" val="14430356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28600"/>
            <a:ext cx="6480048" cy="990600"/>
          </a:xfrm>
        </p:spPr>
        <p:txBody>
          <a:bodyPr>
            <a:normAutofit fontScale="90000"/>
          </a:bodyPr>
          <a:lstStyle/>
          <a:p>
            <a:r>
              <a:rPr lang="en-US" b="1" dirty="0"/>
              <a:t>Support is Provided to </a:t>
            </a:r>
            <a:r>
              <a:rPr lang="en-US" b="1" dirty="0" smtClean="0"/>
              <a:t/>
            </a:r>
            <a:br>
              <a:rPr lang="en-US" b="1" dirty="0" smtClean="0"/>
            </a:br>
            <a:r>
              <a:rPr lang="en-US" b="1" dirty="0" smtClean="0"/>
              <a:t>Caregivers and </a:t>
            </a:r>
            <a:r>
              <a:rPr lang="en-US" b="1" dirty="0"/>
              <a:t>Families</a:t>
            </a:r>
          </a:p>
        </p:txBody>
      </p:sp>
      <p:sp>
        <p:nvSpPr>
          <p:cNvPr id="3" name="Content Placeholder 2"/>
          <p:cNvSpPr>
            <a:spLocks noGrp="1"/>
          </p:cNvSpPr>
          <p:nvPr>
            <p:ph sz="quarter" idx="1"/>
          </p:nvPr>
        </p:nvSpPr>
        <p:spPr/>
        <p:txBody>
          <a:bodyPr/>
          <a:lstStyle/>
          <a:p>
            <a:pPr marL="0" indent="0">
              <a:buNone/>
            </a:pPr>
            <a:r>
              <a:rPr lang="en-US" dirty="0" smtClean="0"/>
              <a:t>Brief overview of NH:</a:t>
            </a:r>
          </a:p>
          <a:p>
            <a:r>
              <a:rPr lang="en-US" dirty="0" smtClean="0"/>
              <a:t>NH Family Caregiver Support Program</a:t>
            </a:r>
          </a:p>
          <a:p>
            <a:r>
              <a:rPr lang="en-US" dirty="0" smtClean="0"/>
              <a:t>Powerful Tools for Caregivers</a:t>
            </a:r>
          </a:p>
          <a:p>
            <a:r>
              <a:rPr lang="en-US" dirty="0" smtClean="0"/>
              <a:t>Local Support Groups</a:t>
            </a:r>
          </a:p>
          <a:p>
            <a:r>
              <a:rPr lang="en-US" dirty="0" smtClean="0"/>
              <a:t>Alzheimer’s Cafes</a:t>
            </a:r>
          </a:p>
          <a:p>
            <a:r>
              <a:rPr lang="en-US" dirty="0" smtClean="0"/>
              <a:t>Annual Caregiver Conference</a:t>
            </a:r>
          </a:p>
          <a:p>
            <a:r>
              <a:rPr lang="en-US" dirty="0" smtClean="0"/>
              <a:t>Lifespan Respite Coalition</a:t>
            </a:r>
          </a:p>
          <a:p>
            <a:endParaRPr lang="en-US" dirty="0" smtClean="0"/>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19</a:t>
            </a:fld>
            <a:endParaRPr lang="en-US"/>
          </a:p>
        </p:txBody>
      </p:sp>
    </p:spTree>
    <p:extLst>
      <p:ext uri="{BB962C8B-B14F-4D97-AF65-F5344CB8AC3E}">
        <p14:creationId xmlns:p14="http://schemas.microsoft.com/office/powerpoint/2010/main" val="2906078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847850"/>
          </a:xfrm>
        </p:spPr>
        <p:txBody>
          <a:bodyPr/>
          <a:lstStyle/>
          <a:p>
            <a:pPr algn="ctr"/>
            <a:r>
              <a:rPr lang="en-US" b="1" dirty="0" smtClean="0"/>
              <a:t>Environmental Scan</a:t>
            </a:r>
            <a:br>
              <a:rPr lang="en-US" b="1" dirty="0" smtClean="0"/>
            </a:br>
            <a:r>
              <a:rPr lang="en-US" b="1" dirty="0" smtClean="0"/>
              <a:t>Elder Friendly Communities</a:t>
            </a:r>
            <a:endParaRPr lang="en-US" b="1" dirty="0"/>
          </a:p>
        </p:txBody>
      </p:sp>
      <p:sp>
        <p:nvSpPr>
          <p:cNvPr id="3" name="Subtitle 2"/>
          <p:cNvSpPr>
            <a:spLocks noGrp="1"/>
          </p:cNvSpPr>
          <p:nvPr>
            <p:ph type="subTitle" idx="1"/>
          </p:nvPr>
        </p:nvSpPr>
        <p:spPr>
          <a:xfrm>
            <a:off x="1378857" y="3657600"/>
            <a:ext cx="6400800" cy="2471057"/>
          </a:xfrm>
        </p:spPr>
        <p:txBody>
          <a:bodyPr/>
          <a:lstStyle/>
          <a:p>
            <a:r>
              <a:rPr lang="en-US" b="1" dirty="0" smtClean="0"/>
              <a:t>June 25, 2015</a:t>
            </a:r>
          </a:p>
          <a:p>
            <a:r>
              <a:rPr lang="en-US" b="1" dirty="0"/>
              <a:t>ENSURING THE HEALTH AND DIGNITY OF ELDERS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3000" y="91395"/>
            <a:ext cx="2102533" cy="1524000"/>
          </a:xfrm>
          <a:prstGeom prst="rect">
            <a:avLst/>
          </a:prstGeom>
        </p:spPr>
      </p:pic>
      <p:sp>
        <p:nvSpPr>
          <p:cNvPr id="4" name="Slide Number Placeholder 3"/>
          <p:cNvSpPr>
            <a:spLocks noGrp="1"/>
          </p:cNvSpPr>
          <p:nvPr>
            <p:ph type="sldNum" sz="quarter" idx="12"/>
          </p:nvPr>
        </p:nvSpPr>
        <p:spPr/>
        <p:txBody>
          <a:bodyPr>
            <a:normAutofit fontScale="85000" lnSpcReduction="20000"/>
          </a:bodyPr>
          <a:lstStyle/>
          <a:p>
            <a:fld id="{CFAD1877-DD1F-4664-9310-11CDAE29CC2F}" type="slidenum">
              <a:rPr lang="en-US" smtClean="0"/>
              <a:t>2</a:t>
            </a:fld>
            <a:endParaRPr lang="en-US"/>
          </a:p>
        </p:txBody>
      </p:sp>
      <p:pic>
        <p:nvPicPr>
          <p:cNvPr id="2050" name="Picture 2" descr="Endowment for Healt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8182" y="5181600"/>
            <a:ext cx="1962150" cy="828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1911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6784848" cy="990600"/>
          </a:xfrm>
        </p:spPr>
        <p:txBody>
          <a:bodyPr>
            <a:normAutofit fontScale="90000"/>
          </a:bodyPr>
          <a:lstStyle/>
          <a:p>
            <a:r>
              <a:rPr lang="en-US" b="1" dirty="0"/>
              <a:t>Support is Provided to </a:t>
            </a:r>
            <a:r>
              <a:rPr lang="en-US" b="1" dirty="0" smtClean="0"/>
              <a:t/>
            </a:r>
            <a:br>
              <a:rPr lang="en-US" b="1" dirty="0" smtClean="0"/>
            </a:br>
            <a:r>
              <a:rPr lang="en-US" b="1" dirty="0" smtClean="0"/>
              <a:t>Caregivers and </a:t>
            </a:r>
            <a:r>
              <a:rPr lang="en-US" b="1" dirty="0"/>
              <a:t>Families</a:t>
            </a:r>
          </a:p>
        </p:txBody>
      </p:sp>
      <p:sp>
        <p:nvSpPr>
          <p:cNvPr id="3" name="Content Placeholder 2"/>
          <p:cNvSpPr>
            <a:spLocks noGrp="1"/>
          </p:cNvSpPr>
          <p:nvPr>
            <p:ph sz="quarter" idx="1"/>
          </p:nvPr>
        </p:nvSpPr>
        <p:spPr/>
        <p:txBody>
          <a:bodyPr>
            <a:normAutofit fontScale="92500" lnSpcReduction="10000"/>
          </a:bodyPr>
          <a:lstStyle/>
          <a:p>
            <a:pPr marL="0" indent="0">
              <a:buNone/>
            </a:pPr>
            <a:r>
              <a:rPr lang="en-US" dirty="0" smtClean="0"/>
              <a:t>Examples of Best Practices Nationally:</a:t>
            </a:r>
          </a:p>
          <a:p>
            <a:r>
              <a:rPr lang="en-US" dirty="0" smtClean="0"/>
              <a:t>Programs should include core services</a:t>
            </a:r>
          </a:p>
          <a:p>
            <a:pPr lvl="1"/>
            <a:r>
              <a:rPr lang="en-US" dirty="0" smtClean="0"/>
              <a:t>Assessment</a:t>
            </a:r>
          </a:p>
          <a:p>
            <a:pPr lvl="1"/>
            <a:r>
              <a:rPr lang="en-US" dirty="0" smtClean="0"/>
              <a:t>Individual counseling</a:t>
            </a:r>
          </a:p>
          <a:p>
            <a:pPr lvl="1"/>
            <a:r>
              <a:rPr lang="en-US" dirty="0" smtClean="0"/>
              <a:t>Caregiver education</a:t>
            </a:r>
          </a:p>
          <a:p>
            <a:pPr lvl="1"/>
            <a:r>
              <a:rPr lang="en-US" dirty="0" smtClean="0"/>
              <a:t>Caregiver support programs</a:t>
            </a:r>
          </a:p>
          <a:p>
            <a:pPr lvl="1"/>
            <a:r>
              <a:rPr lang="en-US" dirty="0" smtClean="0"/>
              <a:t>Respite care</a:t>
            </a:r>
          </a:p>
          <a:p>
            <a:r>
              <a:rPr lang="en-US" dirty="0" smtClean="0"/>
              <a:t>Numerous programs across the country: One example is Resources for Enhancing Alzheimer’s Caregiver Health (REACH) program (</a:t>
            </a:r>
            <a:r>
              <a:rPr lang="en-US" dirty="0" err="1" smtClean="0"/>
              <a:t>Burgio</a:t>
            </a:r>
            <a:r>
              <a:rPr lang="en-US" smtClean="0"/>
              <a:t>, et al</a:t>
            </a:r>
            <a:r>
              <a:rPr lang="en-US" dirty="0" smtClean="0"/>
              <a:t>. 2009)</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20</a:t>
            </a:fld>
            <a:endParaRPr lang="en-US"/>
          </a:p>
        </p:txBody>
      </p:sp>
    </p:spTree>
    <p:extLst>
      <p:ext uri="{BB962C8B-B14F-4D97-AF65-F5344CB8AC3E}">
        <p14:creationId xmlns:p14="http://schemas.microsoft.com/office/powerpoint/2010/main" val="15226176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28600"/>
            <a:ext cx="6099048" cy="990600"/>
          </a:xfrm>
        </p:spPr>
        <p:txBody>
          <a:bodyPr>
            <a:normAutofit fontScale="90000"/>
          </a:bodyPr>
          <a:lstStyle/>
          <a:p>
            <a:r>
              <a:rPr lang="en-US" b="1" dirty="0"/>
              <a:t>Support is Provided to </a:t>
            </a:r>
            <a:r>
              <a:rPr lang="en-US" b="1" dirty="0" smtClean="0"/>
              <a:t/>
            </a:r>
            <a:br>
              <a:rPr lang="en-US" b="1" dirty="0" smtClean="0"/>
            </a:br>
            <a:r>
              <a:rPr lang="en-US" b="1" dirty="0" smtClean="0"/>
              <a:t>Caregivers and </a:t>
            </a:r>
            <a:r>
              <a:rPr lang="en-US" b="1" dirty="0"/>
              <a:t>Families</a:t>
            </a:r>
          </a:p>
        </p:txBody>
      </p:sp>
      <p:sp>
        <p:nvSpPr>
          <p:cNvPr id="3" name="Content Placeholder 2"/>
          <p:cNvSpPr>
            <a:spLocks noGrp="1"/>
          </p:cNvSpPr>
          <p:nvPr>
            <p:ph sz="quarter" idx="1"/>
          </p:nvPr>
        </p:nvSpPr>
        <p:spPr/>
        <p:txBody>
          <a:bodyPr/>
          <a:lstStyle/>
          <a:p>
            <a:pPr marL="0" indent="0">
              <a:buNone/>
            </a:pPr>
            <a:r>
              <a:rPr lang="en-US" dirty="0" smtClean="0"/>
              <a:t>Recommendations</a:t>
            </a:r>
          </a:p>
          <a:p>
            <a:r>
              <a:rPr lang="en-US" dirty="0" smtClean="0"/>
              <a:t>Improve caregiver access to information about the care needs of loved ones</a:t>
            </a:r>
          </a:p>
          <a:p>
            <a:r>
              <a:rPr lang="en-US" dirty="0" smtClean="0"/>
              <a:t>Improve communication with medical system (CARE Act)</a:t>
            </a:r>
          </a:p>
          <a:p>
            <a:r>
              <a:rPr lang="en-US" dirty="0" smtClean="0"/>
              <a:t>Coaching for caregivers to develop advocacy skills for the care receiver</a:t>
            </a:r>
          </a:p>
          <a:p>
            <a:r>
              <a:rPr lang="en-US" dirty="0" smtClean="0"/>
              <a:t>Expand workplace benefits – caregiver friendly policies </a:t>
            </a: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21</a:t>
            </a:fld>
            <a:endParaRPr lang="en-US"/>
          </a:p>
        </p:txBody>
      </p:sp>
    </p:spTree>
    <p:extLst>
      <p:ext uri="{BB962C8B-B14F-4D97-AF65-F5344CB8AC3E}">
        <p14:creationId xmlns:p14="http://schemas.microsoft.com/office/powerpoint/2010/main" val="13665050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QUESTIONS</a:t>
            </a:r>
            <a:endParaRPr lang="en-US" sz="4000" b="1" dirty="0"/>
          </a:p>
        </p:txBody>
      </p:sp>
      <p:sp>
        <p:nvSpPr>
          <p:cNvPr id="3" name="Content Placeholder 2"/>
          <p:cNvSpPr>
            <a:spLocks noGrp="1"/>
          </p:cNvSpPr>
          <p:nvPr>
            <p:ph sz="quarter" idx="1"/>
          </p:nvPr>
        </p:nvSpPr>
        <p:spPr/>
        <p:txBody>
          <a:bodyPr/>
          <a:lstStyle/>
          <a:p>
            <a:pPr lvl="1"/>
            <a:r>
              <a:rPr lang="en-US" sz="3200" dirty="0" smtClean="0"/>
              <a:t>Does </a:t>
            </a:r>
            <a:r>
              <a:rPr lang="en-US" sz="3200" dirty="0"/>
              <a:t>this information resonate with you?</a:t>
            </a:r>
          </a:p>
          <a:p>
            <a:pPr lvl="1"/>
            <a:r>
              <a:rPr lang="en-US" sz="3200" dirty="0"/>
              <a:t>Have we missed an important aspect of this domain?</a:t>
            </a:r>
          </a:p>
          <a:p>
            <a:pPr lvl="1"/>
            <a:r>
              <a:rPr lang="en-US" sz="3200" dirty="0"/>
              <a:t>Are there other NH initiatives that we should highlight?</a:t>
            </a:r>
          </a:p>
          <a:p>
            <a:pPr lvl="1"/>
            <a:r>
              <a:rPr lang="en-US" sz="3200" dirty="0"/>
              <a:t>Are there other important recommendations to consider?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22</a:t>
            </a:fld>
            <a:endParaRPr lang="en-US"/>
          </a:p>
        </p:txBody>
      </p:sp>
    </p:spTree>
    <p:extLst>
      <p:ext uri="{BB962C8B-B14F-4D97-AF65-F5344CB8AC3E}">
        <p14:creationId xmlns:p14="http://schemas.microsoft.com/office/powerpoint/2010/main" val="35888628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6937248" cy="990600"/>
          </a:xfrm>
        </p:spPr>
        <p:txBody>
          <a:bodyPr>
            <a:normAutofit fontScale="90000"/>
          </a:bodyPr>
          <a:lstStyle/>
          <a:p>
            <a:r>
              <a:rPr lang="en-US" b="1" dirty="0" smtClean="0"/>
              <a:t>Social and Civic Engagement </a:t>
            </a:r>
            <a:br>
              <a:rPr lang="en-US" b="1" dirty="0" smtClean="0"/>
            </a:br>
            <a:r>
              <a:rPr lang="en-US" b="1" dirty="0" smtClean="0"/>
              <a:t>Options are Plentiful  </a:t>
            </a:r>
            <a:endParaRPr lang="en-US" b="1" dirty="0"/>
          </a:p>
        </p:txBody>
      </p:sp>
      <p:sp>
        <p:nvSpPr>
          <p:cNvPr id="3" name="Content Placeholder 2"/>
          <p:cNvSpPr>
            <a:spLocks noGrp="1"/>
          </p:cNvSpPr>
          <p:nvPr>
            <p:ph sz="quarter" idx="1"/>
          </p:nvPr>
        </p:nvSpPr>
        <p:spPr/>
        <p:txBody>
          <a:bodyPr>
            <a:normAutofit fontScale="85000" lnSpcReduction="10000"/>
          </a:bodyPr>
          <a:lstStyle/>
          <a:p>
            <a:pPr marL="0" indent="0">
              <a:buNone/>
            </a:pPr>
            <a:r>
              <a:rPr lang="en-US" dirty="0" smtClean="0"/>
              <a:t>Research tells us:</a:t>
            </a:r>
          </a:p>
          <a:p>
            <a:pPr>
              <a:buFont typeface="Wingdings" panose="05000000000000000000" pitchFamily="2" charset="2"/>
              <a:buChar char="q"/>
            </a:pPr>
            <a:r>
              <a:rPr lang="en-US" dirty="0" smtClean="0"/>
              <a:t>Health risks related to lack of social connectedness (</a:t>
            </a:r>
            <a:r>
              <a:rPr lang="en-US" dirty="0"/>
              <a:t>Cornwell and Waite 2009) </a:t>
            </a:r>
            <a:endParaRPr lang="en-US" dirty="0" smtClean="0"/>
          </a:p>
          <a:p>
            <a:pPr>
              <a:buFont typeface="Wingdings" panose="05000000000000000000" pitchFamily="2" charset="2"/>
              <a:buChar char="q"/>
            </a:pPr>
            <a:r>
              <a:rPr lang="en-US" dirty="0" smtClean="0"/>
              <a:t>Elders </a:t>
            </a:r>
            <a:r>
              <a:rPr lang="en-US" dirty="0"/>
              <a:t>as significant contributors to society and providing opportunities for meaningful engagement are core characteristics of aging friendly communities (Austin, McClelland, Perrault, &amp; </a:t>
            </a:r>
            <a:r>
              <a:rPr lang="en-US" dirty="0" err="1"/>
              <a:t>Sieppert</a:t>
            </a:r>
            <a:r>
              <a:rPr lang="en-US" dirty="0"/>
              <a:t>, 2009</a:t>
            </a:r>
            <a:r>
              <a:rPr lang="en-US" dirty="0" smtClean="0"/>
              <a:t>)</a:t>
            </a:r>
          </a:p>
          <a:p>
            <a:pPr>
              <a:buFont typeface="Wingdings" panose="05000000000000000000" pitchFamily="2" charset="2"/>
              <a:buChar char="q"/>
            </a:pPr>
            <a:r>
              <a:rPr lang="en-US" dirty="0" smtClean="0"/>
              <a:t>Types of social and civic engagement</a:t>
            </a:r>
          </a:p>
          <a:p>
            <a:pPr>
              <a:buFont typeface="Wingdings" panose="05000000000000000000" pitchFamily="2" charset="2"/>
              <a:buChar char="q"/>
            </a:pPr>
            <a:r>
              <a:rPr lang="en-US" dirty="0" smtClean="0"/>
              <a:t>Individual and collective civic engagement </a:t>
            </a:r>
          </a:p>
          <a:p>
            <a:pPr>
              <a:buFont typeface="Wingdings" panose="05000000000000000000" pitchFamily="2" charset="2"/>
              <a:buChar char="q"/>
            </a:pPr>
            <a:r>
              <a:rPr lang="en-US" dirty="0" smtClean="0"/>
              <a:t>Productive Aging through volunteering </a:t>
            </a:r>
          </a:p>
          <a:p>
            <a:pPr>
              <a:buFont typeface="Wingdings" panose="05000000000000000000" pitchFamily="2" charset="2"/>
              <a:buChar char="q"/>
            </a:pPr>
            <a:r>
              <a:rPr lang="en-US" dirty="0" smtClean="0"/>
              <a:t>Intergenerational Communities promote interdependence </a:t>
            </a:r>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23</a:t>
            </a:fld>
            <a:endParaRPr lang="en-US"/>
          </a:p>
        </p:txBody>
      </p:sp>
    </p:spTree>
    <p:extLst>
      <p:ext uri="{BB962C8B-B14F-4D97-AF65-F5344CB8AC3E}">
        <p14:creationId xmlns:p14="http://schemas.microsoft.com/office/powerpoint/2010/main" val="30443490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28600"/>
            <a:ext cx="6403848" cy="990600"/>
          </a:xfrm>
        </p:spPr>
        <p:txBody>
          <a:bodyPr>
            <a:normAutofit fontScale="90000"/>
          </a:bodyPr>
          <a:lstStyle/>
          <a:p>
            <a:r>
              <a:rPr lang="en-US" b="1" dirty="0"/>
              <a:t>Social and Civic Engagement </a:t>
            </a:r>
            <a:r>
              <a:rPr lang="en-US" b="1" dirty="0" smtClean="0"/>
              <a:t/>
            </a:r>
            <a:br>
              <a:rPr lang="en-US" b="1" dirty="0" smtClean="0"/>
            </a:br>
            <a:r>
              <a:rPr lang="en-US" b="1" dirty="0" smtClean="0"/>
              <a:t>Options </a:t>
            </a:r>
            <a:r>
              <a:rPr lang="en-US" b="1" dirty="0"/>
              <a:t>are Plentiful </a:t>
            </a:r>
          </a:p>
        </p:txBody>
      </p:sp>
      <p:sp>
        <p:nvSpPr>
          <p:cNvPr id="3" name="Content Placeholder 2"/>
          <p:cNvSpPr>
            <a:spLocks noGrp="1"/>
          </p:cNvSpPr>
          <p:nvPr>
            <p:ph sz="quarter" idx="1"/>
          </p:nvPr>
        </p:nvSpPr>
        <p:spPr/>
        <p:txBody>
          <a:bodyPr/>
          <a:lstStyle/>
          <a:p>
            <a:pPr marL="0" indent="0">
              <a:buNone/>
            </a:pPr>
            <a:r>
              <a:rPr lang="en-US" dirty="0" smtClean="0"/>
              <a:t>NH Landscape</a:t>
            </a:r>
          </a:p>
          <a:p>
            <a:pPr>
              <a:buFont typeface="Wingdings" panose="05000000000000000000" pitchFamily="2" charset="2"/>
              <a:buChar char="q"/>
            </a:pPr>
            <a:r>
              <a:rPr lang="en-US" dirty="0" smtClean="0"/>
              <a:t>28.9% of NH residents age 65 - 74 volunteer and 23.2% of NH residents over age 75 volunteer (higher than national average)</a:t>
            </a:r>
          </a:p>
          <a:p>
            <a:pPr>
              <a:buFont typeface="Wingdings" panose="05000000000000000000" pitchFamily="2" charset="2"/>
              <a:buChar char="q"/>
            </a:pPr>
            <a:r>
              <a:rPr lang="en-US" dirty="0" smtClean="0"/>
              <a:t>65 – 74 year olds volunteer an average of 64 hours per year (lower than national average)</a:t>
            </a:r>
          </a:p>
          <a:p>
            <a:pPr>
              <a:buFont typeface="Wingdings" panose="05000000000000000000" pitchFamily="2" charset="2"/>
              <a:buChar char="q"/>
            </a:pPr>
            <a:r>
              <a:rPr lang="en-US" dirty="0" smtClean="0"/>
              <a:t>United Valley Interfaith Project </a:t>
            </a:r>
          </a:p>
          <a:p>
            <a:pPr lvl="1"/>
            <a:r>
              <a:rPr lang="en-US" dirty="0" smtClean="0"/>
              <a:t>Aging in Community Campaign </a:t>
            </a:r>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220532"/>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24</a:t>
            </a:fld>
            <a:endParaRPr lang="en-US"/>
          </a:p>
        </p:txBody>
      </p:sp>
    </p:spTree>
    <p:extLst>
      <p:ext uri="{BB962C8B-B14F-4D97-AF65-F5344CB8AC3E}">
        <p14:creationId xmlns:p14="http://schemas.microsoft.com/office/powerpoint/2010/main" val="15943473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6784848" cy="990600"/>
          </a:xfrm>
        </p:spPr>
        <p:txBody>
          <a:bodyPr>
            <a:normAutofit fontScale="90000"/>
          </a:bodyPr>
          <a:lstStyle/>
          <a:p>
            <a:r>
              <a:rPr lang="en-US" b="1" dirty="0"/>
              <a:t>Social and Civic Engagement </a:t>
            </a:r>
            <a:r>
              <a:rPr lang="en-US" b="1" dirty="0" smtClean="0"/>
              <a:t/>
            </a:r>
            <a:br>
              <a:rPr lang="en-US" b="1" dirty="0" smtClean="0"/>
            </a:br>
            <a:r>
              <a:rPr lang="en-US" b="1" dirty="0" smtClean="0"/>
              <a:t>Options </a:t>
            </a:r>
            <a:r>
              <a:rPr lang="en-US" b="1" dirty="0"/>
              <a:t>are Plentiful </a:t>
            </a:r>
          </a:p>
        </p:txBody>
      </p:sp>
      <p:sp>
        <p:nvSpPr>
          <p:cNvPr id="3" name="Content Placeholder 2"/>
          <p:cNvSpPr>
            <a:spLocks noGrp="1"/>
          </p:cNvSpPr>
          <p:nvPr>
            <p:ph sz="quarter" idx="1"/>
          </p:nvPr>
        </p:nvSpPr>
        <p:spPr/>
        <p:txBody>
          <a:bodyPr/>
          <a:lstStyle/>
          <a:p>
            <a:pPr marL="0" indent="0">
              <a:buNone/>
            </a:pPr>
            <a:r>
              <a:rPr lang="en-US" dirty="0"/>
              <a:t>Examples of Best Practices Nationally:</a:t>
            </a:r>
          </a:p>
          <a:p>
            <a:r>
              <a:rPr lang="en-US" dirty="0" smtClean="0"/>
              <a:t>Senior Corps </a:t>
            </a:r>
          </a:p>
          <a:p>
            <a:pPr lvl="1"/>
            <a:r>
              <a:rPr lang="en-US" dirty="0" smtClean="0"/>
              <a:t>Foster Grandparents</a:t>
            </a:r>
          </a:p>
          <a:p>
            <a:pPr lvl="1"/>
            <a:r>
              <a:rPr lang="en-US" dirty="0" smtClean="0"/>
              <a:t>RSVP</a:t>
            </a:r>
          </a:p>
          <a:p>
            <a:pPr lvl="1"/>
            <a:r>
              <a:rPr lang="en-US" dirty="0" smtClean="0"/>
              <a:t>Senior Companions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25</a:t>
            </a:fld>
            <a:endParaRPr lang="en-US"/>
          </a:p>
        </p:txBody>
      </p:sp>
    </p:spTree>
    <p:extLst>
      <p:ext uri="{BB962C8B-B14F-4D97-AF65-F5344CB8AC3E}">
        <p14:creationId xmlns:p14="http://schemas.microsoft.com/office/powerpoint/2010/main" val="2020665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228600"/>
            <a:ext cx="6556248" cy="990600"/>
          </a:xfrm>
        </p:spPr>
        <p:txBody>
          <a:bodyPr>
            <a:normAutofit fontScale="90000"/>
          </a:bodyPr>
          <a:lstStyle/>
          <a:p>
            <a:r>
              <a:rPr lang="en-US" b="1" dirty="0"/>
              <a:t>Social and Civic Engagement </a:t>
            </a:r>
            <a:r>
              <a:rPr lang="en-US" b="1" dirty="0" smtClean="0"/>
              <a:t/>
            </a:r>
            <a:br>
              <a:rPr lang="en-US" b="1" dirty="0" smtClean="0"/>
            </a:br>
            <a:r>
              <a:rPr lang="en-US" b="1" dirty="0" smtClean="0"/>
              <a:t>Options </a:t>
            </a:r>
            <a:r>
              <a:rPr lang="en-US" b="1" dirty="0"/>
              <a:t>are Plentiful </a:t>
            </a:r>
          </a:p>
        </p:txBody>
      </p:sp>
      <p:sp>
        <p:nvSpPr>
          <p:cNvPr id="3" name="Content Placeholder 2"/>
          <p:cNvSpPr>
            <a:spLocks noGrp="1"/>
          </p:cNvSpPr>
          <p:nvPr>
            <p:ph sz="quarter" idx="1"/>
          </p:nvPr>
        </p:nvSpPr>
        <p:spPr/>
        <p:txBody>
          <a:bodyPr/>
          <a:lstStyle/>
          <a:p>
            <a:pPr marL="0" indent="0">
              <a:buNone/>
            </a:pPr>
            <a:r>
              <a:rPr lang="en-US" dirty="0" smtClean="0"/>
              <a:t>Recommendations</a:t>
            </a:r>
            <a:endParaRPr lang="en-US" dirty="0"/>
          </a:p>
          <a:p>
            <a:r>
              <a:rPr lang="en-US" dirty="0" smtClean="0"/>
              <a:t>Provide social activities for diverse interests and talents of older adults</a:t>
            </a:r>
          </a:p>
          <a:p>
            <a:r>
              <a:rPr lang="en-US" dirty="0" smtClean="0"/>
              <a:t>Create opportunities for multigenerational activities</a:t>
            </a:r>
          </a:p>
          <a:p>
            <a:r>
              <a:rPr lang="en-US" dirty="0" smtClean="0"/>
              <a:t>Create opportunities for older adults to be engaged in paid and volunteer employment </a:t>
            </a:r>
          </a:p>
          <a:p>
            <a:r>
              <a:rPr lang="en-US" dirty="0" smtClean="0"/>
              <a:t>Provide opportunities for older adults to become and/or remain active in political process</a:t>
            </a: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0532"/>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26</a:t>
            </a:fld>
            <a:endParaRPr lang="en-US"/>
          </a:p>
        </p:txBody>
      </p:sp>
    </p:spTree>
    <p:extLst>
      <p:ext uri="{BB962C8B-B14F-4D97-AF65-F5344CB8AC3E}">
        <p14:creationId xmlns:p14="http://schemas.microsoft.com/office/powerpoint/2010/main" val="15398897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QUESTIONS</a:t>
            </a:r>
            <a:endParaRPr lang="en-US" sz="4000" b="1" dirty="0"/>
          </a:p>
        </p:txBody>
      </p:sp>
      <p:sp>
        <p:nvSpPr>
          <p:cNvPr id="3" name="Content Placeholder 2"/>
          <p:cNvSpPr>
            <a:spLocks noGrp="1"/>
          </p:cNvSpPr>
          <p:nvPr>
            <p:ph sz="quarter" idx="1"/>
          </p:nvPr>
        </p:nvSpPr>
        <p:spPr/>
        <p:txBody>
          <a:bodyPr/>
          <a:lstStyle/>
          <a:p>
            <a:pPr lvl="1"/>
            <a:r>
              <a:rPr lang="en-US" sz="3200" dirty="0" smtClean="0"/>
              <a:t>Does </a:t>
            </a:r>
            <a:r>
              <a:rPr lang="en-US" sz="3200" dirty="0"/>
              <a:t>this information resonate with you?</a:t>
            </a:r>
          </a:p>
          <a:p>
            <a:pPr lvl="1"/>
            <a:r>
              <a:rPr lang="en-US" sz="3200" dirty="0"/>
              <a:t>Have we missed an important aspect of this domain?</a:t>
            </a:r>
          </a:p>
          <a:p>
            <a:pPr lvl="1"/>
            <a:r>
              <a:rPr lang="en-US" sz="3200" dirty="0"/>
              <a:t>Are there other NH initiatives that we should highlight?</a:t>
            </a:r>
          </a:p>
          <a:p>
            <a:pPr lvl="1"/>
            <a:r>
              <a:rPr lang="en-US" sz="3200" dirty="0"/>
              <a:t>Are there other important recommendations to consider?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27</a:t>
            </a:fld>
            <a:endParaRPr lang="en-US"/>
          </a:p>
        </p:txBody>
      </p:sp>
    </p:spTree>
    <p:extLst>
      <p:ext uri="{BB962C8B-B14F-4D97-AF65-F5344CB8AC3E}">
        <p14:creationId xmlns:p14="http://schemas.microsoft.com/office/powerpoint/2010/main" val="12695188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2420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Research tells us:</a:t>
            </a:r>
          </a:p>
          <a:p>
            <a:r>
              <a:rPr lang="en-US" dirty="0" smtClean="0"/>
              <a:t>“</a:t>
            </a:r>
            <a:r>
              <a:rPr lang="en-US" dirty="0"/>
              <a:t>Health is a state of complete physical, mental, and social well-being, and not merely the absence of disease or </a:t>
            </a:r>
            <a:r>
              <a:rPr lang="en-US" dirty="0" smtClean="0"/>
              <a:t>injury” (WHO)</a:t>
            </a:r>
          </a:p>
          <a:p>
            <a:pPr marL="0" indent="0">
              <a:buNone/>
            </a:pPr>
            <a:endParaRPr lang="en-US" dirty="0" smtClean="0"/>
          </a:p>
          <a:p>
            <a:r>
              <a:rPr lang="en-US" dirty="0" smtClean="0"/>
              <a:t>Good </a:t>
            </a:r>
            <a:r>
              <a:rPr lang="en-US" dirty="0"/>
              <a:t>health and wellness is considered a critical factor for older adults to remain independent, remain in the community, and participate in activities that give meaning and pleasure to life (</a:t>
            </a:r>
            <a:r>
              <a:rPr lang="en-US" dirty="0" err="1"/>
              <a:t>Felderman</a:t>
            </a:r>
            <a:r>
              <a:rPr lang="en-US" dirty="0"/>
              <a:t> &amp; </a:t>
            </a:r>
            <a:r>
              <a:rPr lang="en-US" dirty="0" err="1"/>
              <a:t>Oberlink</a:t>
            </a:r>
            <a:r>
              <a:rPr lang="en-US" dirty="0"/>
              <a:t>, 2003</a:t>
            </a:r>
            <a:r>
              <a:rPr lang="en-US" dirty="0" smtClean="0"/>
              <a:t>) </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28</a:t>
            </a:fld>
            <a:endParaRPr lang="en-US"/>
          </a:p>
        </p:txBody>
      </p:sp>
    </p:spTree>
    <p:extLst>
      <p:ext uri="{BB962C8B-B14F-4D97-AF65-F5344CB8AC3E}">
        <p14:creationId xmlns:p14="http://schemas.microsoft.com/office/powerpoint/2010/main" val="561948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7010400"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Research tells us </a:t>
            </a:r>
          </a:p>
          <a:p>
            <a:r>
              <a:rPr lang="en-US" dirty="0" smtClean="0"/>
              <a:t>High health care costs in the final years of life (Lynn &amp; Adamson)</a:t>
            </a:r>
          </a:p>
          <a:p>
            <a:r>
              <a:rPr lang="en-US" dirty="0" smtClean="0"/>
              <a:t>Current system slow to adapt to challenges of older population (Lynn &amp; Adamson)</a:t>
            </a:r>
          </a:p>
          <a:p>
            <a:r>
              <a:rPr lang="en-US" dirty="0" smtClean="0"/>
              <a:t>% of adults who are up-to-date on core preventative services is low (CDC, 2012)</a:t>
            </a:r>
          </a:p>
          <a:p>
            <a:r>
              <a:rPr lang="en-US" dirty="0" smtClean="0"/>
              <a:t>Lack of coordination between medical system (treating illness) and community based organizations (providing preventive services)</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29</a:t>
            </a:fld>
            <a:endParaRPr lang="en-US"/>
          </a:p>
        </p:txBody>
      </p:sp>
    </p:spTree>
    <p:extLst>
      <p:ext uri="{BB962C8B-B14F-4D97-AF65-F5344CB8AC3E}">
        <p14:creationId xmlns:p14="http://schemas.microsoft.com/office/powerpoint/2010/main" val="3208965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Overview</a:t>
            </a:r>
            <a:endParaRPr lang="en-US" sz="4000" b="1" dirty="0"/>
          </a:p>
        </p:txBody>
      </p:sp>
      <p:sp>
        <p:nvSpPr>
          <p:cNvPr id="3" name="Content Placeholder 2"/>
          <p:cNvSpPr>
            <a:spLocks noGrp="1"/>
          </p:cNvSpPr>
          <p:nvPr>
            <p:ph sz="quarter" idx="1"/>
          </p:nvPr>
        </p:nvSpPr>
        <p:spPr/>
        <p:txBody>
          <a:bodyPr>
            <a:normAutofit/>
          </a:bodyPr>
          <a:lstStyle/>
          <a:p>
            <a:pPr marL="0" indent="0">
              <a:buNone/>
            </a:pPr>
            <a:endParaRPr lang="en-US" dirty="0" smtClean="0"/>
          </a:p>
          <a:p>
            <a:r>
              <a:rPr lang="en-US" dirty="0" smtClean="0"/>
              <a:t>Purpose of the report</a:t>
            </a:r>
          </a:p>
          <a:p>
            <a:pPr marL="0" indent="0">
              <a:buNone/>
            </a:pPr>
            <a:endParaRPr lang="en-US" dirty="0" smtClean="0"/>
          </a:p>
          <a:p>
            <a:r>
              <a:rPr lang="en-US" dirty="0" smtClean="0"/>
              <a:t>Findings by domain area</a:t>
            </a:r>
          </a:p>
          <a:p>
            <a:endParaRPr lang="en-US" dirty="0" smtClean="0"/>
          </a:p>
          <a:p>
            <a:r>
              <a:rPr lang="en-US" dirty="0" smtClean="0"/>
              <a:t>What we hope to get from you today</a:t>
            </a:r>
          </a:p>
          <a:p>
            <a:endParaRPr lang="en-US" dirty="0" smtClean="0"/>
          </a:p>
          <a:p>
            <a:r>
              <a:rPr lang="en-US" dirty="0" smtClean="0"/>
              <a:t>Small group discussions to organize work groups</a:t>
            </a:r>
          </a:p>
          <a:p>
            <a:pPr marL="0" indent="0">
              <a:buNone/>
            </a:pPr>
            <a:endParaRPr lang="en-US" dirty="0" smtClean="0"/>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a:t>
            </a:fld>
            <a:endParaRPr lang="en-US"/>
          </a:p>
        </p:txBody>
      </p:sp>
    </p:spTree>
    <p:extLst>
      <p:ext uri="{BB962C8B-B14F-4D97-AF65-F5344CB8AC3E}">
        <p14:creationId xmlns:p14="http://schemas.microsoft.com/office/powerpoint/2010/main" val="36199785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7010400"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a:xfrm>
            <a:off x="612648" y="1600200"/>
            <a:ext cx="8455152" cy="4495800"/>
          </a:xfrm>
        </p:spPr>
        <p:txBody>
          <a:bodyPr>
            <a:normAutofit/>
          </a:bodyPr>
          <a:lstStyle/>
          <a:p>
            <a:pPr marL="0" indent="0">
              <a:buNone/>
            </a:pPr>
            <a:r>
              <a:rPr lang="en-US" dirty="0" smtClean="0"/>
              <a:t>Research tells us </a:t>
            </a:r>
          </a:p>
          <a:p>
            <a:r>
              <a:rPr lang="en-US" dirty="0" smtClean="0"/>
              <a:t>80% of older adults require care for at least one chronic condition; 50% have multiple chronic conditions; 60% managing three or more prescription medications (Thorpe, Thorpe, </a:t>
            </a:r>
            <a:r>
              <a:rPr lang="en-US" dirty="0" err="1" smtClean="0"/>
              <a:t>Kennelty</a:t>
            </a:r>
            <a:r>
              <a:rPr lang="en-US" dirty="0" smtClean="0"/>
              <a:t>, &amp; </a:t>
            </a:r>
            <a:r>
              <a:rPr lang="en-US" dirty="0" err="1" smtClean="0"/>
              <a:t>Pandhi</a:t>
            </a:r>
            <a:r>
              <a:rPr lang="en-US" dirty="0" smtClean="0"/>
              <a:t>, 2011)</a:t>
            </a:r>
          </a:p>
          <a:p>
            <a:r>
              <a:rPr lang="en-US" dirty="0" smtClean="0"/>
              <a:t>Access to medical care prevents new illness &amp; reduces acute care costs (Thorpe, et al., 2011)</a:t>
            </a:r>
          </a:p>
          <a:p>
            <a:r>
              <a:rPr lang="en-US" dirty="0" smtClean="0"/>
              <a:t>Focus on weaknesses instead of strengths (Beck, 1999)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30</a:t>
            </a:fld>
            <a:endParaRPr lang="en-US"/>
          </a:p>
        </p:txBody>
      </p:sp>
    </p:spTree>
    <p:extLst>
      <p:ext uri="{BB962C8B-B14F-4D97-AF65-F5344CB8AC3E}">
        <p14:creationId xmlns:p14="http://schemas.microsoft.com/office/powerpoint/2010/main" val="11572170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69372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a:bodyPr>
          <a:lstStyle/>
          <a:p>
            <a:pPr marL="0" indent="0">
              <a:buNone/>
            </a:pPr>
            <a:r>
              <a:rPr lang="en-US" dirty="0" smtClean="0"/>
              <a:t>Research tells us </a:t>
            </a:r>
          </a:p>
          <a:p>
            <a:r>
              <a:rPr lang="en-US" dirty="0" smtClean="0"/>
              <a:t>60+ large part of population but use of mental health services is below expected levels</a:t>
            </a:r>
          </a:p>
          <a:p>
            <a:r>
              <a:rPr lang="en-US" dirty="0" smtClean="0"/>
              <a:t>Inquiry at primary care physician's office who have limited training and symptoms attributed to aging process (by older adults and physicians)</a:t>
            </a:r>
          </a:p>
          <a:p>
            <a:r>
              <a:rPr lang="en-US" dirty="0" smtClean="0"/>
              <a:t>Older adults do not self refer to CMH (</a:t>
            </a:r>
            <a:r>
              <a:rPr lang="en-US" dirty="0" err="1" smtClean="0"/>
              <a:t>Persky</a:t>
            </a:r>
            <a:r>
              <a:rPr lang="en-US" dirty="0"/>
              <a:t>, 2015)</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31</a:t>
            </a:fld>
            <a:endParaRPr lang="en-US"/>
          </a:p>
        </p:txBody>
      </p:sp>
    </p:spTree>
    <p:extLst>
      <p:ext uri="{BB962C8B-B14F-4D97-AF65-F5344CB8AC3E}">
        <p14:creationId xmlns:p14="http://schemas.microsoft.com/office/powerpoint/2010/main" val="1158045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09774"/>
            <a:ext cx="70896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Research tells us</a:t>
            </a:r>
          </a:p>
          <a:p>
            <a:r>
              <a:rPr lang="en-US" dirty="0" smtClean="0"/>
              <a:t>Palliative care - decreased emergency room visits and less likely to suffer from depression (Home Care Assistance, 2012)</a:t>
            </a:r>
          </a:p>
          <a:p>
            <a:r>
              <a:rPr lang="en-US" dirty="0" smtClean="0"/>
              <a:t>Self-Determination Act (1991)- document end-of-life wishes through advance directives</a:t>
            </a:r>
          </a:p>
          <a:p>
            <a:r>
              <a:rPr lang="en-US" dirty="0" smtClean="0"/>
              <a:t>Only 28% of home health care patients have AD (Jones, Moss, &amp; Harris-</a:t>
            </a:r>
            <a:r>
              <a:rPr lang="en-US" dirty="0" err="1" smtClean="0"/>
              <a:t>Kojentin</a:t>
            </a:r>
            <a:r>
              <a:rPr lang="en-US" dirty="0" smtClean="0"/>
              <a:t>, 2011)</a:t>
            </a:r>
          </a:p>
          <a:p>
            <a:r>
              <a:rPr lang="en-US" dirty="0" smtClean="0"/>
              <a:t>NH recognizes only an AD per state statute (</a:t>
            </a:r>
            <a:r>
              <a:rPr lang="en-US" dirty="0" err="1" smtClean="0"/>
              <a:t>Malley</a:t>
            </a:r>
            <a:r>
              <a:rPr lang="en-US" dirty="0" smtClean="0"/>
              <a:t>, 2012)</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209774"/>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32</a:t>
            </a:fld>
            <a:endParaRPr lang="en-US"/>
          </a:p>
        </p:txBody>
      </p:sp>
    </p:spTree>
    <p:extLst>
      <p:ext uri="{BB962C8B-B14F-4D97-AF65-F5344CB8AC3E}">
        <p14:creationId xmlns:p14="http://schemas.microsoft.com/office/powerpoint/2010/main" val="8637508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70896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a:bodyPr>
          <a:lstStyle/>
          <a:p>
            <a:pPr marL="0" indent="0">
              <a:buNone/>
            </a:pPr>
            <a:r>
              <a:rPr lang="en-US" dirty="0" smtClean="0"/>
              <a:t>Research tells us</a:t>
            </a:r>
          </a:p>
          <a:p>
            <a:pPr marL="0" indent="0">
              <a:buNone/>
            </a:pPr>
            <a:endParaRPr lang="en-US" dirty="0" smtClean="0"/>
          </a:p>
          <a:p>
            <a:r>
              <a:rPr lang="en-US" dirty="0" smtClean="0"/>
              <a:t>Workforce</a:t>
            </a:r>
          </a:p>
          <a:p>
            <a:endParaRPr lang="en-US" dirty="0" smtClean="0"/>
          </a:p>
          <a:p>
            <a:r>
              <a:rPr lang="en-US" dirty="0" smtClean="0"/>
              <a:t>Technology</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33</a:t>
            </a:fld>
            <a:endParaRPr lang="en-US"/>
          </a:p>
        </p:txBody>
      </p:sp>
    </p:spTree>
    <p:extLst>
      <p:ext uri="{BB962C8B-B14F-4D97-AF65-F5344CB8AC3E}">
        <p14:creationId xmlns:p14="http://schemas.microsoft.com/office/powerpoint/2010/main" val="30674293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28600"/>
            <a:ext cx="70134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a:bodyPr>
          <a:lstStyle/>
          <a:p>
            <a:pPr marL="0" indent="0">
              <a:buNone/>
            </a:pPr>
            <a:r>
              <a:rPr lang="en-US" dirty="0" smtClean="0"/>
              <a:t>Current Landscape in NH</a:t>
            </a:r>
          </a:p>
          <a:p>
            <a:r>
              <a:rPr lang="en-US" dirty="0" err="1" smtClean="0"/>
              <a:t>SeniorsCount</a:t>
            </a:r>
            <a:r>
              <a:rPr lang="en-US" dirty="0" smtClean="0"/>
              <a:t> Frail Elder Community Liaison program</a:t>
            </a:r>
          </a:p>
          <a:p>
            <a:r>
              <a:rPr lang="en-US" dirty="0" smtClean="0"/>
              <a:t>NH Citizens Health Initiative </a:t>
            </a:r>
          </a:p>
          <a:p>
            <a:r>
              <a:rPr lang="en-US" dirty="0" smtClean="0"/>
              <a:t>NH Falls Reduction Task Force</a:t>
            </a:r>
          </a:p>
          <a:p>
            <a:r>
              <a:rPr lang="en-US" dirty="0" smtClean="0"/>
              <a:t>Chronic Disease Self-Management </a:t>
            </a:r>
          </a:p>
          <a:p>
            <a:r>
              <a:rPr lang="en-US" dirty="0" smtClean="0"/>
              <a:t>Senior Centers (programming in general and Concord Regional VNA)</a:t>
            </a:r>
          </a:p>
          <a:p>
            <a:r>
              <a:rPr lang="en-US" dirty="0" smtClean="0"/>
              <a:t>SLRC care transitions programs</a:t>
            </a:r>
          </a:p>
          <a:p>
            <a:endParaRPr lang="en-US" dirty="0" smtClean="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34</a:t>
            </a:fld>
            <a:endParaRPr lang="en-US"/>
          </a:p>
        </p:txBody>
      </p:sp>
    </p:spTree>
    <p:extLst>
      <p:ext uri="{BB962C8B-B14F-4D97-AF65-F5344CB8AC3E}">
        <p14:creationId xmlns:p14="http://schemas.microsoft.com/office/powerpoint/2010/main" val="254840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28600"/>
            <a:ext cx="70134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Current Landscape in NH</a:t>
            </a:r>
          </a:p>
          <a:p>
            <a:r>
              <a:rPr lang="en-US" dirty="0" smtClean="0"/>
              <a:t>Parish Nurse Center for Wellness (St. Josephs Hospital)</a:t>
            </a:r>
          </a:p>
          <a:p>
            <a:r>
              <a:rPr lang="en-US" dirty="0" smtClean="0"/>
              <a:t>United Valley Interfaith Project- Aging with Dignity</a:t>
            </a:r>
          </a:p>
          <a:p>
            <a:r>
              <a:rPr lang="en-US" dirty="0" smtClean="0"/>
              <a:t>Provider Orders for Life Sustaining Treatment (POLST)</a:t>
            </a:r>
          </a:p>
          <a:p>
            <a:r>
              <a:rPr lang="en-US" dirty="0" smtClean="0"/>
              <a:t>Project ENABLE (Educate, Nurture, Advise Before Life Ends)</a:t>
            </a:r>
          </a:p>
          <a:p>
            <a:r>
              <a:rPr lang="en-US" dirty="0" smtClean="0"/>
              <a:t>NH Hospice and Palliative Care Organization </a:t>
            </a:r>
          </a:p>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35</a:t>
            </a:fld>
            <a:endParaRPr lang="en-US"/>
          </a:p>
        </p:txBody>
      </p:sp>
    </p:spTree>
    <p:extLst>
      <p:ext uri="{BB962C8B-B14F-4D97-AF65-F5344CB8AC3E}">
        <p14:creationId xmlns:p14="http://schemas.microsoft.com/office/powerpoint/2010/main" val="35067877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28600"/>
            <a:ext cx="70134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a:xfrm>
            <a:off x="612648" y="1600199"/>
            <a:ext cx="8153400" cy="4961965"/>
          </a:xfrm>
        </p:spPr>
        <p:txBody>
          <a:bodyPr>
            <a:normAutofit/>
          </a:bodyPr>
          <a:lstStyle/>
          <a:p>
            <a:pPr marL="0" indent="0">
              <a:buNone/>
            </a:pPr>
            <a:r>
              <a:rPr lang="en-US" dirty="0" smtClean="0"/>
              <a:t>Best Practices Nationally</a:t>
            </a:r>
          </a:p>
          <a:p>
            <a:r>
              <a:rPr lang="en-US" dirty="0" smtClean="0"/>
              <a:t>Community Care Organization (Expanded Chronic Care Model)</a:t>
            </a:r>
          </a:p>
          <a:p>
            <a:r>
              <a:rPr lang="en-US" dirty="0"/>
              <a:t>Sickness Prevention Achieved through Regional Collaboration (SPARC</a:t>
            </a:r>
            <a:r>
              <a:rPr lang="en-US" dirty="0" smtClean="0"/>
              <a:t>)</a:t>
            </a:r>
          </a:p>
          <a:p>
            <a:r>
              <a:rPr lang="en-US" dirty="0"/>
              <a:t>Osteopathic Medicine’s Balancing Act </a:t>
            </a:r>
            <a:r>
              <a:rPr lang="en-US" dirty="0" smtClean="0"/>
              <a:t>Program</a:t>
            </a:r>
          </a:p>
          <a:p>
            <a:r>
              <a:rPr lang="en-US" dirty="0" smtClean="0"/>
              <a:t>Aging and the National Prevention Strategy </a:t>
            </a:r>
          </a:p>
          <a:p>
            <a:r>
              <a:rPr lang="en-US" dirty="0" smtClean="0"/>
              <a:t>Support and Services at Home (SASH)</a:t>
            </a:r>
          </a:p>
          <a:p>
            <a:r>
              <a:rPr lang="en-US" dirty="0" smtClean="0"/>
              <a:t>Community Health Worker Pilot Project</a:t>
            </a:r>
          </a:p>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209774"/>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36</a:t>
            </a:fld>
            <a:endParaRPr lang="en-US"/>
          </a:p>
        </p:txBody>
      </p:sp>
    </p:spTree>
    <p:extLst>
      <p:ext uri="{BB962C8B-B14F-4D97-AF65-F5344CB8AC3E}">
        <p14:creationId xmlns:p14="http://schemas.microsoft.com/office/powerpoint/2010/main" val="111541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7086600"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a:xfrm>
            <a:off x="612648" y="1600199"/>
            <a:ext cx="8153400" cy="4961965"/>
          </a:xfrm>
        </p:spPr>
        <p:txBody>
          <a:bodyPr>
            <a:normAutofit/>
          </a:bodyPr>
          <a:lstStyle/>
          <a:p>
            <a:pPr marL="0" indent="0">
              <a:buNone/>
            </a:pPr>
            <a:r>
              <a:rPr lang="en-US" dirty="0" smtClean="0"/>
              <a:t>Best Practices Nationally</a:t>
            </a:r>
          </a:p>
          <a:p>
            <a:r>
              <a:rPr lang="en-US" dirty="0" smtClean="0"/>
              <a:t>Alliance of Community Health Plans</a:t>
            </a:r>
          </a:p>
          <a:p>
            <a:pPr lvl="1"/>
            <a:r>
              <a:rPr lang="en-US" dirty="0" smtClean="0"/>
              <a:t>Fallon Health</a:t>
            </a:r>
          </a:p>
          <a:p>
            <a:pPr lvl="1"/>
            <a:r>
              <a:rPr lang="en-US" dirty="0" err="1" smtClean="0"/>
              <a:t>Geisinger</a:t>
            </a:r>
            <a:r>
              <a:rPr lang="en-US" dirty="0" smtClean="0"/>
              <a:t> Health Plan</a:t>
            </a:r>
          </a:p>
          <a:p>
            <a:pPr lvl="1"/>
            <a:r>
              <a:rPr lang="en-US" dirty="0" smtClean="0"/>
              <a:t>Kaiser Permanent</a:t>
            </a:r>
          </a:p>
          <a:p>
            <a:pPr lvl="1"/>
            <a:r>
              <a:rPr lang="en-US" dirty="0" smtClean="0"/>
              <a:t>Presbyterian Health Plan</a:t>
            </a:r>
          </a:p>
          <a:p>
            <a:r>
              <a:rPr lang="en-US" dirty="0" smtClean="0"/>
              <a:t>Illinois Integrated Health Care Clinics</a:t>
            </a:r>
          </a:p>
          <a:p>
            <a:r>
              <a:rPr lang="en-US" dirty="0" smtClean="0"/>
              <a:t>West Side Court</a:t>
            </a:r>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37</a:t>
            </a:fld>
            <a:endParaRPr lang="en-US"/>
          </a:p>
        </p:txBody>
      </p:sp>
    </p:spTree>
    <p:extLst>
      <p:ext uri="{BB962C8B-B14F-4D97-AF65-F5344CB8AC3E}">
        <p14:creationId xmlns:p14="http://schemas.microsoft.com/office/powerpoint/2010/main" val="29265413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28600"/>
            <a:ext cx="70134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a:xfrm>
            <a:off x="612648" y="1600199"/>
            <a:ext cx="8153400" cy="4961965"/>
          </a:xfrm>
        </p:spPr>
        <p:txBody>
          <a:bodyPr>
            <a:normAutofit/>
          </a:bodyPr>
          <a:lstStyle/>
          <a:p>
            <a:pPr marL="0" indent="0">
              <a:buNone/>
            </a:pPr>
            <a:r>
              <a:rPr lang="en-US" dirty="0" smtClean="0"/>
              <a:t>Best Practices Nationally</a:t>
            </a:r>
          </a:p>
          <a:p>
            <a:r>
              <a:rPr lang="en-US" dirty="0" smtClean="0"/>
              <a:t>Program of All-Inclusive Care for the Elderly (PACE)</a:t>
            </a:r>
          </a:p>
          <a:p>
            <a:r>
              <a:rPr lang="en-US" dirty="0"/>
              <a:t>End of Life Care for Persons with Serious Mental Illness </a:t>
            </a:r>
            <a:endParaRPr lang="en-US" dirty="0" smtClean="0"/>
          </a:p>
          <a:p>
            <a:r>
              <a:rPr lang="en-US" dirty="0"/>
              <a:t>Palliative Care Services:  Solutions for Better Patient Care and Today’s Health Care Delivery Challenges</a:t>
            </a:r>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38</a:t>
            </a:fld>
            <a:endParaRPr lang="en-US"/>
          </a:p>
        </p:txBody>
      </p:sp>
    </p:spTree>
    <p:extLst>
      <p:ext uri="{BB962C8B-B14F-4D97-AF65-F5344CB8AC3E}">
        <p14:creationId xmlns:p14="http://schemas.microsoft.com/office/powerpoint/2010/main" val="14181205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7089648" cy="990600"/>
          </a:xfrm>
        </p:spPr>
        <p:txBody>
          <a:bodyPr>
            <a:normAutofit fontScale="90000"/>
          </a:bodyPr>
          <a:lstStyle/>
          <a:p>
            <a:pPr algn="ctr"/>
            <a:r>
              <a:rPr lang="en-US" b="1" dirty="0" smtClean="0"/>
              <a:t>Quality Physical and Mental Wellbeing Supports are in Place</a:t>
            </a:r>
            <a:endParaRPr lang="en-US" b="1" dirty="0"/>
          </a:p>
        </p:txBody>
      </p:sp>
      <p:sp>
        <p:nvSpPr>
          <p:cNvPr id="3" name="Content Placeholder 2"/>
          <p:cNvSpPr>
            <a:spLocks noGrp="1"/>
          </p:cNvSpPr>
          <p:nvPr>
            <p:ph sz="quarter" idx="1"/>
          </p:nvPr>
        </p:nvSpPr>
        <p:spPr>
          <a:xfrm>
            <a:off x="612648" y="1600199"/>
            <a:ext cx="8153400" cy="4961965"/>
          </a:xfrm>
        </p:spPr>
        <p:txBody>
          <a:bodyPr>
            <a:normAutofit/>
          </a:bodyPr>
          <a:lstStyle/>
          <a:p>
            <a:pPr marL="0" indent="0">
              <a:buNone/>
            </a:pPr>
            <a:r>
              <a:rPr lang="en-US" dirty="0" smtClean="0"/>
              <a:t>Recommendations</a:t>
            </a:r>
          </a:p>
          <a:p>
            <a:r>
              <a:rPr lang="en-US" dirty="0"/>
              <a:t>Preventative</a:t>
            </a:r>
          </a:p>
          <a:p>
            <a:r>
              <a:rPr lang="en-US" dirty="0"/>
              <a:t>Medical</a:t>
            </a:r>
          </a:p>
          <a:p>
            <a:r>
              <a:rPr lang="en-US" dirty="0"/>
              <a:t>Mental health</a:t>
            </a:r>
          </a:p>
          <a:p>
            <a:r>
              <a:rPr lang="en-US" dirty="0"/>
              <a:t>Palliative care</a:t>
            </a:r>
          </a:p>
          <a:p>
            <a:r>
              <a:rPr lang="en-US" dirty="0"/>
              <a:t>Planning for end of life care</a:t>
            </a:r>
          </a:p>
          <a:p>
            <a:pPr marL="0" indent="0">
              <a:buNone/>
            </a:pPr>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39</a:t>
            </a:fld>
            <a:endParaRPr lang="en-US"/>
          </a:p>
        </p:txBody>
      </p:sp>
    </p:spTree>
    <p:extLst>
      <p:ext uri="{BB962C8B-B14F-4D97-AF65-F5344CB8AC3E}">
        <p14:creationId xmlns:p14="http://schemas.microsoft.com/office/powerpoint/2010/main" val="596069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000" b="1" dirty="0" smtClean="0"/>
              <a:t>        Elder Health Domain Areas</a:t>
            </a:r>
            <a:endParaRPr lang="en-US" sz="4000" b="1" dirty="0"/>
          </a:p>
        </p:txBody>
      </p:sp>
      <p:sp>
        <p:nvSpPr>
          <p:cNvPr id="5" name="Content Placeholder 4"/>
          <p:cNvSpPr>
            <a:spLocks noGrp="1"/>
          </p:cNvSpPr>
          <p:nvPr>
            <p:ph sz="quarter" idx="1"/>
          </p:nvPr>
        </p:nvSpPr>
        <p:spPr/>
        <p:txBody>
          <a:bodyPr>
            <a:normAutofit/>
          </a:bodyPr>
          <a:lstStyle/>
          <a:p>
            <a:endParaRPr lang="en-US" dirty="0" smtClean="0"/>
          </a:p>
          <a:p>
            <a:r>
              <a:rPr lang="en-US" dirty="0" smtClean="0"/>
              <a:t>Summary of what the research tells us</a:t>
            </a:r>
          </a:p>
          <a:p>
            <a:endParaRPr lang="en-US" dirty="0" smtClean="0"/>
          </a:p>
          <a:p>
            <a:r>
              <a:rPr lang="en-US" dirty="0" smtClean="0"/>
              <a:t>Overview of the landscape in NH</a:t>
            </a:r>
          </a:p>
          <a:p>
            <a:endParaRPr lang="en-US" dirty="0" smtClean="0"/>
          </a:p>
          <a:p>
            <a:r>
              <a:rPr lang="en-US" dirty="0" smtClean="0"/>
              <a:t>Examples of best practices nationally</a:t>
            </a:r>
          </a:p>
          <a:p>
            <a:endParaRPr lang="en-US" dirty="0" smtClean="0"/>
          </a:p>
          <a:p>
            <a:r>
              <a:rPr lang="en-US" dirty="0" smtClean="0"/>
              <a:t>Recommendations</a:t>
            </a:r>
          </a:p>
          <a:p>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2" name="Slide Number Placeholder 1"/>
          <p:cNvSpPr>
            <a:spLocks noGrp="1"/>
          </p:cNvSpPr>
          <p:nvPr>
            <p:ph type="sldNum" sz="quarter" idx="12"/>
          </p:nvPr>
        </p:nvSpPr>
        <p:spPr/>
        <p:txBody>
          <a:bodyPr>
            <a:normAutofit fontScale="85000" lnSpcReduction="20000"/>
          </a:bodyPr>
          <a:lstStyle/>
          <a:p>
            <a:fld id="{CFAD1877-DD1F-4664-9310-11CDAE29CC2F}" type="slidenum">
              <a:rPr lang="en-US" smtClean="0"/>
              <a:t>4</a:t>
            </a:fld>
            <a:endParaRPr lang="en-US"/>
          </a:p>
        </p:txBody>
      </p:sp>
    </p:spTree>
    <p:extLst>
      <p:ext uri="{BB962C8B-B14F-4D97-AF65-F5344CB8AC3E}">
        <p14:creationId xmlns:p14="http://schemas.microsoft.com/office/powerpoint/2010/main" val="30163843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QUESTIONS</a:t>
            </a:r>
            <a:endParaRPr lang="en-US" sz="4000" b="1" dirty="0"/>
          </a:p>
        </p:txBody>
      </p:sp>
      <p:sp>
        <p:nvSpPr>
          <p:cNvPr id="3" name="Content Placeholder 2"/>
          <p:cNvSpPr>
            <a:spLocks noGrp="1"/>
          </p:cNvSpPr>
          <p:nvPr>
            <p:ph sz="quarter" idx="1"/>
          </p:nvPr>
        </p:nvSpPr>
        <p:spPr/>
        <p:txBody>
          <a:bodyPr/>
          <a:lstStyle/>
          <a:p>
            <a:pPr lvl="1"/>
            <a:r>
              <a:rPr lang="en-US" sz="3200" dirty="0" smtClean="0"/>
              <a:t>Does </a:t>
            </a:r>
            <a:r>
              <a:rPr lang="en-US" sz="3200" dirty="0"/>
              <a:t>this information resonate with you?</a:t>
            </a:r>
          </a:p>
          <a:p>
            <a:pPr lvl="1"/>
            <a:r>
              <a:rPr lang="en-US" sz="3200" dirty="0"/>
              <a:t>Have we missed an important aspect of this domain?</a:t>
            </a:r>
          </a:p>
          <a:p>
            <a:pPr lvl="1"/>
            <a:r>
              <a:rPr lang="en-US" sz="3200" dirty="0"/>
              <a:t>Are there other NH initiatives that we should highlight?</a:t>
            </a:r>
          </a:p>
          <a:p>
            <a:pPr lvl="1"/>
            <a:r>
              <a:rPr lang="en-US" sz="3200" dirty="0"/>
              <a:t>Are there other important recommendations to consider? </a:t>
            </a: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40</a:t>
            </a:fld>
            <a:endParaRPr lang="en-US"/>
          </a:p>
        </p:txBody>
      </p:sp>
    </p:spTree>
    <p:extLst>
      <p:ext uri="{BB962C8B-B14F-4D97-AF65-F5344CB8AC3E}">
        <p14:creationId xmlns:p14="http://schemas.microsoft.com/office/powerpoint/2010/main" val="40931878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28600"/>
            <a:ext cx="6480048" cy="990600"/>
          </a:xfrm>
        </p:spPr>
        <p:txBody>
          <a:bodyPr>
            <a:normAutofit fontScale="90000"/>
          </a:bodyPr>
          <a:lstStyle/>
          <a:p>
            <a:r>
              <a:rPr lang="en-US" b="1" dirty="0" smtClean="0"/>
              <a:t>Advocates for Elder Issues</a:t>
            </a:r>
            <a:br>
              <a:rPr lang="en-US" b="1" dirty="0" smtClean="0"/>
            </a:br>
            <a:r>
              <a:rPr lang="en-US" b="1" dirty="0" smtClean="0"/>
              <a:t> are Effective </a:t>
            </a:r>
            <a:endParaRPr lang="en-US" b="1"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dirty="0" smtClean="0"/>
              <a:t>Research tells us:</a:t>
            </a:r>
          </a:p>
          <a:p>
            <a:r>
              <a:rPr lang="en-US" dirty="0" smtClean="0"/>
              <a:t>Accomplishing effective advocacy </a:t>
            </a:r>
          </a:p>
          <a:p>
            <a:r>
              <a:rPr lang="en-US" dirty="0" smtClean="0"/>
              <a:t>Greatest </a:t>
            </a:r>
            <a:r>
              <a:rPr lang="en-US" dirty="0"/>
              <a:t>s</a:t>
            </a:r>
            <a:r>
              <a:rPr lang="en-US" dirty="0" smtClean="0"/>
              <a:t>ocial changes in American history </a:t>
            </a:r>
          </a:p>
          <a:p>
            <a:r>
              <a:rPr lang="en-US" dirty="0" smtClean="0"/>
              <a:t>Lack of collective action for older adults</a:t>
            </a:r>
          </a:p>
          <a:p>
            <a:pPr lvl="1"/>
            <a:r>
              <a:rPr lang="en-US" dirty="0" smtClean="0"/>
              <a:t>Increased diversity of older adult population</a:t>
            </a:r>
          </a:p>
          <a:p>
            <a:pPr lvl="1"/>
            <a:r>
              <a:rPr lang="en-US" dirty="0" smtClean="0"/>
              <a:t>Difficulty in unifying interest groups</a:t>
            </a:r>
          </a:p>
          <a:p>
            <a:pPr lvl="1"/>
            <a:r>
              <a:rPr lang="en-US" dirty="0" smtClean="0"/>
              <a:t>Lack of leadership to build grassroots advocacy </a:t>
            </a:r>
          </a:p>
          <a:p>
            <a:pPr lvl="1"/>
            <a:r>
              <a:rPr lang="en-US" dirty="0" smtClean="0"/>
              <a:t>Underutilization of think tanks, technology, and other tools</a:t>
            </a:r>
          </a:p>
          <a:p>
            <a:pPr lvl="1"/>
            <a:r>
              <a:rPr lang="en-US" dirty="0" smtClean="0"/>
              <a:t>Lack of cross-generational solidarity</a:t>
            </a:r>
          </a:p>
          <a:p>
            <a:pPr lvl="1"/>
            <a:r>
              <a:rPr lang="en-US" dirty="0" smtClean="0"/>
              <a:t>Build support across the political landscape</a:t>
            </a: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41</a:t>
            </a:fld>
            <a:endParaRPr lang="en-US"/>
          </a:p>
        </p:txBody>
      </p:sp>
    </p:spTree>
    <p:extLst>
      <p:ext uri="{BB962C8B-B14F-4D97-AF65-F5344CB8AC3E}">
        <p14:creationId xmlns:p14="http://schemas.microsoft.com/office/powerpoint/2010/main" val="38066936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708648" cy="990600"/>
          </a:xfrm>
        </p:spPr>
        <p:txBody>
          <a:bodyPr>
            <a:normAutofit fontScale="90000"/>
          </a:bodyPr>
          <a:lstStyle/>
          <a:p>
            <a:r>
              <a:rPr lang="en-US" b="1" dirty="0"/>
              <a:t>Advocates for Elder Issues </a:t>
            </a:r>
            <a:r>
              <a:rPr lang="en-US" b="1" dirty="0" smtClean="0"/>
              <a:t/>
            </a:r>
            <a:br>
              <a:rPr lang="en-US" b="1" dirty="0" smtClean="0"/>
            </a:br>
            <a:r>
              <a:rPr lang="en-US" b="1" dirty="0" smtClean="0"/>
              <a:t>are </a:t>
            </a:r>
            <a:r>
              <a:rPr lang="en-US" b="1" dirty="0"/>
              <a:t>Effective </a:t>
            </a:r>
          </a:p>
        </p:txBody>
      </p:sp>
      <p:sp>
        <p:nvSpPr>
          <p:cNvPr id="3" name="Content Placeholder 2"/>
          <p:cNvSpPr>
            <a:spLocks noGrp="1"/>
          </p:cNvSpPr>
          <p:nvPr>
            <p:ph sz="quarter" idx="1"/>
          </p:nvPr>
        </p:nvSpPr>
        <p:spPr/>
        <p:txBody>
          <a:bodyPr/>
          <a:lstStyle/>
          <a:p>
            <a:pPr marL="0" indent="0">
              <a:buNone/>
            </a:pPr>
            <a:r>
              <a:rPr lang="en-US" dirty="0" smtClean="0"/>
              <a:t>Research tells us: </a:t>
            </a:r>
          </a:p>
          <a:p>
            <a:pPr>
              <a:buFont typeface="Wingdings" panose="05000000000000000000" pitchFamily="2" charset="2"/>
              <a:buChar char="q"/>
            </a:pPr>
            <a:r>
              <a:rPr lang="en-US" dirty="0" smtClean="0"/>
              <a:t>Cultural Assumptions about Aging</a:t>
            </a:r>
          </a:p>
          <a:p>
            <a:pPr lvl="1"/>
            <a:r>
              <a:rPr lang="en-US" dirty="0" smtClean="0"/>
              <a:t>Public vision of aging</a:t>
            </a:r>
          </a:p>
          <a:p>
            <a:pPr lvl="1"/>
            <a:r>
              <a:rPr lang="en-US" dirty="0" smtClean="0"/>
              <a:t>Stereotypes</a:t>
            </a:r>
            <a:endParaRPr lang="en-US" dirty="0"/>
          </a:p>
          <a:p>
            <a:pPr lvl="1"/>
            <a:r>
              <a:rPr lang="en-US" dirty="0" smtClean="0"/>
              <a:t>Discrimination</a:t>
            </a:r>
          </a:p>
          <a:p>
            <a:pPr>
              <a:buFont typeface="Wingdings" panose="05000000000000000000" pitchFamily="2" charset="2"/>
              <a:buChar char="q"/>
            </a:pPr>
            <a:r>
              <a:rPr lang="en-US" dirty="0" smtClean="0"/>
              <a:t>Recognizing aging concerns as civil rights issues </a:t>
            </a:r>
          </a:p>
          <a:p>
            <a:pPr>
              <a:buFont typeface="Wingdings" panose="05000000000000000000" pitchFamily="2" charset="2"/>
              <a:buChar char="q"/>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220532"/>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42</a:t>
            </a:fld>
            <a:endParaRPr lang="en-US"/>
          </a:p>
        </p:txBody>
      </p:sp>
    </p:spTree>
    <p:extLst>
      <p:ext uri="{BB962C8B-B14F-4D97-AF65-F5344CB8AC3E}">
        <p14:creationId xmlns:p14="http://schemas.microsoft.com/office/powerpoint/2010/main" val="20051186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327648" cy="990600"/>
          </a:xfrm>
        </p:spPr>
        <p:txBody>
          <a:bodyPr>
            <a:normAutofit fontScale="90000"/>
          </a:bodyPr>
          <a:lstStyle/>
          <a:p>
            <a:r>
              <a:rPr lang="en-US" b="1" dirty="0"/>
              <a:t>Advocates for Elder </a:t>
            </a:r>
            <a:r>
              <a:rPr lang="en-US" b="1" dirty="0" smtClean="0"/>
              <a:t>Issues</a:t>
            </a:r>
            <a:br>
              <a:rPr lang="en-US" b="1" dirty="0" smtClean="0"/>
            </a:br>
            <a:r>
              <a:rPr lang="en-US" b="1" dirty="0" smtClean="0"/>
              <a:t> </a:t>
            </a:r>
            <a:r>
              <a:rPr lang="en-US" b="1" dirty="0"/>
              <a:t>are Effective </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NH Landscape</a:t>
            </a:r>
            <a:endParaRPr lang="en-US" dirty="0"/>
          </a:p>
          <a:p>
            <a:r>
              <a:rPr lang="en-US" dirty="0" smtClean="0"/>
              <a:t>NH Senior Leadership Series</a:t>
            </a:r>
          </a:p>
          <a:p>
            <a:r>
              <a:rPr lang="en-US" dirty="0" smtClean="0"/>
              <a:t>State Committee on Aging (SCOA) </a:t>
            </a:r>
          </a:p>
          <a:p>
            <a:r>
              <a:rPr lang="en-US" dirty="0" smtClean="0"/>
              <a:t>NH AARP</a:t>
            </a:r>
          </a:p>
          <a:p>
            <a:r>
              <a:rPr lang="en-US" dirty="0" smtClean="0"/>
              <a:t>Elder Rights Coalition (ERC) </a:t>
            </a:r>
            <a:endParaRPr lang="en-US" dirty="0" smtClean="0"/>
          </a:p>
          <a:p>
            <a:r>
              <a:rPr lang="en-US" dirty="0" err="1"/>
              <a:t>EngAGING</a:t>
            </a:r>
            <a:r>
              <a:rPr lang="en-US" dirty="0"/>
              <a:t> NH</a:t>
            </a:r>
            <a:endParaRPr lang="en-US" dirty="0" smtClean="0"/>
          </a:p>
          <a:p>
            <a:r>
              <a:rPr lang="en-US" dirty="0" smtClean="0"/>
              <a:t>Other organizations that support/advocate for aging issues:</a:t>
            </a:r>
          </a:p>
          <a:p>
            <a:pPr lvl="1"/>
            <a:r>
              <a:rPr lang="en-US" dirty="0" smtClean="0"/>
              <a:t>Granite State Organizing Project; NH Citizens Alliance for Action; NH Public Health Association</a:t>
            </a:r>
            <a:r>
              <a:rPr lang="en-US" dirty="0" smtClean="0"/>
              <a:t>; </a:t>
            </a:r>
            <a:r>
              <a:rPr lang="en-US" dirty="0" smtClean="0"/>
              <a:t>Healthy Eating Active Living</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43</a:t>
            </a:fld>
            <a:endParaRPr lang="en-US"/>
          </a:p>
        </p:txBody>
      </p:sp>
    </p:spTree>
    <p:extLst>
      <p:ext uri="{BB962C8B-B14F-4D97-AF65-F5344CB8AC3E}">
        <p14:creationId xmlns:p14="http://schemas.microsoft.com/office/powerpoint/2010/main" val="35105793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28600"/>
            <a:ext cx="6632448" cy="990600"/>
          </a:xfrm>
        </p:spPr>
        <p:txBody>
          <a:bodyPr>
            <a:normAutofit fontScale="90000"/>
          </a:bodyPr>
          <a:lstStyle/>
          <a:p>
            <a:r>
              <a:rPr lang="en-US" b="1" dirty="0"/>
              <a:t>Advocates for Elder Issues </a:t>
            </a:r>
            <a:r>
              <a:rPr lang="en-US" b="1" dirty="0" smtClean="0"/>
              <a:t/>
            </a:r>
            <a:br>
              <a:rPr lang="en-US" b="1" dirty="0" smtClean="0"/>
            </a:br>
            <a:r>
              <a:rPr lang="en-US" b="1" dirty="0" smtClean="0"/>
              <a:t>are </a:t>
            </a:r>
            <a:r>
              <a:rPr lang="en-US" b="1" dirty="0"/>
              <a:t>Effective </a:t>
            </a:r>
          </a:p>
        </p:txBody>
      </p:sp>
      <p:sp>
        <p:nvSpPr>
          <p:cNvPr id="3" name="Content Placeholder 2"/>
          <p:cNvSpPr>
            <a:spLocks noGrp="1"/>
          </p:cNvSpPr>
          <p:nvPr>
            <p:ph sz="quarter" idx="1"/>
          </p:nvPr>
        </p:nvSpPr>
        <p:spPr/>
        <p:txBody>
          <a:bodyPr/>
          <a:lstStyle/>
          <a:p>
            <a:pPr marL="0" indent="0">
              <a:buNone/>
            </a:pPr>
            <a:r>
              <a:rPr lang="en-US" dirty="0"/>
              <a:t>Examples of Best Practices Nationally:</a:t>
            </a:r>
          </a:p>
          <a:p>
            <a:pPr>
              <a:buFont typeface="Wingdings" panose="05000000000000000000" pitchFamily="2" charset="2"/>
              <a:buChar char="q"/>
            </a:pPr>
            <a:r>
              <a:rPr lang="en-US" dirty="0" smtClean="0"/>
              <a:t>Joint Public Affairs Committee for Older Adults </a:t>
            </a:r>
          </a:p>
          <a:p>
            <a:pPr lvl="1"/>
            <a:r>
              <a:rPr lang="en-US" dirty="0" smtClean="0"/>
              <a:t>Institute for Senior Action </a:t>
            </a:r>
          </a:p>
          <a:p>
            <a:pPr>
              <a:buFont typeface="Wingdings" panose="05000000000000000000" pitchFamily="2" charset="2"/>
              <a:buChar char="q"/>
            </a:pPr>
            <a:r>
              <a:rPr lang="en-US" dirty="0" smtClean="0"/>
              <a:t>California Senior Leaders Program</a:t>
            </a:r>
          </a:p>
          <a:p>
            <a:pPr lvl="1"/>
            <a:r>
              <a:rPr lang="en-US" dirty="0" smtClean="0"/>
              <a:t>California Senior Leaders Alliance </a:t>
            </a:r>
          </a:p>
          <a:p>
            <a:pPr>
              <a:buFont typeface="Wingdings" panose="05000000000000000000" pitchFamily="2" charset="2"/>
              <a:buChar char="q"/>
            </a:pPr>
            <a:r>
              <a:rPr lang="en-US" dirty="0" smtClean="0"/>
              <a:t>Collective Impact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44</a:t>
            </a:fld>
            <a:endParaRPr lang="en-US"/>
          </a:p>
        </p:txBody>
      </p:sp>
    </p:spTree>
    <p:extLst>
      <p:ext uri="{BB962C8B-B14F-4D97-AF65-F5344CB8AC3E}">
        <p14:creationId xmlns:p14="http://schemas.microsoft.com/office/powerpoint/2010/main" val="20518795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327648" cy="990600"/>
          </a:xfrm>
        </p:spPr>
        <p:txBody>
          <a:bodyPr>
            <a:normAutofit fontScale="90000"/>
          </a:bodyPr>
          <a:lstStyle/>
          <a:p>
            <a:r>
              <a:rPr lang="en-US" b="1" dirty="0"/>
              <a:t>Advocates for Elder Issues </a:t>
            </a:r>
            <a:r>
              <a:rPr lang="en-US" b="1" dirty="0" smtClean="0"/>
              <a:t/>
            </a:r>
            <a:br>
              <a:rPr lang="en-US" b="1" dirty="0" smtClean="0"/>
            </a:br>
            <a:r>
              <a:rPr lang="en-US" b="1" dirty="0" smtClean="0"/>
              <a:t>are </a:t>
            </a:r>
            <a:r>
              <a:rPr lang="en-US" b="1" dirty="0"/>
              <a:t>Effective </a:t>
            </a:r>
          </a:p>
        </p:txBody>
      </p:sp>
      <p:sp>
        <p:nvSpPr>
          <p:cNvPr id="3" name="Content Placeholder 2"/>
          <p:cNvSpPr>
            <a:spLocks noGrp="1"/>
          </p:cNvSpPr>
          <p:nvPr>
            <p:ph sz="quarter" idx="1"/>
          </p:nvPr>
        </p:nvSpPr>
        <p:spPr/>
        <p:txBody>
          <a:bodyPr/>
          <a:lstStyle/>
          <a:p>
            <a:pPr marL="0" indent="0">
              <a:buNone/>
            </a:pPr>
            <a:r>
              <a:rPr lang="en-US" dirty="0" smtClean="0"/>
              <a:t>Recommendations </a:t>
            </a:r>
          </a:p>
          <a:p>
            <a:pPr>
              <a:buFont typeface="Wingdings" panose="05000000000000000000" pitchFamily="2" charset="2"/>
              <a:buChar char="q"/>
            </a:pPr>
            <a:r>
              <a:rPr lang="en-US" dirty="0" smtClean="0"/>
              <a:t>Promote positive cultural image of aging through marketing campaign</a:t>
            </a:r>
          </a:p>
          <a:p>
            <a:pPr>
              <a:buFont typeface="Wingdings" panose="05000000000000000000" pitchFamily="2" charset="2"/>
              <a:buChar char="q"/>
            </a:pPr>
            <a:r>
              <a:rPr lang="en-US" dirty="0" smtClean="0"/>
              <a:t>Support grassroots advocacy movement  </a:t>
            </a:r>
          </a:p>
          <a:p>
            <a:pPr>
              <a:buFont typeface="Wingdings" panose="05000000000000000000" pitchFamily="2" charset="2"/>
              <a:buChar char="q"/>
            </a:pPr>
            <a:r>
              <a:rPr lang="en-US" dirty="0" smtClean="0"/>
              <a:t>Utilize civil rights perspective to support the development and passage of elder friendly laws</a:t>
            </a:r>
          </a:p>
          <a:p>
            <a:pPr>
              <a:buFont typeface="Wingdings" panose="05000000000000000000" pitchFamily="2" charset="2"/>
              <a:buChar char="q"/>
            </a:pPr>
            <a:r>
              <a:rPr lang="en-US" dirty="0" smtClean="0"/>
              <a:t>Support education and training to establish network of passionate advocates </a:t>
            </a:r>
          </a:p>
          <a:p>
            <a:pPr>
              <a:buFont typeface="Wingdings" panose="05000000000000000000" pitchFamily="2" charset="2"/>
              <a:buChar char="q"/>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45</a:t>
            </a:fld>
            <a:endParaRPr lang="en-US"/>
          </a:p>
        </p:txBody>
      </p:sp>
    </p:spTree>
    <p:extLst>
      <p:ext uri="{BB962C8B-B14F-4D97-AF65-F5344CB8AC3E}">
        <p14:creationId xmlns:p14="http://schemas.microsoft.com/office/powerpoint/2010/main" val="41484149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QUESTIONS</a:t>
            </a:r>
            <a:endParaRPr lang="en-US" sz="4000" b="1" dirty="0"/>
          </a:p>
        </p:txBody>
      </p:sp>
      <p:sp>
        <p:nvSpPr>
          <p:cNvPr id="3" name="Content Placeholder 2"/>
          <p:cNvSpPr>
            <a:spLocks noGrp="1"/>
          </p:cNvSpPr>
          <p:nvPr>
            <p:ph sz="quarter" idx="1"/>
          </p:nvPr>
        </p:nvSpPr>
        <p:spPr/>
        <p:txBody>
          <a:bodyPr/>
          <a:lstStyle/>
          <a:p>
            <a:pPr lvl="1"/>
            <a:r>
              <a:rPr lang="en-US" sz="3200" dirty="0" smtClean="0"/>
              <a:t>Does </a:t>
            </a:r>
            <a:r>
              <a:rPr lang="en-US" sz="3200" dirty="0"/>
              <a:t>this information resonate with you?</a:t>
            </a:r>
          </a:p>
          <a:p>
            <a:pPr lvl="1"/>
            <a:r>
              <a:rPr lang="en-US" sz="3200" dirty="0"/>
              <a:t>Have we missed an important aspect of this domain?</a:t>
            </a:r>
          </a:p>
          <a:p>
            <a:pPr lvl="1"/>
            <a:r>
              <a:rPr lang="en-US" sz="3200" dirty="0"/>
              <a:t>Are there other NH initiatives that we should highlight?</a:t>
            </a:r>
          </a:p>
          <a:p>
            <a:pPr lvl="1"/>
            <a:r>
              <a:rPr lang="en-US" sz="3200" dirty="0"/>
              <a:t>Are there other important recommendations to consider? </a:t>
            </a: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46</a:t>
            </a:fld>
            <a:endParaRPr lang="en-US" dirty="0"/>
          </a:p>
        </p:txBody>
      </p:sp>
    </p:spTree>
    <p:extLst>
      <p:ext uri="{BB962C8B-B14F-4D97-AF65-F5344CB8AC3E}">
        <p14:creationId xmlns:p14="http://schemas.microsoft.com/office/powerpoint/2010/main" val="16570649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Thank You!</a:t>
            </a:r>
            <a:endParaRPr lang="en-US" sz="4000" b="1" dirty="0"/>
          </a:p>
        </p:txBody>
      </p:sp>
      <p:sp>
        <p:nvSpPr>
          <p:cNvPr id="3" name="Content Placeholder 2"/>
          <p:cNvSpPr>
            <a:spLocks noGrp="1"/>
          </p:cNvSpPr>
          <p:nvPr>
            <p:ph sz="quarter" idx="1"/>
          </p:nvPr>
        </p:nvSpPr>
        <p:spPr/>
        <p:txBody>
          <a:bodyPr/>
          <a:lstStyle/>
          <a:p>
            <a:pPr marL="0" indent="0">
              <a:buNone/>
            </a:pPr>
            <a:r>
              <a:rPr lang="en-US" sz="4400" dirty="0" smtClean="0"/>
              <a:t>Small Group Discussions</a:t>
            </a:r>
          </a:p>
          <a:p>
            <a:pPr lvl="1"/>
            <a:r>
              <a:rPr lang="en-US" sz="3600" dirty="0" smtClean="0"/>
              <a:t>Introductions</a:t>
            </a:r>
          </a:p>
          <a:p>
            <a:pPr lvl="1"/>
            <a:r>
              <a:rPr lang="en-US" sz="3600" dirty="0" smtClean="0"/>
              <a:t>Confirm dates of next meeting(s)</a:t>
            </a:r>
          </a:p>
          <a:p>
            <a:pPr lvl="1"/>
            <a:r>
              <a:rPr lang="en-US" sz="3600" dirty="0" smtClean="0"/>
              <a:t>Review task and work plan template</a:t>
            </a:r>
          </a:p>
          <a:p>
            <a:pPr lvl="1"/>
            <a:r>
              <a:rPr lang="en-US" sz="3600" dirty="0" smtClean="0"/>
              <a:t>Any comments on current status of research in your domain?</a:t>
            </a:r>
          </a:p>
          <a:p>
            <a:pPr marL="685800" lvl="2"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47</a:t>
            </a:fld>
            <a:endParaRPr lang="en-US" dirty="0"/>
          </a:p>
        </p:txBody>
      </p:sp>
    </p:spTree>
    <p:extLst>
      <p:ext uri="{BB962C8B-B14F-4D97-AF65-F5344CB8AC3E}">
        <p14:creationId xmlns:p14="http://schemas.microsoft.com/office/powerpoint/2010/main" val="115827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          </a:t>
            </a:r>
            <a:r>
              <a:rPr lang="en-US" sz="4000" b="1" dirty="0" smtClean="0"/>
              <a:t>Fundamental Needs are Met</a:t>
            </a:r>
            <a:endParaRPr lang="en-US" sz="4000" b="1" dirty="0"/>
          </a:p>
        </p:txBody>
      </p:sp>
      <p:sp>
        <p:nvSpPr>
          <p:cNvPr id="13" name="Content Placeholder 12"/>
          <p:cNvSpPr>
            <a:spLocks noGrp="1"/>
          </p:cNvSpPr>
          <p:nvPr>
            <p:ph sz="quarter" idx="1"/>
          </p:nvPr>
        </p:nvSpPr>
        <p:spPr/>
        <p:txBody>
          <a:bodyPr>
            <a:normAutofit/>
          </a:bodyPr>
          <a:lstStyle/>
          <a:p>
            <a:pPr marL="0" indent="0">
              <a:buNone/>
            </a:pPr>
            <a:r>
              <a:rPr lang="en-US" dirty="0" smtClean="0"/>
              <a:t>Research tells us:</a:t>
            </a:r>
          </a:p>
          <a:p>
            <a:pPr>
              <a:buFont typeface="Wingdings" panose="05000000000000000000" pitchFamily="2" charset="2"/>
              <a:buChar char="q"/>
            </a:pPr>
            <a:r>
              <a:rPr lang="en-US" dirty="0" smtClean="0"/>
              <a:t>10% of individuals over 65 are living in poverty</a:t>
            </a:r>
          </a:p>
          <a:p>
            <a:pPr>
              <a:buFont typeface="Wingdings" panose="05000000000000000000" pitchFamily="2" charset="2"/>
              <a:buChar char="q"/>
            </a:pPr>
            <a:r>
              <a:rPr lang="en-US" dirty="0" smtClean="0"/>
              <a:t>50% of women over 65 are economically insecure </a:t>
            </a:r>
          </a:p>
          <a:p>
            <a:pPr>
              <a:buFont typeface="Wingdings" panose="05000000000000000000" pitchFamily="2" charset="2"/>
              <a:buChar char="q"/>
            </a:pPr>
            <a:r>
              <a:rPr lang="en-US" dirty="0" smtClean="0"/>
              <a:t>Only half of American communities have thought about addressing needs of aging population </a:t>
            </a:r>
          </a:p>
          <a:p>
            <a:r>
              <a:rPr lang="en-US" dirty="0"/>
              <a:t>Economic security gap for NH citizens is $7,842</a:t>
            </a:r>
          </a:p>
          <a:p>
            <a:r>
              <a:rPr lang="en-US" dirty="0"/>
              <a:t>50% of Manchester residents are at high risk for accidents, depression, and isolation</a:t>
            </a:r>
          </a:p>
          <a:p>
            <a:pPr>
              <a:buFont typeface="Wingdings" panose="05000000000000000000" pitchFamily="2" charset="2"/>
              <a:buChar char="q"/>
            </a:pPr>
            <a:endParaRPr lang="en-US" dirty="0" smtClean="0"/>
          </a:p>
          <a:p>
            <a:pPr marL="0" indent="0">
              <a:buNone/>
            </a:pPr>
            <a:endParaRPr lang="en-US" dirty="0" smtClean="0"/>
          </a:p>
          <a:p>
            <a:pPr marL="0" indent="0">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2" name="Slide Number Placeholder 1"/>
          <p:cNvSpPr>
            <a:spLocks noGrp="1"/>
          </p:cNvSpPr>
          <p:nvPr>
            <p:ph type="sldNum" sz="quarter" idx="12"/>
          </p:nvPr>
        </p:nvSpPr>
        <p:spPr/>
        <p:txBody>
          <a:bodyPr>
            <a:normAutofit fontScale="85000" lnSpcReduction="20000"/>
          </a:bodyPr>
          <a:lstStyle/>
          <a:p>
            <a:fld id="{CFAD1877-DD1F-4664-9310-11CDAE29CC2F}" type="slidenum">
              <a:rPr lang="en-US" smtClean="0"/>
              <a:t>5</a:t>
            </a:fld>
            <a:endParaRPr lang="en-US"/>
          </a:p>
        </p:txBody>
      </p:sp>
    </p:spTree>
    <p:extLst>
      <p:ext uri="{BB962C8B-B14F-4D97-AF65-F5344CB8AC3E}">
        <p14:creationId xmlns:p14="http://schemas.microsoft.com/office/powerpoint/2010/main" val="3627834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t>Fundamental </a:t>
            </a:r>
            <a:r>
              <a:rPr lang="en-US" b="1" dirty="0"/>
              <a:t>Needs are Met</a:t>
            </a:r>
          </a:p>
        </p:txBody>
      </p:sp>
      <p:sp>
        <p:nvSpPr>
          <p:cNvPr id="3" name="Content Placeholder 2"/>
          <p:cNvSpPr>
            <a:spLocks noGrp="1"/>
          </p:cNvSpPr>
          <p:nvPr>
            <p:ph sz="quarter" idx="1"/>
          </p:nvPr>
        </p:nvSpPr>
        <p:spPr/>
        <p:txBody>
          <a:bodyPr>
            <a:normAutofit fontScale="77500" lnSpcReduction="20000"/>
          </a:bodyPr>
          <a:lstStyle/>
          <a:p>
            <a:pPr marL="0" indent="0">
              <a:buNone/>
            </a:pPr>
            <a:r>
              <a:rPr lang="en-US" dirty="0" smtClean="0"/>
              <a:t>NH Landscape</a:t>
            </a:r>
          </a:p>
          <a:p>
            <a:r>
              <a:rPr lang="en-US" dirty="0" smtClean="0"/>
              <a:t>While poverty rates for older adults are lower than for other age groups, they increase dramatically for those over the age of 75</a:t>
            </a:r>
          </a:p>
          <a:p>
            <a:pPr lvl="1"/>
            <a:r>
              <a:rPr lang="en-US" dirty="0" smtClean="0"/>
              <a:t>15.5% poverty rate over the age of 75 in NH</a:t>
            </a:r>
          </a:p>
          <a:p>
            <a:pPr lvl="1"/>
            <a:r>
              <a:rPr lang="en-US" dirty="0" smtClean="0"/>
              <a:t>24.8% over the age of 85</a:t>
            </a:r>
          </a:p>
          <a:p>
            <a:r>
              <a:rPr lang="en-US" dirty="0" smtClean="0"/>
              <a:t>Nutrition </a:t>
            </a:r>
          </a:p>
          <a:p>
            <a:pPr lvl="1"/>
            <a:r>
              <a:rPr lang="en-US" dirty="0" smtClean="0"/>
              <a:t>Meals on Wheels </a:t>
            </a:r>
          </a:p>
          <a:p>
            <a:pPr lvl="1"/>
            <a:r>
              <a:rPr lang="en-US" dirty="0" smtClean="0"/>
              <a:t>Supplemental Nutrition Assistance Program (SNAP)</a:t>
            </a:r>
          </a:p>
          <a:p>
            <a:pPr lvl="1"/>
            <a:r>
              <a:rPr lang="en-US" dirty="0" smtClean="0"/>
              <a:t>Commodity Supplemental Food Program (CSFP)</a:t>
            </a:r>
          </a:p>
          <a:p>
            <a:r>
              <a:rPr lang="en-US" dirty="0" smtClean="0"/>
              <a:t>Safety </a:t>
            </a:r>
          </a:p>
          <a:p>
            <a:pPr lvl="1"/>
            <a:r>
              <a:rPr lang="en-US" dirty="0" smtClean="0"/>
              <a:t>Office of the Long-Term Care Ombudsman</a:t>
            </a:r>
          </a:p>
          <a:p>
            <a:pPr lvl="1"/>
            <a:r>
              <a:rPr lang="en-US" dirty="0" smtClean="0"/>
              <a:t>Elder Abuse Advisory Council </a:t>
            </a:r>
          </a:p>
          <a:p>
            <a:pPr lvl="1"/>
            <a:r>
              <a:rPr lang="en-US" dirty="0" smtClean="0"/>
              <a:t>NH Legal Assistance: Senior Law Project  (SLP)</a:t>
            </a:r>
          </a:p>
          <a:p>
            <a:pPr marL="365760" lvl="1" indent="0">
              <a:buNone/>
            </a:pPr>
            <a:endParaRPr lang="en-US" dirty="0" smtClean="0"/>
          </a:p>
          <a:p>
            <a:pPr lvl="1"/>
            <a:endParaRPr lang="en-US" dirty="0" smtClean="0"/>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6902" y="1524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6</a:t>
            </a:fld>
            <a:endParaRPr lang="en-US"/>
          </a:p>
        </p:txBody>
      </p:sp>
    </p:spTree>
    <p:extLst>
      <p:ext uri="{BB962C8B-B14F-4D97-AF65-F5344CB8AC3E}">
        <p14:creationId xmlns:p14="http://schemas.microsoft.com/office/powerpoint/2010/main" val="103895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t>Fundamental Needs are Met </a:t>
            </a:r>
            <a:endParaRPr lang="en-US" b="1" dirty="0"/>
          </a:p>
        </p:txBody>
      </p:sp>
      <p:sp>
        <p:nvSpPr>
          <p:cNvPr id="3" name="Content Placeholder 2"/>
          <p:cNvSpPr>
            <a:spLocks noGrp="1"/>
          </p:cNvSpPr>
          <p:nvPr>
            <p:ph sz="quarter" idx="1"/>
          </p:nvPr>
        </p:nvSpPr>
        <p:spPr/>
        <p:txBody>
          <a:bodyPr>
            <a:normAutofit/>
          </a:bodyPr>
          <a:lstStyle/>
          <a:p>
            <a:pPr marL="0" indent="0">
              <a:buNone/>
            </a:pPr>
            <a:r>
              <a:rPr lang="en-US" dirty="0" smtClean="0"/>
              <a:t>NH Landscape</a:t>
            </a:r>
          </a:p>
          <a:p>
            <a:pPr>
              <a:buFont typeface="Wingdings" panose="05000000000000000000" pitchFamily="2" charset="2"/>
              <a:buChar char="q"/>
            </a:pPr>
            <a:r>
              <a:rPr lang="en-US" dirty="0" smtClean="0"/>
              <a:t>Access to Information about Services</a:t>
            </a:r>
          </a:p>
          <a:p>
            <a:pPr lvl="1"/>
            <a:r>
              <a:rPr lang="en-US" dirty="0" smtClean="0"/>
              <a:t>Aging and Disability Resource Centers (SLRCs)</a:t>
            </a:r>
          </a:p>
          <a:p>
            <a:pPr lvl="1"/>
            <a:r>
              <a:rPr lang="en-US" dirty="0" smtClean="0"/>
              <a:t>NH 211</a:t>
            </a:r>
          </a:p>
          <a:p>
            <a:pPr>
              <a:buFont typeface="Wingdings" panose="05000000000000000000" pitchFamily="2" charset="2"/>
              <a:buChar char="q"/>
            </a:pPr>
            <a:r>
              <a:rPr lang="en-US" dirty="0" smtClean="0"/>
              <a:t>Shelter/Warmth</a:t>
            </a:r>
          </a:p>
          <a:p>
            <a:pPr lvl="1"/>
            <a:r>
              <a:rPr lang="en-US" dirty="0" smtClean="0"/>
              <a:t>Low Income Home Energy Assistance Program (LIHEAP)</a:t>
            </a:r>
          </a:p>
          <a:p>
            <a:pPr lvl="1"/>
            <a:r>
              <a:rPr lang="en-US" dirty="0" smtClean="0"/>
              <a:t>Homeless shelters </a:t>
            </a:r>
          </a:p>
          <a:p>
            <a:pPr>
              <a:buFont typeface="Wingdings" panose="05000000000000000000" pitchFamily="2" charset="2"/>
              <a:buChar char="q"/>
            </a:pPr>
            <a:r>
              <a:rPr lang="en-US" dirty="0" smtClean="0"/>
              <a:t>Transportation</a:t>
            </a:r>
          </a:p>
          <a:p>
            <a:pPr lvl="1"/>
            <a:r>
              <a:rPr lang="en-US" dirty="0" smtClean="0"/>
              <a:t>NH Transit Association </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7</a:t>
            </a:fld>
            <a:endParaRPr lang="en-US"/>
          </a:p>
        </p:txBody>
      </p:sp>
    </p:spTree>
    <p:extLst>
      <p:ext uri="{BB962C8B-B14F-4D97-AF65-F5344CB8AC3E}">
        <p14:creationId xmlns:p14="http://schemas.microsoft.com/office/powerpoint/2010/main" val="1381574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t>Fundamental </a:t>
            </a:r>
            <a:r>
              <a:rPr lang="en-US" b="1" dirty="0"/>
              <a:t>Needs are Met</a:t>
            </a:r>
          </a:p>
        </p:txBody>
      </p:sp>
      <p:sp>
        <p:nvSpPr>
          <p:cNvPr id="3" name="Content Placeholder 2"/>
          <p:cNvSpPr>
            <a:spLocks noGrp="1"/>
          </p:cNvSpPr>
          <p:nvPr>
            <p:ph sz="quarter" idx="1"/>
          </p:nvPr>
        </p:nvSpPr>
        <p:spPr/>
        <p:txBody>
          <a:bodyPr>
            <a:normAutofit lnSpcReduction="10000"/>
          </a:bodyPr>
          <a:lstStyle/>
          <a:p>
            <a:pPr marL="0" indent="0">
              <a:buNone/>
            </a:pPr>
            <a:r>
              <a:rPr lang="en-US" dirty="0"/>
              <a:t>Examples of best practices </a:t>
            </a:r>
            <a:r>
              <a:rPr lang="en-US" dirty="0" smtClean="0"/>
              <a:t>nationally</a:t>
            </a:r>
          </a:p>
          <a:p>
            <a:r>
              <a:rPr lang="en-US" dirty="0" smtClean="0"/>
              <a:t>Nutrition: Meals on Wheels </a:t>
            </a:r>
          </a:p>
          <a:p>
            <a:r>
              <a:rPr lang="en-US" dirty="0" smtClean="0"/>
              <a:t>Safety: Community Liaison Program </a:t>
            </a:r>
          </a:p>
          <a:p>
            <a:r>
              <a:rPr lang="en-US" dirty="0" smtClean="0"/>
              <a:t>Access to Information about Services: Aging and Disability Resource Centers</a:t>
            </a:r>
          </a:p>
          <a:p>
            <a:r>
              <a:rPr lang="en-US" dirty="0" smtClean="0"/>
              <a:t>Shelter/Warmth: Elders Living at Home    </a:t>
            </a:r>
          </a:p>
          <a:p>
            <a:r>
              <a:rPr lang="en-US" dirty="0" smtClean="0"/>
              <a:t>Transportation:  </a:t>
            </a:r>
          </a:p>
          <a:p>
            <a:pPr lvl="1"/>
            <a:r>
              <a:rPr lang="en-US" dirty="0" smtClean="0"/>
              <a:t>Michigan Program </a:t>
            </a:r>
          </a:p>
          <a:p>
            <a:pPr lvl="1"/>
            <a:r>
              <a:rPr lang="en-US" dirty="0" smtClean="0"/>
              <a:t>Retired Senior Volunteer Program </a:t>
            </a:r>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8</a:t>
            </a:fld>
            <a:endParaRPr lang="en-US"/>
          </a:p>
        </p:txBody>
      </p:sp>
    </p:spTree>
    <p:extLst>
      <p:ext uri="{BB962C8B-B14F-4D97-AF65-F5344CB8AC3E}">
        <p14:creationId xmlns:p14="http://schemas.microsoft.com/office/powerpoint/2010/main" val="1852714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t>Fundamental </a:t>
            </a:r>
            <a:r>
              <a:rPr lang="en-US" b="1" dirty="0"/>
              <a:t>Needs are Met</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Recommendations</a:t>
            </a:r>
          </a:p>
          <a:p>
            <a:pPr marL="0" indent="0">
              <a:buNone/>
            </a:pPr>
            <a:endParaRPr lang="en-US" dirty="0" smtClean="0"/>
          </a:p>
          <a:p>
            <a:r>
              <a:rPr lang="en-US" dirty="0" smtClean="0"/>
              <a:t>Coordinate services at the local level in a way that ensures that each individual’s needs are met</a:t>
            </a:r>
          </a:p>
          <a:p>
            <a:pPr marL="0" indent="0">
              <a:buNone/>
            </a:pPr>
            <a:endParaRPr lang="en-US" dirty="0" smtClean="0"/>
          </a:p>
          <a:p>
            <a:r>
              <a:rPr lang="en-US" dirty="0" smtClean="0"/>
              <a:t>Maintain funding for basic community safety net services </a:t>
            </a:r>
          </a:p>
          <a:p>
            <a:endParaRPr lang="en-US" dirty="0" smtClean="0"/>
          </a:p>
          <a:p>
            <a:r>
              <a:rPr lang="en-US" dirty="0" smtClean="0"/>
              <a:t>NH DHHS and DOT collaborate to find innovative and cost effective ways to address NH’s transportation issues </a:t>
            </a:r>
          </a:p>
          <a:p>
            <a:endParaRPr lang="en-US" dirty="0"/>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28600"/>
            <a:ext cx="1600200" cy="943012"/>
          </a:xfrm>
          <a:prstGeom prst="rect">
            <a:avLst/>
          </a:prstGeom>
        </p:spPr>
      </p:pic>
      <p:sp>
        <p:nvSpPr>
          <p:cNvPr id="5" name="Slide Number Placeholder 4"/>
          <p:cNvSpPr>
            <a:spLocks noGrp="1"/>
          </p:cNvSpPr>
          <p:nvPr>
            <p:ph type="sldNum" sz="quarter" idx="12"/>
          </p:nvPr>
        </p:nvSpPr>
        <p:spPr/>
        <p:txBody>
          <a:bodyPr>
            <a:normAutofit fontScale="85000" lnSpcReduction="20000"/>
          </a:bodyPr>
          <a:lstStyle/>
          <a:p>
            <a:fld id="{CFAD1877-DD1F-4664-9310-11CDAE29CC2F}" type="slidenum">
              <a:rPr lang="en-US" smtClean="0"/>
              <a:t>9</a:t>
            </a:fld>
            <a:endParaRPr lang="en-US"/>
          </a:p>
        </p:txBody>
      </p:sp>
    </p:spTree>
    <p:extLst>
      <p:ext uri="{BB962C8B-B14F-4D97-AF65-F5344CB8AC3E}">
        <p14:creationId xmlns:p14="http://schemas.microsoft.com/office/powerpoint/2010/main" val="17981382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ppt48CD.tmp</Template>
  <TotalTime>989</TotalTime>
  <Words>3836</Words>
  <Application>Microsoft Office PowerPoint</Application>
  <PresentationFormat>On-screen Show (4:3)</PresentationFormat>
  <Paragraphs>512</Paragraphs>
  <Slides>47</Slides>
  <Notes>27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Median</vt:lpstr>
      <vt:lpstr>PowerPoint Presentation</vt:lpstr>
      <vt:lpstr>Environmental Scan Elder Friendly Communities</vt:lpstr>
      <vt:lpstr>Overview</vt:lpstr>
      <vt:lpstr>        Elder Health Domain Areas</vt:lpstr>
      <vt:lpstr>          Fundamental Needs are Met</vt:lpstr>
      <vt:lpstr>  Fundamental Needs are Met</vt:lpstr>
      <vt:lpstr>  Fundamental Needs are Met </vt:lpstr>
      <vt:lpstr>  Fundamental Needs are Met</vt:lpstr>
      <vt:lpstr>  Fundamental Needs are Met</vt:lpstr>
      <vt:lpstr>QUESTIONS</vt:lpstr>
      <vt:lpstr>A Broad Range of Living  Arrangements are Available</vt:lpstr>
      <vt:lpstr>A Broad Range of Living  Arrangements are Available</vt:lpstr>
      <vt:lpstr>A Broad Range of Living  Arrangements are Available</vt:lpstr>
      <vt:lpstr>A Broad Range of Living  Arrangements are Available</vt:lpstr>
      <vt:lpstr>A Broad Range of Living Arrangements are Available</vt:lpstr>
      <vt:lpstr>QUESTIONS</vt:lpstr>
      <vt:lpstr>Support is Provided to  Caregivers and Families</vt:lpstr>
      <vt:lpstr>Support is Provided to  Caregivers and Families</vt:lpstr>
      <vt:lpstr>Support is Provided to  Caregivers and Families</vt:lpstr>
      <vt:lpstr>Support is Provided to  Caregivers and Families</vt:lpstr>
      <vt:lpstr>Support is Provided to  Caregivers and Families</vt:lpstr>
      <vt:lpstr>QUESTIONS</vt:lpstr>
      <vt:lpstr>Social and Civic Engagement  Options are Plentiful  </vt:lpstr>
      <vt:lpstr>Social and Civic Engagement  Options are Plentiful </vt:lpstr>
      <vt:lpstr>Social and Civic Engagement  Options are Plentiful </vt:lpstr>
      <vt:lpstr>Social and Civic Engagement  Options are Plentiful </vt:lpstr>
      <vt:lpstr>QUESTIONS</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Quality Physical and Mental Wellbeing Supports are in Place</vt:lpstr>
      <vt:lpstr>QUESTIONS</vt:lpstr>
      <vt:lpstr>Advocates for Elder Issues  are Effective </vt:lpstr>
      <vt:lpstr>Advocates for Elder Issues  are Effective </vt:lpstr>
      <vt:lpstr>Advocates for Elder Issues  are Effective </vt:lpstr>
      <vt:lpstr>Advocates for Elder Issues  are Effective </vt:lpstr>
      <vt:lpstr>Advocates for Elder Issues  are Effective </vt:lpstr>
      <vt:lpstr>QUESTIONS</vt:lpstr>
      <vt:lpstr>Thank You!</vt:lpstr>
    </vt:vector>
  </TitlesOfParts>
  <Company>University of New Hampshire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Davie, Laura</dc:creator>
  <cp:lastModifiedBy>Davie, Laura</cp:lastModifiedBy>
  <cp:revision>73</cp:revision>
  <cp:lastPrinted>2015-06-23T15:47:12Z</cp:lastPrinted>
  <dcterms:created xsi:type="dcterms:W3CDTF">2015-06-18T17:16:04Z</dcterms:created>
  <dcterms:modified xsi:type="dcterms:W3CDTF">2015-06-24T13:33:24Z</dcterms:modified>
</cp:coreProperties>
</file>