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9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0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1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2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3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14.xml" ContentType="application/vnd.openxmlformats-officedocument.theme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theme/theme15.xml" ContentType="application/vnd.openxmlformats-officedocument.theme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theme/theme16.xml" ContentType="application/vnd.openxmlformats-officedocument.theme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theme/theme17.xml" ContentType="application/vnd.openxmlformats-officedocument.theme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theme/theme18.xml" ContentType="application/vnd.openxmlformats-officedocument.theme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theme/theme19.xml" ContentType="application/vnd.openxmlformats-officedocument.theme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theme/theme20.xml" ContentType="application/vnd.openxmlformats-officedocument.theme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theme/theme21.xml" ContentType="application/vnd.openxmlformats-officedocument.theme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theme/theme22.xml" ContentType="application/vnd.openxmlformats-officedocument.theme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theme/theme23.xml" ContentType="application/vnd.openxmlformats-officedocument.theme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theme/theme24.xml" ContentType="application/vnd.openxmlformats-officedocument.theme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theme/theme25.xml" ContentType="application/vnd.openxmlformats-officedocument.theme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theme/theme26.xml" ContentType="application/vnd.openxmlformats-officedocument.theme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theme/theme27.xml" ContentType="application/vnd.openxmlformats-officedocument.theme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theme/theme28.xml" ContentType="application/vnd.openxmlformats-officedocument.theme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theme/theme29.xml" ContentType="application/vnd.openxmlformats-officedocument.theme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theme/theme30.xml" ContentType="application/vnd.openxmlformats-officedocument.theme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theme/theme31.xml" ContentType="application/vnd.openxmlformats-officedocument.theme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theme/theme32.xml" ContentType="application/vnd.openxmlformats-officedocument.theme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theme/theme33.xml" ContentType="application/vnd.openxmlformats-officedocument.theme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theme/theme34.xml" ContentType="application/vnd.openxmlformats-officedocument.theme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theme/theme35.xml" ContentType="application/vnd.openxmlformats-officedocument.theme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theme/theme36.xml" ContentType="application/vnd.openxmlformats-officedocument.theme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theme/theme37.xml" ContentType="application/vnd.openxmlformats-officedocument.theme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theme/theme38.xml" ContentType="application/vnd.openxmlformats-officedocument.theme+xml"/>
  <Override PartName="/ppt/theme/theme3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15.xml" ContentType="application/vnd.openxmlformats-officedocument.presentationml.notesSlide+xml"/>
  <Override PartName="/ppt/charts/chart2.xml" ContentType="application/vnd.openxmlformats-officedocument.drawingml.chart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  <p:sldMasterId id="2147483687" r:id="rId4"/>
    <p:sldMasterId id="2147483700" r:id="rId5"/>
    <p:sldMasterId id="2147483713" r:id="rId6"/>
    <p:sldMasterId id="2147483726" r:id="rId7"/>
    <p:sldMasterId id="2147483739" r:id="rId8"/>
    <p:sldMasterId id="2147483752" r:id="rId9"/>
    <p:sldMasterId id="2147483765" r:id="rId10"/>
    <p:sldMasterId id="2147483778" r:id="rId11"/>
    <p:sldMasterId id="2147483791" r:id="rId12"/>
    <p:sldMasterId id="2147483804" r:id="rId13"/>
    <p:sldMasterId id="2147483817" r:id="rId14"/>
    <p:sldMasterId id="2147483830" r:id="rId15"/>
    <p:sldMasterId id="2147483843" r:id="rId16"/>
    <p:sldMasterId id="2147483856" r:id="rId17"/>
    <p:sldMasterId id="2147483869" r:id="rId18"/>
    <p:sldMasterId id="2147483882" r:id="rId19"/>
    <p:sldMasterId id="2147483895" r:id="rId20"/>
    <p:sldMasterId id="2147483908" r:id="rId21"/>
    <p:sldMasterId id="2147483921" r:id="rId22"/>
    <p:sldMasterId id="2147483934" r:id="rId23"/>
    <p:sldMasterId id="2147483947" r:id="rId24"/>
    <p:sldMasterId id="2147483960" r:id="rId25"/>
    <p:sldMasterId id="2147483973" r:id="rId26"/>
    <p:sldMasterId id="2147483986" r:id="rId27"/>
    <p:sldMasterId id="2147483999" r:id="rId28"/>
    <p:sldMasterId id="2147484012" r:id="rId29"/>
    <p:sldMasterId id="2147484025" r:id="rId30"/>
    <p:sldMasterId id="2147484037" r:id="rId31"/>
    <p:sldMasterId id="2147484049" r:id="rId32"/>
    <p:sldMasterId id="2147484061" r:id="rId33"/>
    <p:sldMasterId id="2147484073" r:id="rId34"/>
    <p:sldMasterId id="2147484085" r:id="rId35"/>
    <p:sldMasterId id="2147484097" r:id="rId36"/>
    <p:sldMasterId id="2147484109" r:id="rId37"/>
    <p:sldMasterId id="2147484121" r:id="rId38"/>
  </p:sldMasterIdLst>
  <p:notesMasterIdLst>
    <p:notesMasterId r:id="rId83"/>
  </p:notesMasterIdLst>
  <p:sldIdLst>
    <p:sldId id="260" r:id="rId39"/>
    <p:sldId id="265" r:id="rId40"/>
    <p:sldId id="267" r:id="rId41"/>
    <p:sldId id="269" r:id="rId42"/>
    <p:sldId id="270" r:id="rId43"/>
    <p:sldId id="271" r:id="rId44"/>
    <p:sldId id="272" r:id="rId45"/>
    <p:sldId id="273" r:id="rId46"/>
    <p:sldId id="274" r:id="rId47"/>
    <p:sldId id="275" r:id="rId48"/>
    <p:sldId id="276" r:id="rId49"/>
    <p:sldId id="277" r:id="rId50"/>
    <p:sldId id="278" r:id="rId51"/>
    <p:sldId id="279" r:id="rId52"/>
    <p:sldId id="280" r:id="rId53"/>
    <p:sldId id="281" r:id="rId54"/>
    <p:sldId id="282" r:id="rId55"/>
    <p:sldId id="283" r:id="rId56"/>
    <p:sldId id="284" r:id="rId57"/>
    <p:sldId id="285" r:id="rId58"/>
    <p:sldId id="286" r:id="rId59"/>
    <p:sldId id="287" r:id="rId60"/>
    <p:sldId id="288" r:id="rId61"/>
    <p:sldId id="289" r:id="rId62"/>
    <p:sldId id="290" r:id="rId63"/>
    <p:sldId id="291" r:id="rId64"/>
    <p:sldId id="292" r:id="rId65"/>
    <p:sldId id="293" r:id="rId66"/>
    <p:sldId id="294" r:id="rId67"/>
    <p:sldId id="295" r:id="rId68"/>
    <p:sldId id="296" r:id="rId69"/>
    <p:sldId id="297" r:id="rId70"/>
    <p:sldId id="298" r:id="rId71"/>
    <p:sldId id="299" r:id="rId72"/>
    <p:sldId id="300" r:id="rId73"/>
    <p:sldId id="302" r:id="rId74"/>
    <p:sldId id="301" r:id="rId75"/>
    <p:sldId id="304" r:id="rId76"/>
    <p:sldId id="305" r:id="rId77"/>
    <p:sldId id="306" r:id="rId78"/>
    <p:sldId id="307" r:id="rId79"/>
    <p:sldId id="308" r:id="rId80"/>
    <p:sldId id="309" r:id="rId81"/>
    <p:sldId id="264" r:id="rId82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22" autoAdjust="0"/>
    <p:restoredTop sz="68409" autoAdjust="0"/>
  </p:normalViewPr>
  <p:slideViewPr>
    <p:cSldViewPr snapToGrid="0">
      <p:cViewPr varScale="1">
        <p:scale>
          <a:sx n="48" d="100"/>
          <a:sy n="48" d="100"/>
        </p:scale>
        <p:origin x="-66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7" d="100"/>
          <a:sy n="67" d="100"/>
        </p:scale>
        <p:origin x="3120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Master" Target="slideMasters/slideMaster26.xml"/><Relationship Id="rId39" Type="http://schemas.openxmlformats.org/officeDocument/2006/relationships/slide" Target="slides/slide1.xml"/><Relationship Id="rId21" Type="http://schemas.openxmlformats.org/officeDocument/2006/relationships/slideMaster" Target="slideMasters/slideMaster21.xml"/><Relationship Id="rId34" Type="http://schemas.openxmlformats.org/officeDocument/2006/relationships/slideMaster" Target="slideMasters/slideMaster34.xml"/><Relationship Id="rId42" Type="http://schemas.openxmlformats.org/officeDocument/2006/relationships/slide" Target="slides/slide4.xml"/><Relationship Id="rId47" Type="http://schemas.openxmlformats.org/officeDocument/2006/relationships/slide" Target="slides/slide9.xml"/><Relationship Id="rId50" Type="http://schemas.openxmlformats.org/officeDocument/2006/relationships/slide" Target="slides/slide12.xml"/><Relationship Id="rId55" Type="http://schemas.openxmlformats.org/officeDocument/2006/relationships/slide" Target="slides/slide17.xml"/><Relationship Id="rId63" Type="http://schemas.openxmlformats.org/officeDocument/2006/relationships/slide" Target="slides/slide25.xml"/><Relationship Id="rId68" Type="http://schemas.openxmlformats.org/officeDocument/2006/relationships/slide" Target="slides/slide30.xml"/><Relationship Id="rId76" Type="http://schemas.openxmlformats.org/officeDocument/2006/relationships/slide" Target="slides/slide38.xml"/><Relationship Id="rId8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33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Master" Target="slideMasters/slideMaster29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Master" Target="slideMasters/slideMaster32.xml"/><Relationship Id="rId37" Type="http://schemas.openxmlformats.org/officeDocument/2006/relationships/slideMaster" Target="slideMasters/slideMaster37.xml"/><Relationship Id="rId40" Type="http://schemas.openxmlformats.org/officeDocument/2006/relationships/slide" Target="slides/slide2.xml"/><Relationship Id="rId45" Type="http://schemas.openxmlformats.org/officeDocument/2006/relationships/slide" Target="slides/slide7.xml"/><Relationship Id="rId53" Type="http://schemas.openxmlformats.org/officeDocument/2006/relationships/slide" Target="slides/slide15.xml"/><Relationship Id="rId58" Type="http://schemas.openxmlformats.org/officeDocument/2006/relationships/slide" Target="slides/slide20.xml"/><Relationship Id="rId66" Type="http://schemas.openxmlformats.org/officeDocument/2006/relationships/slide" Target="slides/slide28.xml"/><Relationship Id="rId74" Type="http://schemas.openxmlformats.org/officeDocument/2006/relationships/slide" Target="slides/slide36.xml"/><Relationship Id="rId79" Type="http://schemas.openxmlformats.org/officeDocument/2006/relationships/slide" Target="slides/slide41.xml"/><Relationship Id="rId8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23.xml"/><Relationship Id="rId82" Type="http://schemas.openxmlformats.org/officeDocument/2006/relationships/slide" Target="slides/slide44.xml"/><Relationship Id="rId19" Type="http://schemas.openxmlformats.org/officeDocument/2006/relationships/slideMaster" Target="slideMasters/slideMaster1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43" Type="http://schemas.openxmlformats.org/officeDocument/2006/relationships/slide" Target="slides/slide5.xml"/><Relationship Id="rId48" Type="http://schemas.openxmlformats.org/officeDocument/2006/relationships/slide" Target="slides/slide10.xml"/><Relationship Id="rId56" Type="http://schemas.openxmlformats.org/officeDocument/2006/relationships/slide" Target="slides/slide18.xml"/><Relationship Id="rId64" Type="http://schemas.openxmlformats.org/officeDocument/2006/relationships/slide" Target="slides/slide26.xml"/><Relationship Id="rId69" Type="http://schemas.openxmlformats.org/officeDocument/2006/relationships/slide" Target="slides/slide31.xml"/><Relationship Id="rId77" Type="http://schemas.openxmlformats.org/officeDocument/2006/relationships/slide" Target="slides/slide39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13.xml"/><Relationship Id="rId72" Type="http://schemas.openxmlformats.org/officeDocument/2006/relationships/slide" Target="slides/slide34.xml"/><Relationship Id="rId80" Type="http://schemas.openxmlformats.org/officeDocument/2006/relationships/slide" Target="slides/slide42.xml"/><Relationship Id="rId85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Master" Target="slideMasters/slideMaster33.xml"/><Relationship Id="rId38" Type="http://schemas.openxmlformats.org/officeDocument/2006/relationships/slideMaster" Target="slideMasters/slideMaster38.xml"/><Relationship Id="rId46" Type="http://schemas.openxmlformats.org/officeDocument/2006/relationships/slide" Target="slides/slide8.xml"/><Relationship Id="rId59" Type="http://schemas.openxmlformats.org/officeDocument/2006/relationships/slide" Target="slides/slide21.xml"/><Relationship Id="rId67" Type="http://schemas.openxmlformats.org/officeDocument/2006/relationships/slide" Target="slides/slide29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3.xml"/><Relationship Id="rId54" Type="http://schemas.openxmlformats.org/officeDocument/2006/relationships/slide" Target="slides/slide16.xml"/><Relationship Id="rId62" Type="http://schemas.openxmlformats.org/officeDocument/2006/relationships/slide" Target="slides/slide24.xml"/><Relationship Id="rId70" Type="http://schemas.openxmlformats.org/officeDocument/2006/relationships/slide" Target="slides/slide32.xml"/><Relationship Id="rId75" Type="http://schemas.openxmlformats.org/officeDocument/2006/relationships/slide" Target="slides/slide37.xml"/><Relationship Id="rId83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Master" Target="slideMasters/slideMaster36.xml"/><Relationship Id="rId49" Type="http://schemas.openxmlformats.org/officeDocument/2006/relationships/slide" Target="slides/slide11.xml"/><Relationship Id="rId57" Type="http://schemas.openxmlformats.org/officeDocument/2006/relationships/slide" Target="slides/slide19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44" Type="http://schemas.openxmlformats.org/officeDocument/2006/relationships/slide" Target="slides/slide6.xml"/><Relationship Id="rId52" Type="http://schemas.openxmlformats.org/officeDocument/2006/relationships/slide" Target="slides/slide14.xml"/><Relationship Id="rId60" Type="http://schemas.openxmlformats.org/officeDocument/2006/relationships/slide" Target="slides/slide22.xml"/><Relationship Id="rId65" Type="http://schemas.openxmlformats.org/officeDocument/2006/relationships/slide" Target="slides/slide27.xml"/><Relationship Id="rId73" Type="http://schemas.openxmlformats.org/officeDocument/2006/relationships/slide" Target="slides/slide35.xml"/><Relationship Id="rId78" Type="http://schemas.openxmlformats.org/officeDocument/2006/relationships/slide" Target="slides/slide40.xml"/><Relationship Id="rId81" Type="http://schemas.openxmlformats.org/officeDocument/2006/relationships/slide" Target="slides/slide43.xml"/><Relationship Id="rId86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What Affects Our Health?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800"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Social &amp; Economic Factors</c:v>
                </c:pt>
                <c:pt idx="1">
                  <c:v>Health Behaviors</c:v>
                </c:pt>
                <c:pt idx="2">
                  <c:v>Clinical Care</c:v>
                </c:pt>
                <c:pt idx="3">
                  <c:v>Physical Environment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40</c:v>
                </c:pt>
                <c:pt idx="1">
                  <c:v>30</c:v>
                </c:pt>
                <c:pt idx="2">
                  <c:v>20</c:v>
                </c:pt>
                <c:pt idx="3">
                  <c:v>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8BB-40C4-876D-9CBB49A933E5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57419194339837998"/>
          <c:y val="0.26987464253535498"/>
          <c:w val="0.42580805660162002"/>
          <c:h val="0.49010146119794701"/>
        </c:manualLayout>
      </c:layout>
      <c:overlay val="0"/>
      <c:txPr>
        <a:bodyPr/>
        <a:lstStyle/>
        <a:p>
          <a:pPr>
            <a:defRPr sz="24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What Affects Our Health?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800"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Social &amp; Economic Factors</c:v>
                </c:pt>
                <c:pt idx="1">
                  <c:v>Health Behaviors</c:v>
                </c:pt>
                <c:pt idx="2">
                  <c:v>Clinical Care</c:v>
                </c:pt>
                <c:pt idx="3">
                  <c:v>Physical Environment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40</c:v>
                </c:pt>
                <c:pt idx="1">
                  <c:v>30</c:v>
                </c:pt>
                <c:pt idx="2">
                  <c:v>20</c:v>
                </c:pt>
                <c:pt idx="3">
                  <c:v>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649-4B9A-B0AE-16B1E56812A3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0.64815</cdr:x>
      <cdr:y>0.41975</cdr:y>
    </cdr:from>
    <cdr:to>
      <cdr:x>0.68519</cdr:x>
      <cdr:y>0.67901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334000" y="2590800"/>
          <a:ext cx="304800" cy="16002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1A0FF300-AD55-4313-9392-EFB459F55DAB}" type="datetimeFigureOut">
              <a:rPr lang="en-US" smtClean="0"/>
              <a:t>9/13/2016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4D38F0AD-A7D0-4C17-B7D9-56DDBCC258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3133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749013-3925-4B29-8BF4-A1387C309DD0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Presented by the Endowment for Health 9/17/15</a:t>
            </a: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Collective Approach to Address an Aging NH</a:t>
            </a:r>
          </a:p>
        </p:txBody>
      </p:sp>
    </p:spTree>
    <p:extLst>
      <p:ext uri="{BB962C8B-B14F-4D97-AF65-F5344CB8AC3E}">
        <p14:creationId xmlns:p14="http://schemas.microsoft.com/office/powerpoint/2010/main" val="9332686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1B65DF-42E8-4293-996A-914306F7BB11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1636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9575" y="698500"/>
            <a:ext cx="6203950" cy="34909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8A2939-FF8A-4B0C-9D66-51B34BDFF526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1B65DF-42E8-4293-996A-914306F7BB11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6050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1B65DF-42E8-4293-996A-914306F7BB11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0981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 defTabSz="915785">
              <a:defRPr/>
            </a:pPr>
            <a:endParaRPr lang="en-US" dirty="0"/>
          </a:p>
          <a:p>
            <a:pPr defTabSz="915785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E5D725-405B-4172-8CEA-26E8F07AAF68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0917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E5D725-405B-4172-8CEA-26E8F07AAF68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353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9575" y="698500"/>
            <a:ext cx="6203950" cy="34909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87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 (Body)"/>
              <a:ea typeface="MS PGothic" pitchFamily="34" charset="-128"/>
            </a:endParaRPr>
          </a:p>
        </p:txBody>
      </p:sp>
      <p:sp>
        <p:nvSpPr>
          <p:cNvPr id="118788" name="Date Placeholder 4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1498" indent="-285191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0765" indent="-228153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597072" indent="-228153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3377" indent="-228153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09683" indent="-228153" defTabSz="456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65989" indent="-228153" defTabSz="456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2295" indent="-228153" defTabSz="456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78601" indent="-228153" defTabSz="456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>
                <a:solidFill>
                  <a:prstClr val="black"/>
                </a:solidFill>
              </a:rPr>
              <a:t>12/15/2011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1B65DF-42E8-4293-996A-914306F7BB11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5376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9575" y="698500"/>
            <a:ext cx="6203950" cy="3490913"/>
          </a:xfrm>
          <a:ln/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5785">
              <a:defRPr/>
            </a:pPr>
            <a:endParaRPr lang="en-US" baseline="0" dirty="0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222">
              <a:defRPr>
                <a:solidFill>
                  <a:schemeClr val="tx1"/>
                </a:solidFill>
                <a:latin typeface="Arial" charset="0"/>
              </a:defRPr>
            </a:lvl1pPr>
            <a:lvl2pPr marL="744035" indent="-286167" defTabSz="933222">
              <a:defRPr>
                <a:solidFill>
                  <a:schemeClr val="tx1"/>
                </a:solidFill>
                <a:latin typeface="Arial" charset="0"/>
              </a:defRPr>
            </a:lvl2pPr>
            <a:lvl3pPr marL="1144668" indent="-228933" defTabSz="933222">
              <a:defRPr>
                <a:solidFill>
                  <a:schemeClr val="tx1"/>
                </a:solidFill>
                <a:latin typeface="Arial" charset="0"/>
              </a:defRPr>
            </a:lvl3pPr>
            <a:lvl4pPr marL="1602535" indent="-228933" defTabSz="933222">
              <a:defRPr>
                <a:solidFill>
                  <a:schemeClr val="tx1"/>
                </a:solidFill>
                <a:latin typeface="Arial" charset="0"/>
              </a:defRPr>
            </a:lvl4pPr>
            <a:lvl5pPr marL="2060404" indent="-228933" defTabSz="933222">
              <a:defRPr>
                <a:solidFill>
                  <a:schemeClr val="tx1"/>
                </a:solidFill>
                <a:latin typeface="Arial" charset="0"/>
              </a:defRPr>
            </a:lvl5pPr>
            <a:lvl6pPr marL="2518270" indent="-228933" defTabSz="9332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6136" indent="-228933" defTabSz="9332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005" indent="-228933" defTabSz="9332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91871" indent="-228933" defTabSz="9332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1C84FF89-6822-4EAF-9F3F-E1E968B24E8E}" type="slidenum">
              <a:rPr lang="en-US">
                <a:solidFill>
                  <a:prstClr val="black"/>
                </a:solidFill>
              </a:rPr>
              <a:pPr/>
              <a:t>19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1B65DF-42E8-4293-996A-914306F7BB11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1B65DF-42E8-4293-996A-914306F7BB11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8051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1B65DF-42E8-4293-996A-914306F7BB11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1510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9575" y="698500"/>
            <a:ext cx="6203950" cy="34909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D821AA8-1D88-4EEF-9994-45F717BDDF53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1B65DF-42E8-4293-996A-914306F7BB11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4596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8F0AD-A7D0-4C17-B7D9-56DDBCC258D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2023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7010400" cy="46482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Creating a Collective Approach to Address an Aging NH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September 24, 2015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49013-3925-4B29-8BF4-A1387C309DD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0585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1B65DF-42E8-4293-996A-914306F7BB11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8822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1B65DF-42E8-4293-996A-914306F7BB11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1B65DF-42E8-4293-996A-914306F7BB11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3629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1B65DF-42E8-4293-996A-914306F7BB11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4633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1B65DF-42E8-4293-996A-914306F7BB11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1207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1B65DF-42E8-4293-996A-914306F7BB11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1812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1B65DF-42E8-4293-996A-914306F7BB11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190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E8C2C-9445-4971-96B6-44AF9C4EFBA9}" type="datetimeFigureOut">
              <a:rPr lang="en-US" smtClean="0"/>
              <a:t>9/13/2016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4A3C7-C652-40DC-BA0A-AC241C771D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6711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E8C2C-9445-4971-96B6-44AF9C4EFBA9}" type="datetimeFigureOut">
              <a:rPr lang="en-US" smtClean="0"/>
              <a:t>9/13/2016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4A3C7-C652-40DC-BA0A-AC241C771D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26016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3479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35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35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03440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96242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02858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22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84737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14739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76373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81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81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92936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766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766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00E063-2278-409F-8313-ACE3F35C96C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A2DE11-B4BE-48D3-A9F9-0C875BB4923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68252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95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6960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E8C2C-9445-4971-96B6-44AF9C4EFBA9}" type="datetimeFigureOut">
              <a:rPr lang="en-US" smtClean="0"/>
              <a:t>9/13/2016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4A3C7-C652-40DC-BA0A-AC241C771D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24001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99223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43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22577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58340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35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35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57684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22581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68953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21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48085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37848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79385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80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80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0468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102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6AD33-158D-B441-93C3-15396DAF39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3084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756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756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00E063-2278-409F-8313-ACE3F35C96C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A2DE11-B4BE-48D3-A9F9-0C875BB4923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03252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94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39659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4367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42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51568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69695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35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35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08895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43846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73084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20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01523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564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6AD33-158D-B441-93C3-15396DAF39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71847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68769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9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9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82505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746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746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00E063-2278-409F-8313-ACE3F35C96C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A2DE11-B4BE-48D3-A9F9-0C875BB4923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49389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93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06056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57200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40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48702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19762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35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35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15200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30826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7785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49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6AD33-158D-B441-93C3-15396DAF39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41590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9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24844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0328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16326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8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8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85074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737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737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00E063-2278-409F-8313-ACE3F35C96C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A2DE11-B4BE-48D3-A9F9-0C875BB4923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50916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92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01550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27740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39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31429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23356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35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35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9231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6AD33-158D-B441-93C3-15396DAF39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4919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39978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22248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7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939007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16178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46565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66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66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417345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717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717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00E063-2278-409F-8313-ACE3F35C96C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A2DE11-B4BE-48D3-A9F9-0C875BB4923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650792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90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364175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194308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37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2701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35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35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6AD33-158D-B441-93C3-15396DAF39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2306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65381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35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35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560238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447546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254825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26189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089464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195735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52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52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15464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707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707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00E063-2278-409F-8313-ACE3F35C96C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A2DE11-B4BE-48D3-A9F9-0C875BB4923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227342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88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9145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6AD33-158D-B441-93C3-15396DAF39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906545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069875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36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753306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378012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35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35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146186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694711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391422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4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909380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761916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319575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32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32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7975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6AD33-158D-B441-93C3-15396DAF39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702269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687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687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00E063-2278-409F-8313-ACE3F35C96C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A2DE11-B4BE-48D3-A9F9-0C875BB4923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289836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86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631356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219472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34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352982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562649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35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35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287650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684736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859254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2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409560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7746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28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6AD33-158D-B441-93C3-15396DAF39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144692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218252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12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12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127359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668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668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00E063-2278-409F-8313-ACE3F35C96C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A2DE11-B4BE-48D3-A9F9-0C875BB4923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664371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84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7930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112541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31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403537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982404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35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35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918179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918357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879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E8C2C-9445-4971-96B6-44AF9C4EFBA9}" type="datetimeFigureOut">
              <a:rPr lang="en-US" smtClean="0"/>
              <a:t>9/13/2016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4A3C7-C652-40DC-BA0A-AC241C771D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1624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6AD33-158D-B441-93C3-15396DAF39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678651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0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501067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397567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155233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8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8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561844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63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63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00E063-2278-409F-8313-ACE3F35C96C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A2DE11-B4BE-48D3-A9F9-0C875BB4923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619846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82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377659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343345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29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689339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833210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35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35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3415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6AD33-158D-B441-93C3-15396DAF39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030000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369048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005889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7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364012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448747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585110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6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6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544003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61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61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00E063-2278-409F-8313-ACE3F35C96C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A2DE11-B4BE-48D3-A9F9-0C875BB4923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577165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79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623420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253710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26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0481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87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87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6AD33-158D-B441-93C3-15396DAF39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813434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810712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35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35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765062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609015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728710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183027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229106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350407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962749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00E063-2278-409F-8313-ACE3F35C96C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A2DE11-B4BE-48D3-A9F9-0C875BB4923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301654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76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5760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e Ch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471448" y="1293077"/>
            <a:ext cx="11251093" cy="5095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258132" indent="-258132" algn="l" defTabSz="932915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Verdana" pitchFamily="34" charset="0"/>
              <a:buChar char="•"/>
              <a:defRPr lang="en-US" sz="23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Wizard Chart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4"/>
          </a:xfrm>
          <a:prstGeom prst="rect">
            <a:avLst/>
          </a:prstGeom>
        </p:spPr>
        <p:txBody>
          <a:bodyPr vert="horz" lIns="90250" tIns="45137" rIns="90250" bIns="45137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Verdana" pitchFamily="34" charset="0"/>
              </a:defRPr>
            </a:lvl1pPr>
          </a:lstStyle>
          <a:p>
            <a:pPr defTabSz="902507"/>
            <a:fld id="{0A60FE84-7381-4F55-B1D4-1DC976F611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07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069985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400455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24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990753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991367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35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35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650702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09618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346606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819082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01448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809529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6104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New FSG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2955977"/>
      </p:ext>
    </p:extLst>
  </p:cSld>
  <p:clrMapOvr>
    <a:masterClrMapping/>
  </p:clrMapOvr>
  <p:transition/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00E063-2278-409F-8313-ACE3F35C96C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A2DE11-B4BE-48D3-A9F9-0C875BB4923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947735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73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95501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49705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21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874106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406467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35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35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350898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023524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406508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280523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1896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101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6AD33-158D-B441-93C3-15396DAF39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464760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782342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412978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00E063-2278-409F-8313-ACE3F35C96C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A2DE11-B4BE-48D3-A9F9-0C875BB4923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781702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70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00888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122271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17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709050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928115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35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35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144886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707227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3509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6AD33-158D-B441-93C3-15396DAF39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582545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918835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186273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451910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660284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00E063-2278-409F-8313-ACE3F35C96C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A2DE11-B4BE-48D3-A9F9-0C875BB4923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515342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67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839542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432982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14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715020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039882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3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3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4824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49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6AD33-158D-B441-93C3-15396DAF39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951346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426658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301348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601777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889843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114484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01452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00E063-2278-409F-8313-ACE3F35C96C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A2DE11-B4BE-48D3-A9F9-0C875BB4923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038315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63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120803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502297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10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8438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6AD33-158D-B441-93C3-15396DAF39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414723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760939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06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0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592234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09475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795070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338059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575313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453310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84517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00E063-2278-409F-8313-ACE3F35C96C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A2DE11-B4BE-48D3-A9F9-0C875BB4923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687288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9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0561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35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35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6AD33-158D-B441-93C3-15396DAF39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006353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311210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937839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543524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81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81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139507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957253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075820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399474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580756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897744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847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96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9006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E8C2C-9445-4971-96B6-44AF9C4EFBA9}" type="datetimeFigureOut">
              <a:rPr lang="en-US" smtClean="0"/>
              <a:t>9/13/2016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4A3C7-C652-40DC-BA0A-AC241C771D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8332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6AD33-158D-B441-93C3-15396DAF39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773488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00E063-2278-409F-8313-ACE3F35C96C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A2DE11-B4BE-48D3-A9F9-0C875BB4923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519693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5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272555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307014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03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880015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681301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5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5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690870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154600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259099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902624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6542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6AD33-158D-B441-93C3-15396DAF39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915189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00792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393782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00E063-2278-409F-8313-ACE3F35C96C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A2DE11-B4BE-48D3-A9F9-0C875BB4923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332788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1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451015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617858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8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561995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673751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26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2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166578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174328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884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27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6AD33-158D-B441-93C3-15396DAF39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491382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079274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985482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30681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119369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00E063-2278-409F-8313-ACE3F35C96C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A2DE11-B4BE-48D3-A9F9-0C875BB4923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430751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7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183591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096233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4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169554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022668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9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9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3918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6AD33-158D-B441-93C3-15396DAF39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056532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170867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434840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212092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860528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596121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36022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00E063-2278-409F-8313-ACE3F35C96C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A2DE11-B4BE-48D3-A9F9-0C875BB4923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732172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448293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272858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34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6AD33-158D-B441-93C3-15396DAF39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307058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892424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85606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586585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424567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31803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579244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057608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120982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00E063-2278-409F-8313-ACE3F35C96C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A2DE11-B4BE-48D3-A9F9-0C875BB4923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82993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6DFF08F-DC6B-4601-B491-B0F83F6DD2DA}" type="datetimeFigureOut">
              <a:rPr lang="en-US" smtClean="0">
                <a:solidFill>
                  <a:srgbClr val="000000"/>
                </a:solidFill>
              </a:rPr>
              <a:pPr/>
              <a:t>9/13/2016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31494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86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86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6AD33-158D-B441-93C3-15396DAF39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389136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>
                <a:solidFill>
                  <a:srgbClr val="000000"/>
                </a:solidFill>
              </a:rPr>
              <a:pPr/>
              <a:t>9/13/2016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23937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>
                <a:solidFill>
                  <a:srgbClr val="000000"/>
                </a:solidFill>
              </a:rPr>
              <a:pPr/>
              <a:t>9/13/2016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7000448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>
                <a:solidFill>
                  <a:srgbClr val="000000"/>
                </a:solidFill>
              </a:rPr>
              <a:pPr/>
              <a:t>9/13/2016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53745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>
                <a:solidFill>
                  <a:srgbClr val="000000"/>
                </a:solidFill>
              </a:rPr>
              <a:pPr/>
              <a:t>9/13/2016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597600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>
                <a:solidFill>
                  <a:srgbClr val="000000"/>
                </a:solidFill>
              </a:rPr>
              <a:pPr/>
              <a:t>9/13/2016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812985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>
                <a:solidFill>
                  <a:srgbClr val="000000"/>
                </a:solidFill>
              </a:rPr>
              <a:pPr/>
              <a:t>9/13/2016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228972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>
                <a:solidFill>
                  <a:srgbClr val="000000"/>
                </a:solidFill>
              </a:rPr>
              <a:pPr/>
              <a:t>9/13/2016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532161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>
                <a:solidFill>
                  <a:srgbClr val="000000"/>
                </a:solidFill>
              </a:rPr>
              <a:pPr/>
              <a:t>9/13/2016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857166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>
                <a:solidFill>
                  <a:srgbClr val="000000"/>
                </a:solidFill>
              </a:rPr>
              <a:pPr/>
              <a:t>9/13/2016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039616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>
                <a:solidFill>
                  <a:srgbClr val="000000"/>
                </a:solidFill>
              </a:rPr>
              <a:pPr/>
              <a:t>9/13/2016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3685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e Ch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471448" y="1293077"/>
            <a:ext cx="11251093" cy="5095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258132" indent="-258132" algn="l" defTabSz="932915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Verdana" pitchFamily="34" charset="0"/>
              <a:buChar char="•"/>
              <a:defRPr lang="en-US" sz="23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Wizard Chart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4"/>
          </a:xfrm>
          <a:prstGeom prst="rect">
            <a:avLst/>
          </a:prstGeom>
        </p:spPr>
        <p:txBody>
          <a:bodyPr vert="horz" lIns="90250" tIns="45137" rIns="90250" bIns="45137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Verdana" pitchFamily="34" charset="0"/>
              </a:defRPr>
            </a:lvl1pPr>
          </a:lstStyle>
          <a:p>
            <a:pPr defTabSz="902507"/>
            <a:fld id="{0A60FE84-7381-4F55-B1D4-1DC976F611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07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026214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6DFF08F-DC6B-4601-B491-B0F83F6DD2DA}" type="datetimeFigureOut">
              <a:rPr lang="en-US" smtClean="0">
                <a:solidFill>
                  <a:srgbClr val="000000"/>
                </a:solidFill>
              </a:rPr>
              <a:pPr/>
              <a:t>9/13/2016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4291191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>
                <a:solidFill>
                  <a:srgbClr val="000000"/>
                </a:solidFill>
              </a:rPr>
              <a:pPr/>
              <a:t>9/13/2016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758887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>
                <a:solidFill>
                  <a:srgbClr val="000000"/>
                </a:solidFill>
              </a:rPr>
              <a:pPr/>
              <a:t>9/13/2016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2009776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>
                <a:solidFill>
                  <a:srgbClr val="000000"/>
                </a:solidFill>
              </a:rPr>
              <a:pPr/>
              <a:t>9/13/2016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916039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>
                <a:solidFill>
                  <a:srgbClr val="000000"/>
                </a:solidFill>
              </a:rPr>
              <a:pPr/>
              <a:t>9/13/2016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983357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>
                <a:solidFill>
                  <a:srgbClr val="000000"/>
                </a:solidFill>
              </a:rPr>
              <a:pPr/>
              <a:t>9/13/2016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708258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>
                <a:solidFill>
                  <a:srgbClr val="000000"/>
                </a:solidFill>
              </a:rPr>
              <a:pPr/>
              <a:t>9/13/2016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094403"/>
      </p:ext>
    </p:extLst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>
                <a:solidFill>
                  <a:srgbClr val="000000"/>
                </a:solidFill>
              </a:rPr>
              <a:pPr/>
              <a:t>9/13/2016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759553"/>
      </p:ext>
    </p:extLst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>
                <a:solidFill>
                  <a:srgbClr val="000000"/>
                </a:solidFill>
              </a:rPr>
              <a:pPr/>
              <a:t>9/13/2016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054103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>
                <a:solidFill>
                  <a:srgbClr val="000000"/>
                </a:solidFill>
              </a:rPr>
              <a:pPr/>
              <a:t>9/13/2016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9967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101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6AD33-158D-B441-93C3-15396DAF39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394893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>
                <a:solidFill>
                  <a:srgbClr val="000000"/>
                </a:solidFill>
              </a:rPr>
              <a:pPr/>
              <a:t>9/13/2016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258404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6DFF08F-DC6B-4601-B491-B0F83F6DD2DA}" type="datetimeFigureOut">
              <a:rPr lang="en-US" smtClean="0">
                <a:solidFill>
                  <a:srgbClr val="000000"/>
                </a:solidFill>
              </a:rPr>
              <a:pPr/>
              <a:t>9/13/2016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9518836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>
                <a:solidFill>
                  <a:srgbClr val="000000"/>
                </a:solidFill>
              </a:rPr>
              <a:pPr/>
              <a:t>9/13/2016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399963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>
                <a:solidFill>
                  <a:srgbClr val="000000"/>
                </a:solidFill>
              </a:rPr>
              <a:pPr/>
              <a:t>9/13/2016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8619058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>
                <a:solidFill>
                  <a:srgbClr val="000000"/>
                </a:solidFill>
              </a:rPr>
              <a:pPr/>
              <a:t>9/13/2016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865685"/>
      </p:ext>
    </p:extLst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>
                <a:solidFill>
                  <a:srgbClr val="000000"/>
                </a:solidFill>
              </a:rPr>
              <a:pPr/>
              <a:t>9/13/2016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050843"/>
      </p:ext>
    </p:extLst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>
                <a:solidFill>
                  <a:srgbClr val="000000"/>
                </a:solidFill>
              </a:rPr>
              <a:pPr/>
              <a:t>9/13/2016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000903"/>
      </p:ext>
    </p:extLst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>
                <a:solidFill>
                  <a:srgbClr val="000000"/>
                </a:solidFill>
              </a:rPr>
              <a:pPr/>
              <a:t>9/13/2016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589592"/>
      </p:ext>
    </p:extLst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>
                <a:solidFill>
                  <a:srgbClr val="000000"/>
                </a:solidFill>
              </a:rPr>
              <a:pPr/>
              <a:t>9/13/2016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481258"/>
      </p:ext>
    </p:extLst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>
                <a:solidFill>
                  <a:srgbClr val="000000"/>
                </a:solidFill>
              </a:rPr>
              <a:pPr/>
              <a:t>9/13/2016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7545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6AD33-158D-B441-93C3-15396DAF39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300192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>
                <a:solidFill>
                  <a:srgbClr val="000000"/>
                </a:solidFill>
              </a:rPr>
              <a:pPr/>
              <a:t>9/13/2016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211933"/>
      </p:ext>
    </p:extLst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>
                <a:solidFill>
                  <a:srgbClr val="000000"/>
                </a:solidFill>
              </a:rPr>
              <a:pPr/>
              <a:t>9/13/2016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042979"/>
      </p:ext>
    </p:extLst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6DFF08F-DC6B-4601-B491-B0F83F6DD2DA}" type="datetimeFigureOut">
              <a:rPr lang="en-US" smtClean="0">
                <a:solidFill>
                  <a:srgbClr val="000000"/>
                </a:solidFill>
              </a:rPr>
              <a:pPr/>
              <a:t>9/13/2016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5180714"/>
      </p:ext>
    </p:extLst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>
                <a:solidFill>
                  <a:srgbClr val="000000"/>
                </a:solidFill>
              </a:rPr>
              <a:pPr/>
              <a:t>9/13/2016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293546"/>
      </p:ext>
    </p:extLst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>
                <a:solidFill>
                  <a:srgbClr val="000000"/>
                </a:solidFill>
              </a:rPr>
              <a:pPr/>
              <a:t>9/13/2016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9518253"/>
      </p:ext>
    </p:extLst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>
                <a:solidFill>
                  <a:srgbClr val="000000"/>
                </a:solidFill>
              </a:rPr>
              <a:pPr/>
              <a:t>9/13/2016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357271"/>
      </p:ext>
    </p:extLst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>
                <a:solidFill>
                  <a:srgbClr val="000000"/>
                </a:solidFill>
              </a:rPr>
              <a:pPr/>
              <a:t>9/13/2016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72918"/>
      </p:ext>
    </p:extLst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>
                <a:solidFill>
                  <a:srgbClr val="000000"/>
                </a:solidFill>
              </a:rPr>
              <a:pPr/>
              <a:t>9/13/2016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487571"/>
      </p:ext>
    </p:extLst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>
                <a:solidFill>
                  <a:srgbClr val="000000"/>
                </a:solidFill>
              </a:rPr>
              <a:pPr/>
              <a:t>9/13/2016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583678"/>
      </p:ext>
    </p:extLst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>
                <a:solidFill>
                  <a:srgbClr val="000000"/>
                </a:solidFill>
              </a:rPr>
              <a:pPr/>
              <a:t>9/13/2016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4133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48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6AD33-158D-B441-93C3-15396DAF39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220661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>
                <a:solidFill>
                  <a:srgbClr val="000000"/>
                </a:solidFill>
              </a:rPr>
              <a:pPr/>
              <a:t>9/13/2016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971613"/>
      </p:ext>
    </p:extLst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>
                <a:solidFill>
                  <a:srgbClr val="000000"/>
                </a:solidFill>
              </a:rPr>
              <a:pPr/>
              <a:t>9/13/2016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589381"/>
      </p:ext>
    </p:extLst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>
                <a:solidFill>
                  <a:srgbClr val="000000"/>
                </a:solidFill>
              </a:rPr>
              <a:pPr/>
              <a:t>9/13/2016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568293"/>
      </p:ext>
    </p:extLst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6DFF08F-DC6B-4601-B491-B0F83F6DD2DA}" type="datetimeFigureOut">
              <a:rPr lang="en-US" smtClean="0">
                <a:solidFill>
                  <a:srgbClr val="000000"/>
                </a:solidFill>
              </a:rPr>
              <a:pPr/>
              <a:t>9/13/2016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5866870"/>
      </p:ext>
    </p:extLst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>
                <a:solidFill>
                  <a:srgbClr val="000000"/>
                </a:solidFill>
              </a:rPr>
              <a:pPr/>
              <a:t>9/13/2016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976053"/>
      </p:ext>
    </p:extLst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>
                <a:solidFill>
                  <a:srgbClr val="000000"/>
                </a:solidFill>
              </a:rPr>
              <a:pPr/>
              <a:t>9/13/2016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8593686"/>
      </p:ext>
    </p:extLst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>
                <a:solidFill>
                  <a:srgbClr val="000000"/>
                </a:solidFill>
              </a:rPr>
              <a:pPr/>
              <a:t>9/13/2016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071537"/>
      </p:ext>
    </p:extLst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>
                <a:solidFill>
                  <a:srgbClr val="000000"/>
                </a:solidFill>
              </a:rPr>
              <a:pPr/>
              <a:t>9/13/2016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275902"/>
      </p:ext>
    </p:extLst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>
                <a:solidFill>
                  <a:srgbClr val="000000"/>
                </a:solidFill>
              </a:rPr>
              <a:pPr/>
              <a:t>9/13/2016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020074"/>
      </p:ext>
    </p:extLst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>
                <a:solidFill>
                  <a:srgbClr val="000000"/>
                </a:solidFill>
              </a:rPr>
              <a:pPr/>
              <a:t>9/13/2016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363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E8C2C-9445-4971-96B6-44AF9C4EFBA9}" type="datetimeFigureOut">
              <a:rPr lang="en-US" smtClean="0"/>
              <a:t>9/13/2016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4A3C7-C652-40DC-BA0A-AC241C771D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0068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6AD33-158D-B441-93C3-15396DAF39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122935"/>
      </p:ext>
    </p:extLst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>
                <a:solidFill>
                  <a:srgbClr val="000000"/>
                </a:solidFill>
              </a:rPr>
              <a:pPr/>
              <a:t>9/13/2016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093833"/>
      </p:ext>
    </p:extLst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>
                <a:solidFill>
                  <a:srgbClr val="000000"/>
                </a:solidFill>
              </a:rPr>
              <a:pPr/>
              <a:t>9/13/2016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596461"/>
      </p:ext>
    </p:extLst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>
                <a:solidFill>
                  <a:srgbClr val="000000"/>
                </a:solidFill>
              </a:rPr>
              <a:pPr/>
              <a:t>9/13/2016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468261"/>
      </p:ext>
    </p:extLst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>
                <a:solidFill>
                  <a:srgbClr val="000000"/>
                </a:solidFill>
              </a:rPr>
              <a:pPr/>
              <a:t>9/13/2016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423604"/>
      </p:ext>
    </p:extLst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6DFF08F-DC6B-4601-B491-B0F83F6DD2DA}" type="datetimeFigureOut">
              <a:rPr lang="en-US" smtClean="0">
                <a:solidFill>
                  <a:srgbClr val="000000"/>
                </a:solidFill>
              </a:rPr>
              <a:pPr/>
              <a:t>9/13/2016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9935918"/>
      </p:ext>
    </p:extLst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>
                <a:solidFill>
                  <a:srgbClr val="000000"/>
                </a:solidFill>
              </a:rPr>
              <a:pPr/>
              <a:t>9/13/2016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226548"/>
      </p:ext>
    </p:extLst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>
                <a:solidFill>
                  <a:srgbClr val="000000"/>
                </a:solidFill>
              </a:rPr>
              <a:pPr/>
              <a:t>9/13/2016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602184"/>
      </p:ext>
    </p:extLst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>
                <a:solidFill>
                  <a:srgbClr val="000000"/>
                </a:solidFill>
              </a:rPr>
              <a:pPr/>
              <a:t>9/13/2016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206243"/>
      </p:ext>
    </p:extLst>
  </p:cSld>
  <p:clrMapOvr>
    <a:masterClrMapping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>
                <a:solidFill>
                  <a:srgbClr val="000000"/>
                </a:solidFill>
              </a:rPr>
              <a:pPr/>
              <a:t>9/13/2016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799644"/>
      </p:ext>
    </p:extLst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>
                <a:solidFill>
                  <a:srgbClr val="000000"/>
                </a:solidFill>
              </a:rPr>
              <a:pPr/>
              <a:t>9/13/2016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74255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35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35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6AD33-158D-B441-93C3-15396DAF39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870994"/>
      </p:ext>
    </p:extLst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>
                <a:solidFill>
                  <a:srgbClr val="000000"/>
                </a:solidFill>
              </a:rPr>
              <a:pPr/>
              <a:t>9/13/2016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31464"/>
      </p:ext>
    </p:extLst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>
                <a:solidFill>
                  <a:srgbClr val="000000"/>
                </a:solidFill>
              </a:rPr>
              <a:pPr/>
              <a:t>9/13/2016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416268"/>
      </p:ext>
    </p:extLst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>
                <a:solidFill>
                  <a:srgbClr val="000000"/>
                </a:solidFill>
              </a:rPr>
              <a:pPr/>
              <a:t>9/13/2016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385398"/>
      </p:ext>
    </p:extLst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>
                <a:solidFill>
                  <a:srgbClr val="000000"/>
                </a:solidFill>
              </a:rPr>
              <a:pPr/>
              <a:t>9/13/2016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475278"/>
      </p:ext>
    </p:extLst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>
                <a:solidFill>
                  <a:srgbClr val="000000"/>
                </a:solidFill>
              </a:rPr>
              <a:pPr/>
              <a:t>9/13/2016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327782"/>
      </p:ext>
    </p:extLst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6DFF08F-DC6B-4601-B491-B0F83F6DD2DA}" type="datetimeFigureOut">
              <a:rPr lang="en-US" smtClean="0">
                <a:solidFill>
                  <a:srgbClr val="000000"/>
                </a:solidFill>
              </a:rPr>
              <a:pPr/>
              <a:t>9/13/2016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1107753"/>
      </p:ext>
    </p:extLst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>
                <a:solidFill>
                  <a:srgbClr val="000000"/>
                </a:solidFill>
              </a:rPr>
              <a:pPr/>
              <a:t>9/13/2016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496071"/>
      </p:ext>
    </p:extLst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>
                <a:solidFill>
                  <a:srgbClr val="000000"/>
                </a:solidFill>
              </a:rPr>
              <a:pPr/>
              <a:t>9/13/2016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4691523"/>
      </p:ext>
    </p:extLst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>
                <a:solidFill>
                  <a:srgbClr val="000000"/>
                </a:solidFill>
              </a:rPr>
              <a:pPr/>
              <a:t>9/13/2016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241166"/>
      </p:ext>
    </p:extLst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>
                <a:solidFill>
                  <a:srgbClr val="000000"/>
                </a:solidFill>
              </a:rPr>
              <a:pPr/>
              <a:t>9/13/2016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9921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6AD33-158D-B441-93C3-15396DAF39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878306"/>
      </p:ext>
    </p:extLst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>
                <a:solidFill>
                  <a:srgbClr val="000000"/>
                </a:solidFill>
              </a:rPr>
              <a:pPr/>
              <a:t>9/13/2016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971882"/>
      </p:ext>
    </p:extLst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>
                <a:solidFill>
                  <a:srgbClr val="000000"/>
                </a:solidFill>
              </a:rPr>
              <a:pPr/>
              <a:t>9/13/2016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542411"/>
      </p:ext>
    </p:extLst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>
                <a:solidFill>
                  <a:srgbClr val="000000"/>
                </a:solidFill>
              </a:rPr>
              <a:pPr/>
              <a:t>9/13/2016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494904"/>
      </p:ext>
    </p:extLst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>
                <a:solidFill>
                  <a:srgbClr val="000000"/>
                </a:solidFill>
              </a:rPr>
              <a:pPr/>
              <a:t>9/13/2016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052779"/>
      </p:ext>
    </p:extLst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>
                <a:solidFill>
                  <a:srgbClr val="000000"/>
                </a:solidFill>
              </a:rPr>
              <a:pPr/>
              <a:t>9/13/2016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670383"/>
      </p:ext>
    </p:extLst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>
                <a:solidFill>
                  <a:srgbClr val="000000"/>
                </a:solidFill>
              </a:rPr>
              <a:pPr/>
              <a:t>9/13/2016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745821"/>
      </p:ext>
    </p:extLst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6DFF08F-DC6B-4601-B491-B0F83F6DD2DA}" type="datetimeFigureOut">
              <a:rPr lang="en-US" smtClean="0">
                <a:solidFill>
                  <a:srgbClr val="000000"/>
                </a:solidFill>
              </a:rPr>
              <a:pPr/>
              <a:t>9/13/2016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7232409"/>
      </p:ext>
    </p:extLst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>
                <a:solidFill>
                  <a:srgbClr val="000000"/>
                </a:solidFill>
              </a:rPr>
              <a:pPr/>
              <a:t>9/13/2016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709583"/>
      </p:ext>
    </p:extLst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>
                <a:solidFill>
                  <a:srgbClr val="000000"/>
                </a:solidFill>
              </a:rPr>
              <a:pPr/>
              <a:t>9/13/2016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1240222"/>
      </p:ext>
    </p:extLst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>
                <a:solidFill>
                  <a:srgbClr val="000000"/>
                </a:solidFill>
              </a:rPr>
              <a:pPr/>
              <a:t>9/13/2016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4874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6AD33-158D-B441-93C3-15396DAF39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01377"/>
      </p:ext>
    </p:extLst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>
                <a:solidFill>
                  <a:srgbClr val="000000"/>
                </a:solidFill>
              </a:rPr>
              <a:pPr/>
              <a:t>9/13/2016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050749"/>
      </p:ext>
    </p:extLst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>
                <a:solidFill>
                  <a:srgbClr val="000000"/>
                </a:solidFill>
              </a:rPr>
              <a:pPr/>
              <a:t>9/13/2016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354921"/>
      </p:ext>
    </p:extLst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>
                <a:solidFill>
                  <a:srgbClr val="000000"/>
                </a:solidFill>
              </a:rPr>
              <a:pPr/>
              <a:t>9/13/2016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934220"/>
      </p:ext>
    </p:extLst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>
                <a:solidFill>
                  <a:srgbClr val="000000"/>
                </a:solidFill>
              </a:rPr>
              <a:pPr/>
              <a:t>9/13/2016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232495"/>
      </p:ext>
    </p:extLst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>
                <a:solidFill>
                  <a:srgbClr val="000000"/>
                </a:solidFill>
              </a:rPr>
              <a:pPr/>
              <a:t>9/13/2016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186825"/>
      </p:ext>
    </p:extLst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>
                <a:solidFill>
                  <a:srgbClr val="000000"/>
                </a:solidFill>
              </a:rPr>
              <a:pPr/>
              <a:t>9/13/2016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626154"/>
      </p:ext>
    </p:extLst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>
                <a:solidFill>
                  <a:srgbClr val="000000"/>
                </a:solidFill>
              </a:rPr>
              <a:pPr/>
              <a:t>9/13/2016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73042"/>
      </p:ext>
    </p:extLst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6DFF08F-DC6B-4601-B491-B0F83F6DD2DA}" type="datetimeFigureOut">
              <a:rPr lang="en-US" smtClean="0">
                <a:solidFill>
                  <a:srgbClr val="000000"/>
                </a:solidFill>
              </a:rPr>
              <a:pPr/>
              <a:t>9/13/2016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111465"/>
      </p:ext>
    </p:extLst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>
                <a:solidFill>
                  <a:srgbClr val="000000"/>
                </a:solidFill>
              </a:rPr>
              <a:pPr/>
              <a:t>9/13/2016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473437"/>
      </p:ext>
    </p:extLst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>
                <a:solidFill>
                  <a:srgbClr val="000000"/>
                </a:solidFill>
              </a:rPr>
              <a:pPr/>
              <a:t>9/13/2016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8095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26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6AD33-158D-B441-93C3-15396DAF39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312319"/>
      </p:ext>
    </p:extLst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>
                <a:solidFill>
                  <a:srgbClr val="000000"/>
                </a:solidFill>
              </a:rPr>
              <a:pPr/>
              <a:t>9/13/2016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20725"/>
      </p:ext>
    </p:extLst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>
                <a:solidFill>
                  <a:srgbClr val="000000"/>
                </a:solidFill>
              </a:rPr>
              <a:pPr/>
              <a:t>9/13/2016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734006"/>
      </p:ext>
    </p:extLst>
  </p:cSld>
  <p:clrMapOvr>
    <a:masterClrMapping/>
  </p:clrMapOvr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>
                <a:solidFill>
                  <a:srgbClr val="000000"/>
                </a:solidFill>
              </a:rPr>
              <a:pPr/>
              <a:t>9/13/2016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953697"/>
      </p:ext>
    </p:extLst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>
                <a:solidFill>
                  <a:srgbClr val="000000"/>
                </a:solidFill>
              </a:rPr>
              <a:pPr/>
              <a:t>9/13/2016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73947"/>
      </p:ext>
    </p:extLst>
  </p:cSld>
  <p:clrMapOvr>
    <a:masterClrMapping/>
  </p:clrMapOvr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>
                <a:solidFill>
                  <a:srgbClr val="000000"/>
                </a:solidFill>
              </a:rPr>
              <a:pPr/>
              <a:t>9/13/2016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055728"/>
      </p:ext>
    </p:extLst>
  </p:cSld>
  <p:clrMapOvr>
    <a:masterClrMapping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>
                <a:solidFill>
                  <a:srgbClr val="000000"/>
                </a:solidFill>
              </a:rPr>
              <a:pPr/>
              <a:t>9/13/2016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699904"/>
      </p:ext>
    </p:extLst>
  </p:cSld>
  <p:clrMapOvr>
    <a:masterClrMapping/>
  </p:clrMapOvr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>
                <a:solidFill>
                  <a:srgbClr val="000000"/>
                </a:solidFill>
              </a:rPr>
              <a:pPr/>
              <a:t>9/13/2016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287131"/>
      </p:ext>
    </p:extLst>
  </p:cSld>
  <p:clrMapOvr>
    <a:masterClrMapping/>
  </p:clrMapOvr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>
                <a:solidFill>
                  <a:srgbClr val="000000"/>
                </a:solidFill>
              </a:rPr>
              <a:pPr/>
              <a:t>9/13/2016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08929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6AD33-158D-B441-93C3-15396DAF39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07923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6AD33-158D-B441-93C3-15396DAF39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1180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85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85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6AD33-158D-B441-93C3-15396DAF39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01461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e Ch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471448" y="1293077"/>
            <a:ext cx="11251093" cy="5095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258132" indent="-258132" algn="l" defTabSz="932915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Verdana" pitchFamily="34" charset="0"/>
              <a:buChar char="•"/>
              <a:defRPr lang="en-US" sz="23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Wizard Chart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4"/>
          </a:xfrm>
          <a:prstGeom prst="rect">
            <a:avLst/>
          </a:prstGeom>
        </p:spPr>
        <p:txBody>
          <a:bodyPr vert="horz" lIns="90250" tIns="45137" rIns="90250" bIns="45137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Verdana" pitchFamily="34" charset="0"/>
              </a:defRPr>
            </a:lvl1pPr>
          </a:lstStyle>
          <a:p>
            <a:pPr defTabSz="902507"/>
            <a:fld id="{0A60FE84-7381-4F55-B1D4-1DC976F611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07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11681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100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6AD33-158D-B441-93C3-15396DAF39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3439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E8C2C-9445-4971-96B6-44AF9C4EFBA9}" type="datetimeFigureOut">
              <a:rPr lang="en-US" smtClean="0"/>
              <a:t>9/13/2016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4A3C7-C652-40DC-BA0A-AC241C771D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4145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6AD33-158D-B441-93C3-15396DAF39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29574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47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6AD33-158D-B441-93C3-15396DAF39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682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6AD33-158D-B441-93C3-15396DAF39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72178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35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35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6AD33-158D-B441-93C3-15396DAF39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45088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6AD33-158D-B441-93C3-15396DAF39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94489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6AD33-158D-B441-93C3-15396DAF39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37426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25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6AD33-158D-B441-93C3-15396DAF39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57266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6AD33-158D-B441-93C3-15396DAF39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72611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6AD33-158D-B441-93C3-15396DAF39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2550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84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84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6AD33-158D-B441-93C3-15396DAF39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513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E8C2C-9445-4971-96B6-44AF9C4EFBA9}" type="datetimeFigureOut">
              <a:rPr lang="en-US" smtClean="0"/>
              <a:t>9/13/2016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4A3C7-C652-40DC-BA0A-AC241C771D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45591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e Ch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471448" y="1293077"/>
            <a:ext cx="11251093" cy="5095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258132" indent="-258132" algn="l" defTabSz="932915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Verdana" pitchFamily="34" charset="0"/>
              <a:buChar char="•"/>
              <a:defRPr lang="en-US" sz="23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Wizard Chart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4"/>
          </a:xfrm>
          <a:prstGeom prst="rect">
            <a:avLst/>
          </a:prstGeom>
        </p:spPr>
        <p:txBody>
          <a:bodyPr vert="horz" lIns="90250" tIns="45137" rIns="90250" bIns="45137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Verdana" pitchFamily="34" charset="0"/>
              </a:defRPr>
            </a:lvl1pPr>
          </a:lstStyle>
          <a:p>
            <a:pPr defTabSz="902507"/>
            <a:fld id="{0A60FE84-7381-4F55-B1D4-1DC976F611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07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47158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98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6AD33-158D-B441-93C3-15396DAF39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08465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6AD33-158D-B441-93C3-15396DAF39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29973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46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6AD33-158D-B441-93C3-15396DAF39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90506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6AD33-158D-B441-93C3-15396DAF39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31018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35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35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6AD33-158D-B441-93C3-15396DAF39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99488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6AD33-158D-B441-93C3-15396DAF39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74629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6AD33-158D-B441-93C3-15396DAF39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59516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24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6AD33-158D-B441-93C3-15396DAF39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20880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6AD33-158D-B441-93C3-15396DAF39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532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E8C2C-9445-4971-96B6-44AF9C4EFBA9}" type="datetimeFigureOut">
              <a:rPr lang="en-US" smtClean="0"/>
              <a:t>9/13/2016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4A3C7-C652-40DC-BA0A-AC241C771D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4225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6AD33-158D-B441-93C3-15396DAF39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76840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83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83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6AD33-158D-B441-93C3-15396DAF39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3390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e Ch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471448" y="1293077"/>
            <a:ext cx="11251093" cy="5095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258132" indent="-258132" algn="l" defTabSz="932915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Verdana" pitchFamily="34" charset="0"/>
              <a:buChar char="•"/>
              <a:defRPr lang="en-US" sz="23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Wizard Chart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4"/>
          </a:xfrm>
          <a:prstGeom prst="rect">
            <a:avLst/>
          </a:prstGeom>
        </p:spPr>
        <p:txBody>
          <a:bodyPr vert="horz" lIns="90250" tIns="45137" rIns="90250" bIns="45137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Verdana" pitchFamily="34" charset="0"/>
              </a:defRPr>
            </a:lvl1pPr>
          </a:lstStyle>
          <a:p>
            <a:pPr defTabSz="902507"/>
            <a:fld id="{0A60FE84-7381-4F55-B1D4-1DC976F611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07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44494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97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6AD33-158D-B441-93C3-15396DAF39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38844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6AD33-158D-B441-93C3-15396DAF39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42946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44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6AD33-158D-B441-93C3-15396DAF39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05383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6AD33-158D-B441-93C3-15396DAF39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25183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35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35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6AD33-158D-B441-93C3-15396DAF39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27413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6AD33-158D-B441-93C3-15396DAF39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14416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6AD33-158D-B441-93C3-15396DAF39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558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65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E8C2C-9445-4971-96B6-44AF9C4EFBA9}" type="datetimeFigureOut">
              <a:rPr lang="en-US" smtClean="0"/>
              <a:t>9/13/2016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4A3C7-C652-40DC-BA0A-AC241C771D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91708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23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6AD33-158D-B441-93C3-15396DAF39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25096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6AD33-158D-B441-93C3-15396DAF39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43796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6AD33-158D-B441-93C3-15396DAF39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84716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82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82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6AD33-158D-B441-93C3-15396DAF39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48486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e Ch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471448" y="1293077"/>
            <a:ext cx="11251093" cy="5095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258132" indent="-258132" algn="l" defTabSz="932915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Verdana" pitchFamily="34" charset="0"/>
              <a:buChar char="•"/>
              <a:defRPr lang="en-US" sz="23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Wizard Chart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4"/>
          </a:xfrm>
          <a:prstGeom prst="rect">
            <a:avLst/>
          </a:prstGeom>
        </p:spPr>
        <p:txBody>
          <a:bodyPr vert="horz" lIns="90250" tIns="45137" rIns="90250" bIns="45137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Verdana" pitchFamily="34" charset="0"/>
              </a:defRPr>
            </a:lvl1pPr>
          </a:lstStyle>
          <a:p>
            <a:pPr defTabSz="902507"/>
            <a:fld id="{0A60FE84-7381-4F55-B1D4-1DC976F611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07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37802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97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4327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93364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44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04530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83873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35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35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2987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65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E8C2C-9445-4971-96B6-44AF9C4EFBA9}" type="datetimeFigureOut">
              <a:rPr lang="en-US" smtClean="0"/>
              <a:t>9/13/2016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4A3C7-C652-40DC-BA0A-AC241C771D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3772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060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40645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23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08078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48867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83201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816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816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98043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766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766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00E063-2278-409F-8313-ACE3F35C96C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A2DE11-B4BE-48D3-A9F9-0C875BB4923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47682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96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63385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15269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43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5604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12" Type="http://schemas.openxmlformats.org/officeDocument/2006/relationships/slideLayout" Target="../slideLayouts/slideLayout132.xml"/><Relationship Id="rId2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slideLayout" Target="../slideLayouts/slideLayout156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slideLayout" Target="../slideLayouts/slideLayout168.xml"/><Relationship Id="rId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6.xml"/><Relationship Id="rId13" Type="http://schemas.openxmlformats.org/officeDocument/2006/relationships/theme" Target="../theme/theme15.xml"/><Relationship Id="rId3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5.xml"/><Relationship Id="rId12" Type="http://schemas.openxmlformats.org/officeDocument/2006/relationships/slideLayout" Target="../slideLayouts/slideLayout180.xml"/><Relationship Id="rId2" Type="http://schemas.openxmlformats.org/officeDocument/2006/relationships/slideLayout" Target="../slideLayouts/slideLayout170.xml"/><Relationship Id="rId1" Type="http://schemas.openxmlformats.org/officeDocument/2006/relationships/slideLayout" Target="../slideLayouts/slideLayout169.xml"/><Relationship Id="rId6" Type="http://schemas.openxmlformats.org/officeDocument/2006/relationships/slideLayout" Target="../slideLayouts/slideLayout174.xml"/><Relationship Id="rId11" Type="http://schemas.openxmlformats.org/officeDocument/2006/relationships/slideLayout" Target="../slideLayouts/slideLayout179.xml"/><Relationship Id="rId5" Type="http://schemas.openxmlformats.org/officeDocument/2006/relationships/slideLayout" Target="../slideLayouts/slideLayout173.xml"/><Relationship Id="rId10" Type="http://schemas.openxmlformats.org/officeDocument/2006/relationships/slideLayout" Target="../slideLayouts/slideLayout178.xml"/><Relationship Id="rId4" Type="http://schemas.openxmlformats.org/officeDocument/2006/relationships/slideLayout" Target="../slideLayouts/slideLayout172.xml"/><Relationship Id="rId9" Type="http://schemas.openxmlformats.org/officeDocument/2006/relationships/slideLayout" Target="../slideLayouts/slideLayout177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8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183.xml"/><Relationship Id="rId7" Type="http://schemas.openxmlformats.org/officeDocument/2006/relationships/slideLayout" Target="../slideLayouts/slideLayout187.xml"/><Relationship Id="rId12" Type="http://schemas.openxmlformats.org/officeDocument/2006/relationships/slideLayout" Target="../slideLayouts/slideLayout192.xml"/><Relationship Id="rId2" Type="http://schemas.openxmlformats.org/officeDocument/2006/relationships/slideLayout" Target="../slideLayouts/slideLayout182.xml"/><Relationship Id="rId1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6.xml"/><Relationship Id="rId11" Type="http://schemas.openxmlformats.org/officeDocument/2006/relationships/slideLayout" Target="../slideLayouts/slideLayout191.xml"/><Relationship Id="rId5" Type="http://schemas.openxmlformats.org/officeDocument/2006/relationships/slideLayout" Target="../slideLayouts/slideLayout185.xml"/><Relationship Id="rId10" Type="http://schemas.openxmlformats.org/officeDocument/2006/relationships/slideLayout" Target="../slideLayouts/slideLayout190.xml"/><Relationship Id="rId4" Type="http://schemas.openxmlformats.org/officeDocument/2006/relationships/slideLayout" Target="../slideLayouts/slideLayout184.xml"/><Relationship Id="rId9" Type="http://schemas.openxmlformats.org/officeDocument/2006/relationships/slideLayout" Target="../slideLayouts/slideLayout189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0.xml"/><Relationship Id="rId13" Type="http://schemas.openxmlformats.org/officeDocument/2006/relationships/theme" Target="../theme/theme17.xml"/><Relationship Id="rId3" Type="http://schemas.openxmlformats.org/officeDocument/2006/relationships/slideLayout" Target="../slideLayouts/slideLayout195.xml"/><Relationship Id="rId7" Type="http://schemas.openxmlformats.org/officeDocument/2006/relationships/slideLayout" Target="../slideLayouts/slideLayout199.xml"/><Relationship Id="rId12" Type="http://schemas.openxmlformats.org/officeDocument/2006/relationships/slideLayout" Target="../slideLayouts/slideLayout204.xml"/><Relationship Id="rId2" Type="http://schemas.openxmlformats.org/officeDocument/2006/relationships/slideLayout" Target="../slideLayouts/slideLayout194.xml"/><Relationship Id="rId1" Type="http://schemas.openxmlformats.org/officeDocument/2006/relationships/slideLayout" Target="../slideLayouts/slideLayout193.xml"/><Relationship Id="rId6" Type="http://schemas.openxmlformats.org/officeDocument/2006/relationships/slideLayout" Target="../slideLayouts/slideLayout198.xml"/><Relationship Id="rId11" Type="http://schemas.openxmlformats.org/officeDocument/2006/relationships/slideLayout" Target="../slideLayouts/slideLayout203.xml"/><Relationship Id="rId5" Type="http://schemas.openxmlformats.org/officeDocument/2006/relationships/slideLayout" Target="../slideLayouts/slideLayout197.xml"/><Relationship Id="rId10" Type="http://schemas.openxmlformats.org/officeDocument/2006/relationships/slideLayout" Target="../slideLayouts/slideLayout202.xml"/><Relationship Id="rId4" Type="http://schemas.openxmlformats.org/officeDocument/2006/relationships/slideLayout" Target="../slideLayouts/slideLayout196.xml"/><Relationship Id="rId9" Type="http://schemas.openxmlformats.org/officeDocument/2006/relationships/slideLayout" Target="../slideLayouts/slideLayout201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2.xml"/><Relationship Id="rId13" Type="http://schemas.openxmlformats.org/officeDocument/2006/relationships/theme" Target="../theme/theme18.xml"/><Relationship Id="rId3" Type="http://schemas.openxmlformats.org/officeDocument/2006/relationships/slideLayout" Target="../slideLayouts/slideLayout207.xml"/><Relationship Id="rId7" Type="http://schemas.openxmlformats.org/officeDocument/2006/relationships/slideLayout" Target="../slideLayouts/slideLayout211.xml"/><Relationship Id="rId12" Type="http://schemas.openxmlformats.org/officeDocument/2006/relationships/slideLayout" Target="../slideLayouts/slideLayout216.xml"/><Relationship Id="rId2" Type="http://schemas.openxmlformats.org/officeDocument/2006/relationships/slideLayout" Target="../slideLayouts/slideLayout206.xml"/><Relationship Id="rId1" Type="http://schemas.openxmlformats.org/officeDocument/2006/relationships/slideLayout" Target="../slideLayouts/slideLayout205.xml"/><Relationship Id="rId6" Type="http://schemas.openxmlformats.org/officeDocument/2006/relationships/slideLayout" Target="../slideLayouts/slideLayout210.xml"/><Relationship Id="rId11" Type="http://schemas.openxmlformats.org/officeDocument/2006/relationships/slideLayout" Target="../slideLayouts/slideLayout215.xml"/><Relationship Id="rId5" Type="http://schemas.openxmlformats.org/officeDocument/2006/relationships/slideLayout" Target="../slideLayouts/slideLayout209.xml"/><Relationship Id="rId10" Type="http://schemas.openxmlformats.org/officeDocument/2006/relationships/slideLayout" Target="../slideLayouts/slideLayout214.xml"/><Relationship Id="rId4" Type="http://schemas.openxmlformats.org/officeDocument/2006/relationships/slideLayout" Target="../slideLayouts/slideLayout208.xml"/><Relationship Id="rId9" Type="http://schemas.openxmlformats.org/officeDocument/2006/relationships/slideLayout" Target="../slideLayouts/slideLayout213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4.xml"/><Relationship Id="rId13" Type="http://schemas.openxmlformats.org/officeDocument/2006/relationships/theme" Target="../theme/theme19.xml"/><Relationship Id="rId3" Type="http://schemas.openxmlformats.org/officeDocument/2006/relationships/slideLayout" Target="../slideLayouts/slideLayout219.xml"/><Relationship Id="rId7" Type="http://schemas.openxmlformats.org/officeDocument/2006/relationships/slideLayout" Target="../slideLayouts/slideLayout223.xml"/><Relationship Id="rId12" Type="http://schemas.openxmlformats.org/officeDocument/2006/relationships/slideLayout" Target="../slideLayouts/slideLayout228.xml"/><Relationship Id="rId2" Type="http://schemas.openxmlformats.org/officeDocument/2006/relationships/slideLayout" Target="../slideLayouts/slideLayout218.xml"/><Relationship Id="rId1" Type="http://schemas.openxmlformats.org/officeDocument/2006/relationships/slideLayout" Target="../slideLayouts/slideLayout217.xml"/><Relationship Id="rId6" Type="http://schemas.openxmlformats.org/officeDocument/2006/relationships/slideLayout" Target="../slideLayouts/slideLayout222.xml"/><Relationship Id="rId11" Type="http://schemas.openxmlformats.org/officeDocument/2006/relationships/slideLayout" Target="../slideLayouts/slideLayout227.xml"/><Relationship Id="rId5" Type="http://schemas.openxmlformats.org/officeDocument/2006/relationships/slideLayout" Target="../slideLayouts/slideLayout221.xml"/><Relationship Id="rId10" Type="http://schemas.openxmlformats.org/officeDocument/2006/relationships/slideLayout" Target="../slideLayouts/slideLayout226.xml"/><Relationship Id="rId4" Type="http://schemas.openxmlformats.org/officeDocument/2006/relationships/slideLayout" Target="../slideLayouts/slideLayout220.xml"/><Relationship Id="rId9" Type="http://schemas.openxmlformats.org/officeDocument/2006/relationships/slideLayout" Target="../slideLayouts/slideLayout22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6.xml"/><Relationship Id="rId13" Type="http://schemas.openxmlformats.org/officeDocument/2006/relationships/theme" Target="../theme/theme20.xml"/><Relationship Id="rId3" Type="http://schemas.openxmlformats.org/officeDocument/2006/relationships/slideLayout" Target="../slideLayouts/slideLayout231.xml"/><Relationship Id="rId7" Type="http://schemas.openxmlformats.org/officeDocument/2006/relationships/slideLayout" Target="../slideLayouts/slideLayout235.xml"/><Relationship Id="rId12" Type="http://schemas.openxmlformats.org/officeDocument/2006/relationships/slideLayout" Target="../slideLayouts/slideLayout240.xml"/><Relationship Id="rId2" Type="http://schemas.openxmlformats.org/officeDocument/2006/relationships/slideLayout" Target="../slideLayouts/slideLayout230.xml"/><Relationship Id="rId1" Type="http://schemas.openxmlformats.org/officeDocument/2006/relationships/slideLayout" Target="../slideLayouts/slideLayout229.xml"/><Relationship Id="rId6" Type="http://schemas.openxmlformats.org/officeDocument/2006/relationships/slideLayout" Target="../slideLayouts/slideLayout234.xml"/><Relationship Id="rId11" Type="http://schemas.openxmlformats.org/officeDocument/2006/relationships/slideLayout" Target="../slideLayouts/slideLayout239.xml"/><Relationship Id="rId5" Type="http://schemas.openxmlformats.org/officeDocument/2006/relationships/slideLayout" Target="../slideLayouts/slideLayout233.xml"/><Relationship Id="rId10" Type="http://schemas.openxmlformats.org/officeDocument/2006/relationships/slideLayout" Target="../slideLayouts/slideLayout238.xml"/><Relationship Id="rId4" Type="http://schemas.openxmlformats.org/officeDocument/2006/relationships/slideLayout" Target="../slideLayouts/slideLayout232.xml"/><Relationship Id="rId9" Type="http://schemas.openxmlformats.org/officeDocument/2006/relationships/slideLayout" Target="../slideLayouts/slideLayout237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8.xml"/><Relationship Id="rId13" Type="http://schemas.openxmlformats.org/officeDocument/2006/relationships/theme" Target="../theme/theme21.xml"/><Relationship Id="rId3" Type="http://schemas.openxmlformats.org/officeDocument/2006/relationships/slideLayout" Target="../slideLayouts/slideLayout243.xml"/><Relationship Id="rId7" Type="http://schemas.openxmlformats.org/officeDocument/2006/relationships/slideLayout" Target="../slideLayouts/slideLayout247.xml"/><Relationship Id="rId12" Type="http://schemas.openxmlformats.org/officeDocument/2006/relationships/slideLayout" Target="../slideLayouts/slideLayout252.xml"/><Relationship Id="rId2" Type="http://schemas.openxmlformats.org/officeDocument/2006/relationships/slideLayout" Target="../slideLayouts/slideLayout242.xml"/><Relationship Id="rId1" Type="http://schemas.openxmlformats.org/officeDocument/2006/relationships/slideLayout" Target="../slideLayouts/slideLayout241.xml"/><Relationship Id="rId6" Type="http://schemas.openxmlformats.org/officeDocument/2006/relationships/slideLayout" Target="../slideLayouts/slideLayout246.xml"/><Relationship Id="rId11" Type="http://schemas.openxmlformats.org/officeDocument/2006/relationships/slideLayout" Target="../slideLayouts/slideLayout251.xml"/><Relationship Id="rId5" Type="http://schemas.openxmlformats.org/officeDocument/2006/relationships/slideLayout" Target="../slideLayouts/slideLayout245.xml"/><Relationship Id="rId10" Type="http://schemas.openxmlformats.org/officeDocument/2006/relationships/slideLayout" Target="../slideLayouts/slideLayout250.xml"/><Relationship Id="rId4" Type="http://schemas.openxmlformats.org/officeDocument/2006/relationships/slideLayout" Target="../slideLayouts/slideLayout244.xml"/><Relationship Id="rId9" Type="http://schemas.openxmlformats.org/officeDocument/2006/relationships/slideLayout" Target="../slideLayouts/slideLayout249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0.xml"/><Relationship Id="rId13" Type="http://schemas.openxmlformats.org/officeDocument/2006/relationships/theme" Target="../theme/theme22.xml"/><Relationship Id="rId3" Type="http://schemas.openxmlformats.org/officeDocument/2006/relationships/slideLayout" Target="../slideLayouts/slideLayout255.xml"/><Relationship Id="rId7" Type="http://schemas.openxmlformats.org/officeDocument/2006/relationships/slideLayout" Target="../slideLayouts/slideLayout259.xml"/><Relationship Id="rId12" Type="http://schemas.openxmlformats.org/officeDocument/2006/relationships/slideLayout" Target="../slideLayouts/slideLayout264.xml"/><Relationship Id="rId2" Type="http://schemas.openxmlformats.org/officeDocument/2006/relationships/slideLayout" Target="../slideLayouts/slideLayout254.xml"/><Relationship Id="rId1" Type="http://schemas.openxmlformats.org/officeDocument/2006/relationships/slideLayout" Target="../slideLayouts/slideLayout253.xml"/><Relationship Id="rId6" Type="http://schemas.openxmlformats.org/officeDocument/2006/relationships/slideLayout" Target="../slideLayouts/slideLayout258.xml"/><Relationship Id="rId11" Type="http://schemas.openxmlformats.org/officeDocument/2006/relationships/slideLayout" Target="../slideLayouts/slideLayout263.xml"/><Relationship Id="rId5" Type="http://schemas.openxmlformats.org/officeDocument/2006/relationships/slideLayout" Target="../slideLayouts/slideLayout257.xml"/><Relationship Id="rId10" Type="http://schemas.openxmlformats.org/officeDocument/2006/relationships/slideLayout" Target="../slideLayouts/slideLayout262.xml"/><Relationship Id="rId4" Type="http://schemas.openxmlformats.org/officeDocument/2006/relationships/slideLayout" Target="../slideLayouts/slideLayout256.xml"/><Relationship Id="rId9" Type="http://schemas.openxmlformats.org/officeDocument/2006/relationships/slideLayout" Target="../slideLayouts/slideLayout261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2.xml"/><Relationship Id="rId13" Type="http://schemas.openxmlformats.org/officeDocument/2006/relationships/theme" Target="../theme/theme23.xml"/><Relationship Id="rId3" Type="http://schemas.openxmlformats.org/officeDocument/2006/relationships/slideLayout" Target="../slideLayouts/slideLayout267.xml"/><Relationship Id="rId7" Type="http://schemas.openxmlformats.org/officeDocument/2006/relationships/slideLayout" Target="../slideLayouts/slideLayout271.xml"/><Relationship Id="rId12" Type="http://schemas.openxmlformats.org/officeDocument/2006/relationships/slideLayout" Target="../slideLayouts/slideLayout276.xml"/><Relationship Id="rId2" Type="http://schemas.openxmlformats.org/officeDocument/2006/relationships/slideLayout" Target="../slideLayouts/slideLayout266.xml"/><Relationship Id="rId1" Type="http://schemas.openxmlformats.org/officeDocument/2006/relationships/slideLayout" Target="../slideLayouts/slideLayout265.xml"/><Relationship Id="rId6" Type="http://schemas.openxmlformats.org/officeDocument/2006/relationships/slideLayout" Target="../slideLayouts/slideLayout270.xml"/><Relationship Id="rId11" Type="http://schemas.openxmlformats.org/officeDocument/2006/relationships/slideLayout" Target="../slideLayouts/slideLayout275.xml"/><Relationship Id="rId5" Type="http://schemas.openxmlformats.org/officeDocument/2006/relationships/slideLayout" Target="../slideLayouts/slideLayout269.xml"/><Relationship Id="rId10" Type="http://schemas.openxmlformats.org/officeDocument/2006/relationships/slideLayout" Target="../slideLayouts/slideLayout274.xml"/><Relationship Id="rId4" Type="http://schemas.openxmlformats.org/officeDocument/2006/relationships/slideLayout" Target="../slideLayouts/slideLayout268.xml"/><Relationship Id="rId9" Type="http://schemas.openxmlformats.org/officeDocument/2006/relationships/slideLayout" Target="../slideLayouts/slideLayout273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4.xml"/><Relationship Id="rId13" Type="http://schemas.openxmlformats.org/officeDocument/2006/relationships/theme" Target="../theme/theme24.xml"/><Relationship Id="rId3" Type="http://schemas.openxmlformats.org/officeDocument/2006/relationships/slideLayout" Target="../slideLayouts/slideLayout279.xml"/><Relationship Id="rId7" Type="http://schemas.openxmlformats.org/officeDocument/2006/relationships/slideLayout" Target="../slideLayouts/slideLayout283.xml"/><Relationship Id="rId12" Type="http://schemas.openxmlformats.org/officeDocument/2006/relationships/slideLayout" Target="../slideLayouts/slideLayout288.xml"/><Relationship Id="rId2" Type="http://schemas.openxmlformats.org/officeDocument/2006/relationships/slideLayout" Target="../slideLayouts/slideLayout278.xml"/><Relationship Id="rId1" Type="http://schemas.openxmlformats.org/officeDocument/2006/relationships/slideLayout" Target="../slideLayouts/slideLayout277.xml"/><Relationship Id="rId6" Type="http://schemas.openxmlformats.org/officeDocument/2006/relationships/slideLayout" Target="../slideLayouts/slideLayout282.xml"/><Relationship Id="rId11" Type="http://schemas.openxmlformats.org/officeDocument/2006/relationships/slideLayout" Target="../slideLayouts/slideLayout287.xml"/><Relationship Id="rId5" Type="http://schemas.openxmlformats.org/officeDocument/2006/relationships/slideLayout" Target="../slideLayouts/slideLayout281.xml"/><Relationship Id="rId10" Type="http://schemas.openxmlformats.org/officeDocument/2006/relationships/slideLayout" Target="../slideLayouts/slideLayout286.xml"/><Relationship Id="rId4" Type="http://schemas.openxmlformats.org/officeDocument/2006/relationships/slideLayout" Target="../slideLayouts/slideLayout280.xml"/><Relationship Id="rId9" Type="http://schemas.openxmlformats.org/officeDocument/2006/relationships/slideLayout" Target="../slideLayouts/slideLayout285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6.xml"/><Relationship Id="rId13" Type="http://schemas.openxmlformats.org/officeDocument/2006/relationships/theme" Target="../theme/theme25.xml"/><Relationship Id="rId3" Type="http://schemas.openxmlformats.org/officeDocument/2006/relationships/slideLayout" Target="../slideLayouts/slideLayout291.xml"/><Relationship Id="rId7" Type="http://schemas.openxmlformats.org/officeDocument/2006/relationships/slideLayout" Target="../slideLayouts/slideLayout295.xml"/><Relationship Id="rId12" Type="http://schemas.openxmlformats.org/officeDocument/2006/relationships/slideLayout" Target="../slideLayouts/slideLayout300.xml"/><Relationship Id="rId2" Type="http://schemas.openxmlformats.org/officeDocument/2006/relationships/slideLayout" Target="../slideLayouts/slideLayout290.xml"/><Relationship Id="rId1" Type="http://schemas.openxmlformats.org/officeDocument/2006/relationships/slideLayout" Target="../slideLayouts/slideLayout289.xml"/><Relationship Id="rId6" Type="http://schemas.openxmlformats.org/officeDocument/2006/relationships/slideLayout" Target="../slideLayouts/slideLayout294.xml"/><Relationship Id="rId11" Type="http://schemas.openxmlformats.org/officeDocument/2006/relationships/slideLayout" Target="../slideLayouts/slideLayout299.xml"/><Relationship Id="rId5" Type="http://schemas.openxmlformats.org/officeDocument/2006/relationships/slideLayout" Target="../slideLayouts/slideLayout293.xml"/><Relationship Id="rId10" Type="http://schemas.openxmlformats.org/officeDocument/2006/relationships/slideLayout" Target="../slideLayouts/slideLayout298.xml"/><Relationship Id="rId4" Type="http://schemas.openxmlformats.org/officeDocument/2006/relationships/slideLayout" Target="../slideLayouts/slideLayout292.xml"/><Relationship Id="rId9" Type="http://schemas.openxmlformats.org/officeDocument/2006/relationships/slideLayout" Target="../slideLayouts/slideLayout297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8.xml"/><Relationship Id="rId13" Type="http://schemas.openxmlformats.org/officeDocument/2006/relationships/theme" Target="../theme/theme26.xml"/><Relationship Id="rId3" Type="http://schemas.openxmlformats.org/officeDocument/2006/relationships/slideLayout" Target="../slideLayouts/slideLayout303.xml"/><Relationship Id="rId7" Type="http://schemas.openxmlformats.org/officeDocument/2006/relationships/slideLayout" Target="../slideLayouts/slideLayout307.xml"/><Relationship Id="rId12" Type="http://schemas.openxmlformats.org/officeDocument/2006/relationships/slideLayout" Target="../slideLayouts/slideLayout312.xml"/><Relationship Id="rId2" Type="http://schemas.openxmlformats.org/officeDocument/2006/relationships/slideLayout" Target="../slideLayouts/slideLayout302.xml"/><Relationship Id="rId1" Type="http://schemas.openxmlformats.org/officeDocument/2006/relationships/slideLayout" Target="../slideLayouts/slideLayout301.xml"/><Relationship Id="rId6" Type="http://schemas.openxmlformats.org/officeDocument/2006/relationships/slideLayout" Target="../slideLayouts/slideLayout306.xml"/><Relationship Id="rId11" Type="http://schemas.openxmlformats.org/officeDocument/2006/relationships/slideLayout" Target="../slideLayouts/slideLayout311.xml"/><Relationship Id="rId5" Type="http://schemas.openxmlformats.org/officeDocument/2006/relationships/slideLayout" Target="../slideLayouts/slideLayout305.xml"/><Relationship Id="rId10" Type="http://schemas.openxmlformats.org/officeDocument/2006/relationships/slideLayout" Target="../slideLayouts/slideLayout310.xml"/><Relationship Id="rId4" Type="http://schemas.openxmlformats.org/officeDocument/2006/relationships/slideLayout" Target="../slideLayouts/slideLayout304.xml"/><Relationship Id="rId9" Type="http://schemas.openxmlformats.org/officeDocument/2006/relationships/slideLayout" Target="../slideLayouts/slideLayout309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0.xml"/><Relationship Id="rId13" Type="http://schemas.openxmlformats.org/officeDocument/2006/relationships/theme" Target="../theme/theme27.xml"/><Relationship Id="rId3" Type="http://schemas.openxmlformats.org/officeDocument/2006/relationships/slideLayout" Target="../slideLayouts/slideLayout315.xml"/><Relationship Id="rId7" Type="http://schemas.openxmlformats.org/officeDocument/2006/relationships/slideLayout" Target="../slideLayouts/slideLayout319.xml"/><Relationship Id="rId12" Type="http://schemas.openxmlformats.org/officeDocument/2006/relationships/slideLayout" Target="../slideLayouts/slideLayout324.xml"/><Relationship Id="rId2" Type="http://schemas.openxmlformats.org/officeDocument/2006/relationships/slideLayout" Target="../slideLayouts/slideLayout314.xml"/><Relationship Id="rId1" Type="http://schemas.openxmlformats.org/officeDocument/2006/relationships/slideLayout" Target="../slideLayouts/slideLayout313.xml"/><Relationship Id="rId6" Type="http://schemas.openxmlformats.org/officeDocument/2006/relationships/slideLayout" Target="../slideLayouts/slideLayout318.xml"/><Relationship Id="rId11" Type="http://schemas.openxmlformats.org/officeDocument/2006/relationships/slideLayout" Target="../slideLayouts/slideLayout323.xml"/><Relationship Id="rId5" Type="http://schemas.openxmlformats.org/officeDocument/2006/relationships/slideLayout" Target="../slideLayouts/slideLayout317.xml"/><Relationship Id="rId10" Type="http://schemas.openxmlformats.org/officeDocument/2006/relationships/slideLayout" Target="../slideLayouts/slideLayout322.xml"/><Relationship Id="rId4" Type="http://schemas.openxmlformats.org/officeDocument/2006/relationships/slideLayout" Target="../slideLayouts/slideLayout316.xml"/><Relationship Id="rId9" Type="http://schemas.openxmlformats.org/officeDocument/2006/relationships/slideLayout" Target="../slideLayouts/slideLayout321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2.xml"/><Relationship Id="rId13" Type="http://schemas.openxmlformats.org/officeDocument/2006/relationships/theme" Target="../theme/theme28.xml"/><Relationship Id="rId3" Type="http://schemas.openxmlformats.org/officeDocument/2006/relationships/slideLayout" Target="../slideLayouts/slideLayout327.xml"/><Relationship Id="rId7" Type="http://schemas.openxmlformats.org/officeDocument/2006/relationships/slideLayout" Target="../slideLayouts/slideLayout331.xml"/><Relationship Id="rId12" Type="http://schemas.openxmlformats.org/officeDocument/2006/relationships/slideLayout" Target="../slideLayouts/slideLayout336.xml"/><Relationship Id="rId2" Type="http://schemas.openxmlformats.org/officeDocument/2006/relationships/slideLayout" Target="../slideLayouts/slideLayout326.xml"/><Relationship Id="rId1" Type="http://schemas.openxmlformats.org/officeDocument/2006/relationships/slideLayout" Target="../slideLayouts/slideLayout325.xml"/><Relationship Id="rId6" Type="http://schemas.openxmlformats.org/officeDocument/2006/relationships/slideLayout" Target="../slideLayouts/slideLayout330.xml"/><Relationship Id="rId11" Type="http://schemas.openxmlformats.org/officeDocument/2006/relationships/slideLayout" Target="../slideLayouts/slideLayout335.xml"/><Relationship Id="rId5" Type="http://schemas.openxmlformats.org/officeDocument/2006/relationships/slideLayout" Target="../slideLayouts/slideLayout329.xml"/><Relationship Id="rId10" Type="http://schemas.openxmlformats.org/officeDocument/2006/relationships/slideLayout" Target="../slideLayouts/slideLayout334.xml"/><Relationship Id="rId4" Type="http://schemas.openxmlformats.org/officeDocument/2006/relationships/slideLayout" Target="../slideLayouts/slideLayout328.xml"/><Relationship Id="rId9" Type="http://schemas.openxmlformats.org/officeDocument/2006/relationships/slideLayout" Target="../slideLayouts/slideLayout333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4.xml"/><Relationship Id="rId13" Type="http://schemas.openxmlformats.org/officeDocument/2006/relationships/theme" Target="../theme/theme29.xml"/><Relationship Id="rId3" Type="http://schemas.openxmlformats.org/officeDocument/2006/relationships/slideLayout" Target="../slideLayouts/slideLayout339.xml"/><Relationship Id="rId7" Type="http://schemas.openxmlformats.org/officeDocument/2006/relationships/slideLayout" Target="../slideLayouts/slideLayout343.xml"/><Relationship Id="rId12" Type="http://schemas.openxmlformats.org/officeDocument/2006/relationships/slideLayout" Target="../slideLayouts/slideLayout348.xml"/><Relationship Id="rId2" Type="http://schemas.openxmlformats.org/officeDocument/2006/relationships/slideLayout" Target="../slideLayouts/slideLayout338.xml"/><Relationship Id="rId1" Type="http://schemas.openxmlformats.org/officeDocument/2006/relationships/slideLayout" Target="../slideLayouts/slideLayout337.xml"/><Relationship Id="rId6" Type="http://schemas.openxmlformats.org/officeDocument/2006/relationships/slideLayout" Target="../slideLayouts/slideLayout342.xml"/><Relationship Id="rId11" Type="http://schemas.openxmlformats.org/officeDocument/2006/relationships/slideLayout" Target="../slideLayouts/slideLayout347.xml"/><Relationship Id="rId5" Type="http://schemas.openxmlformats.org/officeDocument/2006/relationships/slideLayout" Target="../slideLayouts/slideLayout341.xml"/><Relationship Id="rId10" Type="http://schemas.openxmlformats.org/officeDocument/2006/relationships/slideLayout" Target="../slideLayouts/slideLayout346.xml"/><Relationship Id="rId4" Type="http://schemas.openxmlformats.org/officeDocument/2006/relationships/slideLayout" Target="../slideLayouts/slideLayout340.xml"/><Relationship Id="rId9" Type="http://schemas.openxmlformats.org/officeDocument/2006/relationships/slideLayout" Target="../slideLayouts/slideLayout34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6.xml"/><Relationship Id="rId3" Type="http://schemas.openxmlformats.org/officeDocument/2006/relationships/slideLayout" Target="../slideLayouts/slideLayout351.xml"/><Relationship Id="rId7" Type="http://schemas.openxmlformats.org/officeDocument/2006/relationships/slideLayout" Target="../slideLayouts/slideLayout355.xml"/><Relationship Id="rId12" Type="http://schemas.openxmlformats.org/officeDocument/2006/relationships/theme" Target="../theme/theme30.xml"/><Relationship Id="rId2" Type="http://schemas.openxmlformats.org/officeDocument/2006/relationships/slideLayout" Target="../slideLayouts/slideLayout350.xml"/><Relationship Id="rId1" Type="http://schemas.openxmlformats.org/officeDocument/2006/relationships/slideLayout" Target="../slideLayouts/slideLayout349.xml"/><Relationship Id="rId6" Type="http://schemas.openxmlformats.org/officeDocument/2006/relationships/slideLayout" Target="../slideLayouts/slideLayout354.xml"/><Relationship Id="rId11" Type="http://schemas.openxmlformats.org/officeDocument/2006/relationships/slideLayout" Target="../slideLayouts/slideLayout359.xml"/><Relationship Id="rId5" Type="http://schemas.openxmlformats.org/officeDocument/2006/relationships/slideLayout" Target="../slideLayouts/slideLayout353.xml"/><Relationship Id="rId10" Type="http://schemas.openxmlformats.org/officeDocument/2006/relationships/slideLayout" Target="../slideLayouts/slideLayout358.xml"/><Relationship Id="rId4" Type="http://schemas.openxmlformats.org/officeDocument/2006/relationships/slideLayout" Target="../slideLayouts/slideLayout352.xml"/><Relationship Id="rId9" Type="http://schemas.openxmlformats.org/officeDocument/2006/relationships/slideLayout" Target="../slideLayouts/slideLayout357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7.xml"/><Relationship Id="rId3" Type="http://schemas.openxmlformats.org/officeDocument/2006/relationships/slideLayout" Target="../slideLayouts/slideLayout362.xml"/><Relationship Id="rId7" Type="http://schemas.openxmlformats.org/officeDocument/2006/relationships/slideLayout" Target="../slideLayouts/slideLayout366.xml"/><Relationship Id="rId12" Type="http://schemas.openxmlformats.org/officeDocument/2006/relationships/theme" Target="../theme/theme31.xml"/><Relationship Id="rId2" Type="http://schemas.openxmlformats.org/officeDocument/2006/relationships/slideLayout" Target="../slideLayouts/slideLayout361.xml"/><Relationship Id="rId1" Type="http://schemas.openxmlformats.org/officeDocument/2006/relationships/slideLayout" Target="../slideLayouts/slideLayout360.xml"/><Relationship Id="rId6" Type="http://schemas.openxmlformats.org/officeDocument/2006/relationships/slideLayout" Target="../slideLayouts/slideLayout365.xml"/><Relationship Id="rId11" Type="http://schemas.openxmlformats.org/officeDocument/2006/relationships/slideLayout" Target="../slideLayouts/slideLayout370.xml"/><Relationship Id="rId5" Type="http://schemas.openxmlformats.org/officeDocument/2006/relationships/slideLayout" Target="../slideLayouts/slideLayout364.xml"/><Relationship Id="rId10" Type="http://schemas.openxmlformats.org/officeDocument/2006/relationships/slideLayout" Target="../slideLayouts/slideLayout369.xml"/><Relationship Id="rId4" Type="http://schemas.openxmlformats.org/officeDocument/2006/relationships/slideLayout" Target="../slideLayouts/slideLayout363.xml"/><Relationship Id="rId9" Type="http://schemas.openxmlformats.org/officeDocument/2006/relationships/slideLayout" Target="../slideLayouts/slideLayout368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8.xml"/><Relationship Id="rId3" Type="http://schemas.openxmlformats.org/officeDocument/2006/relationships/slideLayout" Target="../slideLayouts/slideLayout373.xml"/><Relationship Id="rId7" Type="http://schemas.openxmlformats.org/officeDocument/2006/relationships/slideLayout" Target="../slideLayouts/slideLayout377.xml"/><Relationship Id="rId12" Type="http://schemas.openxmlformats.org/officeDocument/2006/relationships/theme" Target="../theme/theme32.xml"/><Relationship Id="rId2" Type="http://schemas.openxmlformats.org/officeDocument/2006/relationships/slideLayout" Target="../slideLayouts/slideLayout372.xml"/><Relationship Id="rId1" Type="http://schemas.openxmlformats.org/officeDocument/2006/relationships/slideLayout" Target="../slideLayouts/slideLayout371.xml"/><Relationship Id="rId6" Type="http://schemas.openxmlformats.org/officeDocument/2006/relationships/slideLayout" Target="../slideLayouts/slideLayout376.xml"/><Relationship Id="rId11" Type="http://schemas.openxmlformats.org/officeDocument/2006/relationships/slideLayout" Target="../slideLayouts/slideLayout381.xml"/><Relationship Id="rId5" Type="http://schemas.openxmlformats.org/officeDocument/2006/relationships/slideLayout" Target="../slideLayouts/slideLayout375.xml"/><Relationship Id="rId10" Type="http://schemas.openxmlformats.org/officeDocument/2006/relationships/slideLayout" Target="../slideLayouts/slideLayout380.xml"/><Relationship Id="rId4" Type="http://schemas.openxmlformats.org/officeDocument/2006/relationships/slideLayout" Target="../slideLayouts/slideLayout374.xml"/><Relationship Id="rId9" Type="http://schemas.openxmlformats.org/officeDocument/2006/relationships/slideLayout" Target="../slideLayouts/slideLayout379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9.xml"/><Relationship Id="rId3" Type="http://schemas.openxmlformats.org/officeDocument/2006/relationships/slideLayout" Target="../slideLayouts/slideLayout384.xml"/><Relationship Id="rId7" Type="http://schemas.openxmlformats.org/officeDocument/2006/relationships/slideLayout" Target="../slideLayouts/slideLayout388.xml"/><Relationship Id="rId12" Type="http://schemas.openxmlformats.org/officeDocument/2006/relationships/theme" Target="../theme/theme33.xml"/><Relationship Id="rId2" Type="http://schemas.openxmlformats.org/officeDocument/2006/relationships/slideLayout" Target="../slideLayouts/slideLayout383.xml"/><Relationship Id="rId1" Type="http://schemas.openxmlformats.org/officeDocument/2006/relationships/slideLayout" Target="../slideLayouts/slideLayout382.xml"/><Relationship Id="rId6" Type="http://schemas.openxmlformats.org/officeDocument/2006/relationships/slideLayout" Target="../slideLayouts/slideLayout387.xml"/><Relationship Id="rId11" Type="http://schemas.openxmlformats.org/officeDocument/2006/relationships/slideLayout" Target="../slideLayouts/slideLayout392.xml"/><Relationship Id="rId5" Type="http://schemas.openxmlformats.org/officeDocument/2006/relationships/slideLayout" Target="../slideLayouts/slideLayout386.xml"/><Relationship Id="rId10" Type="http://schemas.openxmlformats.org/officeDocument/2006/relationships/slideLayout" Target="../slideLayouts/slideLayout391.xml"/><Relationship Id="rId4" Type="http://schemas.openxmlformats.org/officeDocument/2006/relationships/slideLayout" Target="../slideLayouts/slideLayout385.xml"/><Relationship Id="rId9" Type="http://schemas.openxmlformats.org/officeDocument/2006/relationships/slideLayout" Target="../slideLayouts/slideLayout390.xml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0.xml"/><Relationship Id="rId3" Type="http://schemas.openxmlformats.org/officeDocument/2006/relationships/slideLayout" Target="../slideLayouts/slideLayout395.xml"/><Relationship Id="rId7" Type="http://schemas.openxmlformats.org/officeDocument/2006/relationships/slideLayout" Target="../slideLayouts/slideLayout399.xml"/><Relationship Id="rId12" Type="http://schemas.openxmlformats.org/officeDocument/2006/relationships/theme" Target="../theme/theme34.xml"/><Relationship Id="rId2" Type="http://schemas.openxmlformats.org/officeDocument/2006/relationships/slideLayout" Target="../slideLayouts/slideLayout394.xml"/><Relationship Id="rId1" Type="http://schemas.openxmlformats.org/officeDocument/2006/relationships/slideLayout" Target="../slideLayouts/slideLayout393.xml"/><Relationship Id="rId6" Type="http://schemas.openxmlformats.org/officeDocument/2006/relationships/slideLayout" Target="../slideLayouts/slideLayout398.xml"/><Relationship Id="rId11" Type="http://schemas.openxmlformats.org/officeDocument/2006/relationships/slideLayout" Target="../slideLayouts/slideLayout403.xml"/><Relationship Id="rId5" Type="http://schemas.openxmlformats.org/officeDocument/2006/relationships/slideLayout" Target="../slideLayouts/slideLayout397.xml"/><Relationship Id="rId10" Type="http://schemas.openxmlformats.org/officeDocument/2006/relationships/slideLayout" Target="../slideLayouts/slideLayout402.xml"/><Relationship Id="rId4" Type="http://schemas.openxmlformats.org/officeDocument/2006/relationships/slideLayout" Target="../slideLayouts/slideLayout396.xml"/><Relationship Id="rId9" Type="http://schemas.openxmlformats.org/officeDocument/2006/relationships/slideLayout" Target="../slideLayouts/slideLayout401.xml"/></Relationships>
</file>

<file path=ppt/slideMasters/_rels/slideMaster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1.xml"/><Relationship Id="rId3" Type="http://schemas.openxmlformats.org/officeDocument/2006/relationships/slideLayout" Target="../slideLayouts/slideLayout406.xml"/><Relationship Id="rId7" Type="http://schemas.openxmlformats.org/officeDocument/2006/relationships/slideLayout" Target="../slideLayouts/slideLayout410.xml"/><Relationship Id="rId12" Type="http://schemas.openxmlformats.org/officeDocument/2006/relationships/theme" Target="../theme/theme35.xml"/><Relationship Id="rId2" Type="http://schemas.openxmlformats.org/officeDocument/2006/relationships/slideLayout" Target="../slideLayouts/slideLayout405.xml"/><Relationship Id="rId1" Type="http://schemas.openxmlformats.org/officeDocument/2006/relationships/slideLayout" Target="../slideLayouts/slideLayout404.xml"/><Relationship Id="rId6" Type="http://schemas.openxmlformats.org/officeDocument/2006/relationships/slideLayout" Target="../slideLayouts/slideLayout409.xml"/><Relationship Id="rId11" Type="http://schemas.openxmlformats.org/officeDocument/2006/relationships/slideLayout" Target="../slideLayouts/slideLayout414.xml"/><Relationship Id="rId5" Type="http://schemas.openxmlformats.org/officeDocument/2006/relationships/slideLayout" Target="../slideLayouts/slideLayout408.xml"/><Relationship Id="rId10" Type="http://schemas.openxmlformats.org/officeDocument/2006/relationships/slideLayout" Target="../slideLayouts/slideLayout413.xml"/><Relationship Id="rId4" Type="http://schemas.openxmlformats.org/officeDocument/2006/relationships/slideLayout" Target="../slideLayouts/slideLayout407.xml"/><Relationship Id="rId9" Type="http://schemas.openxmlformats.org/officeDocument/2006/relationships/slideLayout" Target="../slideLayouts/slideLayout412.xml"/></Relationships>
</file>

<file path=ppt/slideMasters/_rels/slideMaster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2.xml"/><Relationship Id="rId3" Type="http://schemas.openxmlformats.org/officeDocument/2006/relationships/slideLayout" Target="../slideLayouts/slideLayout417.xml"/><Relationship Id="rId7" Type="http://schemas.openxmlformats.org/officeDocument/2006/relationships/slideLayout" Target="../slideLayouts/slideLayout421.xml"/><Relationship Id="rId12" Type="http://schemas.openxmlformats.org/officeDocument/2006/relationships/theme" Target="../theme/theme36.xml"/><Relationship Id="rId2" Type="http://schemas.openxmlformats.org/officeDocument/2006/relationships/slideLayout" Target="../slideLayouts/slideLayout416.xml"/><Relationship Id="rId1" Type="http://schemas.openxmlformats.org/officeDocument/2006/relationships/slideLayout" Target="../slideLayouts/slideLayout415.xml"/><Relationship Id="rId6" Type="http://schemas.openxmlformats.org/officeDocument/2006/relationships/slideLayout" Target="../slideLayouts/slideLayout420.xml"/><Relationship Id="rId11" Type="http://schemas.openxmlformats.org/officeDocument/2006/relationships/slideLayout" Target="../slideLayouts/slideLayout425.xml"/><Relationship Id="rId5" Type="http://schemas.openxmlformats.org/officeDocument/2006/relationships/slideLayout" Target="../slideLayouts/slideLayout419.xml"/><Relationship Id="rId10" Type="http://schemas.openxmlformats.org/officeDocument/2006/relationships/slideLayout" Target="../slideLayouts/slideLayout424.xml"/><Relationship Id="rId4" Type="http://schemas.openxmlformats.org/officeDocument/2006/relationships/slideLayout" Target="../slideLayouts/slideLayout418.xml"/><Relationship Id="rId9" Type="http://schemas.openxmlformats.org/officeDocument/2006/relationships/slideLayout" Target="../slideLayouts/slideLayout423.xml"/></Relationships>
</file>

<file path=ppt/slideMasters/_rels/slideMaster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3.xml"/><Relationship Id="rId3" Type="http://schemas.openxmlformats.org/officeDocument/2006/relationships/slideLayout" Target="../slideLayouts/slideLayout428.xml"/><Relationship Id="rId7" Type="http://schemas.openxmlformats.org/officeDocument/2006/relationships/slideLayout" Target="../slideLayouts/slideLayout432.xml"/><Relationship Id="rId12" Type="http://schemas.openxmlformats.org/officeDocument/2006/relationships/theme" Target="../theme/theme37.xml"/><Relationship Id="rId2" Type="http://schemas.openxmlformats.org/officeDocument/2006/relationships/slideLayout" Target="../slideLayouts/slideLayout427.xml"/><Relationship Id="rId1" Type="http://schemas.openxmlformats.org/officeDocument/2006/relationships/slideLayout" Target="../slideLayouts/slideLayout426.xml"/><Relationship Id="rId6" Type="http://schemas.openxmlformats.org/officeDocument/2006/relationships/slideLayout" Target="../slideLayouts/slideLayout431.xml"/><Relationship Id="rId11" Type="http://schemas.openxmlformats.org/officeDocument/2006/relationships/slideLayout" Target="../slideLayouts/slideLayout436.xml"/><Relationship Id="rId5" Type="http://schemas.openxmlformats.org/officeDocument/2006/relationships/slideLayout" Target="../slideLayouts/slideLayout430.xml"/><Relationship Id="rId10" Type="http://schemas.openxmlformats.org/officeDocument/2006/relationships/slideLayout" Target="../slideLayouts/slideLayout435.xml"/><Relationship Id="rId4" Type="http://schemas.openxmlformats.org/officeDocument/2006/relationships/slideLayout" Target="../slideLayouts/slideLayout429.xml"/><Relationship Id="rId9" Type="http://schemas.openxmlformats.org/officeDocument/2006/relationships/slideLayout" Target="../slideLayouts/slideLayout434.xml"/></Relationships>
</file>

<file path=ppt/slideMasters/_rels/slideMaster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4.xml"/><Relationship Id="rId3" Type="http://schemas.openxmlformats.org/officeDocument/2006/relationships/slideLayout" Target="../slideLayouts/slideLayout439.xml"/><Relationship Id="rId7" Type="http://schemas.openxmlformats.org/officeDocument/2006/relationships/slideLayout" Target="../slideLayouts/slideLayout443.xml"/><Relationship Id="rId12" Type="http://schemas.openxmlformats.org/officeDocument/2006/relationships/theme" Target="../theme/theme38.xml"/><Relationship Id="rId2" Type="http://schemas.openxmlformats.org/officeDocument/2006/relationships/slideLayout" Target="../slideLayouts/slideLayout438.xml"/><Relationship Id="rId1" Type="http://schemas.openxmlformats.org/officeDocument/2006/relationships/slideLayout" Target="../slideLayouts/slideLayout437.xml"/><Relationship Id="rId6" Type="http://schemas.openxmlformats.org/officeDocument/2006/relationships/slideLayout" Target="../slideLayouts/slideLayout442.xml"/><Relationship Id="rId11" Type="http://schemas.openxmlformats.org/officeDocument/2006/relationships/slideLayout" Target="../slideLayouts/slideLayout447.xml"/><Relationship Id="rId5" Type="http://schemas.openxmlformats.org/officeDocument/2006/relationships/slideLayout" Target="../slideLayouts/slideLayout441.xml"/><Relationship Id="rId10" Type="http://schemas.openxmlformats.org/officeDocument/2006/relationships/slideLayout" Target="../slideLayouts/slideLayout446.xml"/><Relationship Id="rId4" Type="http://schemas.openxmlformats.org/officeDocument/2006/relationships/slideLayout" Target="../slideLayouts/slideLayout440.xml"/><Relationship Id="rId9" Type="http://schemas.openxmlformats.org/officeDocument/2006/relationships/slideLayout" Target="../slideLayouts/slideLayout44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94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2E8C2C-9445-4971-96B6-44AF9C4EFBA9}" type="datetimeFigureOut">
              <a:rPr lang="en-US" smtClean="0"/>
              <a:t>9/13/2016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94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94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4A3C7-C652-40DC-BA0A-AC241C771D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611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88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88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88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873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87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87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87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202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85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85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85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783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84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84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84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30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82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82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82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623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2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81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81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81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090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  <p:sldLayoutId id="214748384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79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79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79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964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  <p:sldLayoutId id="2147483855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76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76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76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203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  <p:sldLayoutId id="2147483868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74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74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74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479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  <p:sldLayoutId id="214748388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71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71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71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881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  <p:sldLayoutId id="214748389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4"/>
            <a:ext cx="10972800" cy="8828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94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94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94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DE6AD33-158D-B441-93C3-15396DAF39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997224"/>
            <a:ext cx="12192000" cy="0"/>
          </a:xfrm>
          <a:prstGeom prst="line">
            <a:avLst/>
          </a:prstGeom>
          <a:ln w="31750">
            <a:solidFill>
              <a:srgbClr val="99323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0" y="952508"/>
            <a:ext cx="12192000" cy="0"/>
          </a:xfrm>
          <a:prstGeom prst="line">
            <a:avLst/>
          </a:prstGeom>
          <a:ln w="44450">
            <a:solidFill>
              <a:srgbClr val="76B5B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8914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3600" b="1" kern="1200">
          <a:solidFill>
            <a:schemeClr val="tx1">
              <a:lumMod val="75000"/>
              <a:lumOff val="25000"/>
            </a:schemeClr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993235"/>
        </a:buClr>
        <a:buFont typeface="Wingdings" pitchFamily="2" charset="2"/>
        <a:buChar char="§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69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69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69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913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2" r:id="rId7"/>
    <p:sldLayoutId id="2147483903" r:id="rId8"/>
    <p:sldLayoutId id="2147483904" r:id="rId9"/>
    <p:sldLayoutId id="2147483905" r:id="rId10"/>
    <p:sldLayoutId id="2147483906" r:id="rId11"/>
    <p:sldLayoutId id="2147483907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66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66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66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564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  <p:sldLayoutId id="2147483910" r:id="rId2"/>
    <p:sldLayoutId id="2147483911" r:id="rId3"/>
    <p:sldLayoutId id="2147483912" r:id="rId4"/>
    <p:sldLayoutId id="2147483913" r:id="rId5"/>
    <p:sldLayoutId id="2147483914" r:id="rId6"/>
    <p:sldLayoutId id="2147483915" r:id="rId7"/>
    <p:sldLayoutId id="2147483916" r:id="rId8"/>
    <p:sldLayoutId id="2147483917" r:id="rId9"/>
    <p:sldLayoutId id="2147483918" r:id="rId10"/>
    <p:sldLayoutId id="2147483919" r:id="rId11"/>
    <p:sldLayoutId id="214748392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62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62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62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813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  <p:sldLayoutId id="214748393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59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59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59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203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5" r:id="rId1"/>
    <p:sldLayoutId id="2147483936" r:id="rId2"/>
    <p:sldLayoutId id="2147483937" r:id="rId3"/>
    <p:sldLayoutId id="2147483938" r:id="rId4"/>
    <p:sldLayoutId id="2147483939" r:id="rId5"/>
    <p:sldLayoutId id="2147483940" r:id="rId6"/>
    <p:sldLayoutId id="2147483941" r:id="rId7"/>
    <p:sldLayoutId id="2147483942" r:id="rId8"/>
    <p:sldLayoutId id="2147483943" r:id="rId9"/>
    <p:sldLayoutId id="2147483944" r:id="rId10"/>
    <p:sldLayoutId id="2147483945" r:id="rId11"/>
    <p:sldLayoutId id="2147483946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55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55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55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123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8" r:id="rId1"/>
    <p:sldLayoutId id="2147483949" r:id="rId2"/>
    <p:sldLayoutId id="2147483950" r:id="rId3"/>
    <p:sldLayoutId id="2147483951" r:id="rId4"/>
    <p:sldLayoutId id="2147483952" r:id="rId5"/>
    <p:sldLayoutId id="2147483953" r:id="rId6"/>
    <p:sldLayoutId id="2147483954" r:id="rId7"/>
    <p:sldLayoutId id="2147483955" r:id="rId8"/>
    <p:sldLayoutId id="2147483956" r:id="rId9"/>
    <p:sldLayoutId id="2147483957" r:id="rId10"/>
    <p:sldLayoutId id="2147483958" r:id="rId11"/>
    <p:sldLayoutId id="214748395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52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52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52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49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  <p:sldLayoutId id="21474839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48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48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48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913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4" r:id="rId1"/>
    <p:sldLayoutId id="2147483975" r:id="rId2"/>
    <p:sldLayoutId id="2147483976" r:id="rId3"/>
    <p:sldLayoutId id="2147483977" r:id="rId4"/>
    <p:sldLayoutId id="2147483978" r:id="rId5"/>
    <p:sldLayoutId id="2147483979" r:id="rId6"/>
    <p:sldLayoutId id="2147483980" r:id="rId7"/>
    <p:sldLayoutId id="2147483981" r:id="rId8"/>
    <p:sldLayoutId id="2147483982" r:id="rId9"/>
    <p:sldLayoutId id="2147483983" r:id="rId10"/>
    <p:sldLayoutId id="2147483984" r:id="rId11"/>
    <p:sldLayoutId id="2147483985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43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43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43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866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7" r:id="rId1"/>
    <p:sldLayoutId id="2147483988" r:id="rId2"/>
    <p:sldLayoutId id="2147483989" r:id="rId3"/>
    <p:sldLayoutId id="2147483990" r:id="rId4"/>
    <p:sldLayoutId id="2147483991" r:id="rId5"/>
    <p:sldLayoutId id="2147483992" r:id="rId6"/>
    <p:sldLayoutId id="2147483993" r:id="rId7"/>
    <p:sldLayoutId id="2147483994" r:id="rId8"/>
    <p:sldLayoutId id="2147483995" r:id="rId9"/>
    <p:sldLayoutId id="2147483996" r:id="rId10"/>
    <p:sldLayoutId id="2147483997" r:id="rId11"/>
    <p:sldLayoutId id="2147483998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9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9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9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878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0" r:id="rId1"/>
    <p:sldLayoutId id="2147484001" r:id="rId2"/>
    <p:sldLayoutId id="2147484002" r:id="rId3"/>
    <p:sldLayoutId id="2147484003" r:id="rId4"/>
    <p:sldLayoutId id="2147484004" r:id="rId5"/>
    <p:sldLayoutId id="2147484005" r:id="rId6"/>
    <p:sldLayoutId id="2147484006" r:id="rId7"/>
    <p:sldLayoutId id="2147484007" r:id="rId8"/>
    <p:sldLayoutId id="2147484008" r:id="rId9"/>
    <p:sldLayoutId id="2147484009" r:id="rId10"/>
    <p:sldLayoutId id="2147484010" r:id="rId11"/>
    <p:sldLayoutId id="214748401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970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3" r:id="rId1"/>
    <p:sldLayoutId id="2147484014" r:id="rId2"/>
    <p:sldLayoutId id="2147484015" r:id="rId3"/>
    <p:sldLayoutId id="2147484016" r:id="rId4"/>
    <p:sldLayoutId id="2147484017" r:id="rId5"/>
    <p:sldLayoutId id="2147484018" r:id="rId6"/>
    <p:sldLayoutId id="2147484019" r:id="rId7"/>
    <p:sldLayoutId id="2147484020" r:id="rId8"/>
    <p:sldLayoutId id="2147484021" r:id="rId9"/>
    <p:sldLayoutId id="2147484022" r:id="rId10"/>
    <p:sldLayoutId id="2147484023" r:id="rId11"/>
    <p:sldLayoutId id="214748402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4"/>
            <a:ext cx="10972800" cy="8828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94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94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94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DE6AD33-158D-B441-93C3-15396DAF39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997224"/>
            <a:ext cx="12192000" cy="0"/>
          </a:xfrm>
          <a:prstGeom prst="line">
            <a:avLst/>
          </a:prstGeom>
          <a:ln w="31750">
            <a:solidFill>
              <a:srgbClr val="99323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0" y="952508"/>
            <a:ext cx="12192000" cy="0"/>
          </a:xfrm>
          <a:prstGeom prst="line">
            <a:avLst/>
          </a:prstGeom>
          <a:ln w="44450">
            <a:solidFill>
              <a:srgbClr val="76B5B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117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3600" b="1" kern="1200">
          <a:solidFill>
            <a:schemeClr val="tx1">
              <a:lumMod val="75000"/>
              <a:lumOff val="25000"/>
            </a:schemeClr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993235"/>
        </a:buClr>
        <a:buFont typeface="Wingdings" pitchFamily="2" charset="2"/>
        <a:buChar char="§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defTabSz="457200"/>
            <a:fld id="{96DFF08F-DC6B-4601-B491-B0F83F6DD2DA}" type="datetimeFigureOut">
              <a:rPr lang="en-US" smtClean="0">
                <a:solidFill>
                  <a:srgbClr val="000000"/>
                </a:solidFill>
              </a:rPr>
              <a:pPr defTabSz="457200"/>
              <a:t>9/13/2016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pPr defTabSz="457200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defTabSz="457200"/>
            <a:fld id="{4FAB73BC-B049-4115-A692-8D63A059BFB8}" type="slidenum">
              <a:rPr lang="en-US" smtClean="0">
                <a:solidFill>
                  <a:srgbClr val="000000"/>
                </a:solidFill>
              </a:rPr>
              <a:pPr defTabSz="457200"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733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6" r:id="rId1"/>
    <p:sldLayoutId id="2147484027" r:id="rId2"/>
    <p:sldLayoutId id="2147484028" r:id="rId3"/>
    <p:sldLayoutId id="2147484029" r:id="rId4"/>
    <p:sldLayoutId id="2147484030" r:id="rId5"/>
    <p:sldLayoutId id="2147484031" r:id="rId6"/>
    <p:sldLayoutId id="2147484032" r:id="rId7"/>
    <p:sldLayoutId id="2147484033" r:id="rId8"/>
    <p:sldLayoutId id="2147484034" r:id="rId9"/>
    <p:sldLayoutId id="2147484035" r:id="rId10"/>
    <p:sldLayoutId id="214748403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tx1"/>
        </a:buClr>
        <a:buSzPct val="80000"/>
        <a:buFont typeface="Corbe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defTabSz="457200"/>
            <a:fld id="{96DFF08F-DC6B-4601-B491-B0F83F6DD2DA}" type="datetimeFigureOut">
              <a:rPr lang="en-US" smtClean="0">
                <a:solidFill>
                  <a:srgbClr val="000000"/>
                </a:solidFill>
              </a:rPr>
              <a:pPr defTabSz="457200"/>
              <a:t>9/13/2016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pPr defTabSz="457200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defTabSz="457200"/>
            <a:fld id="{4FAB73BC-B049-4115-A692-8D63A059BFB8}" type="slidenum">
              <a:rPr lang="en-US" smtClean="0">
                <a:solidFill>
                  <a:srgbClr val="000000"/>
                </a:solidFill>
              </a:rPr>
              <a:pPr defTabSz="457200"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107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8" r:id="rId1"/>
    <p:sldLayoutId id="2147484039" r:id="rId2"/>
    <p:sldLayoutId id="2147484040" r:id="rId3"/>
    <p:sldLayoutId id="2147484041" r:id="rId4"/>
    <p:sldLayoutId id="2147484042" r:id="rId5"/>
    <p:sldLayoutId id="2147484043" r:id="rId6"/>
    <p:sldLayoutId id="2147484044" r:id="rId7"/>
    <p:sldLayoutId id="2147484045" r:id="rId8"/>
    <p:sldLayoutId id="2147484046" r:id="rId9"/>
    <p:sldLayoutId id="2147484047" r:id="rId10"/>
    <p:sldLayoutId id="214748404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tx1"/>
        </a:buClr>
        <a:buSzPct val="80000"/>
        <a:buFont typeface="Corbe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defTabSz="457200"/>
            <a:fld id="{96DFF08F-DC6B-4601-B491-B0F83F6DD2DA}" type="datetimeFigureOut">
              <a:rPr lang="en-US" smtClean="0">
                <a:solidFill>
                  <a:srgbClr val="000000"/>
                </a:solidFill>
              </a:rPr>
              <a:pPr defTabSz="457200"/>
              <a:t>9/13/2016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pPr defTabSz="457200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defTabSz="457200"/>
            <a:fld id="{4FAB73BC-B049-4115-A692-8D63A059BFB8}" type="slidenum">
              <a:rPr lang="en-US" smtClean="0">
                <a:solidFill>
                  <a:srgbClr val="000000"/>
                </a:solidFill>
              </a:rPr>
              <a:pPr defTabSz="457200"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894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0" r:id="rId1"/>
    <p:sldLayoutId id="2147484051" r:id="rId2"/>
    <p:sldLayoutId id="2147484052" r:id="rId3"/>
    <p:sldLayoutId id="2147484053" r:id="rId4"/>
    <p:sldLayoutId id="2147484054" r:id="rId5"/>
    <p:sldLayoutId id="2147484055" r:id="rId6"/>
    <p:sldLayoutId id="2147484056" r:id="rId7"/>
    <p:sldLayoutId id="2147484057" r:id="rId8"/>
    <p:sldLayoutId id="2147484058" r:id="rId9"/>
    <p:sldLayoutId id="2147484059" r:id="rId10"/>
    <p:sldLayoutId id="214748406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tx1"/>
        </a:buClr>
        <a:buSzPct val="80000"/>
        <a:buFont typeface="Corbe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defTabSz="457200"/>
            <a:fld id="{96DFF08F-DC6B-4601-B491-B0F83F6DD2DA}" type="datetimeFigureOut">
              <a:rPr lang="en-US" smtClean="0">
                <a:solidFill>
                  <a:srgbClr val="000000"/>
                </a:solidFill>
              </a:rPr>
              <a:pPr defTabSz="457200"/>
              <a:t>9/13/2016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pPr defTabSz="457200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defTabSz="457200"/>
            <a:fld id="{4FAB73BC-B049-4115-A692-8D63A059BFB8}" type="slidenum">
              <a:rPr lang="en-US" smtClean="0">
                <a:solidFill>
                  <a:srgbClr val="000000"/>
                </a:solidFill>
              </a:rPr>
              <a:pPr defTabSz="457200"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241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2" r:id="rId1"/>
    <p:sldLayoutId id="2147484063" r:id="rId2"/>
    <p:sldLayoutId id="2147484064" r:id="rId3"/>
    <p:sldLayoutId id="2147484065" r:id="rId4"/>
    <p:sldLayoutId id="2147484066" r:id="rId5"/>
    <p:sldLayoutId id="2147484067" r:id="rId6"/>
    <p:sldLayoutId id="2147484068" r:id="rId7"/>
    <p:sldLayoutId id="2147484069" r:id="rId8"/>
    <p:sldLayoutId id="2147484070" r:id="rId9"/>
    <p:sldLayoutId id="2147484071" r:id="rId10"/>
    <p:sldLayoutId id="21474840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tx1"/>
        </a:buClr>
        <a:buSzPct val="80000"/>
        <a:buFont typeface="Corbe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defTabSz="457200"/>
            <a:fld id="{96DFF08F-DC6B-4601-B491-B0F83F6DD2DA}" type="datetimeFigureOut">
              <a:rPr lang="en-US" smtClean="0">
                <a:solidFill>
                  <a:srgbClr val="000000"/>
                </a:solidFill>
              </a:rPr>
              <a:pPr defTabSz="457200"/>
              <a:t>9/13/2016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pPr defTabSz="457200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defTabSz="457200"/>
            <a:fld id="{4FAB73BC-B049-4115-A692-8D63A059BFB8}" type="slidenum">
              <a:rPr lang="en-US" smtClean="0">
                <a:solidFill>
                  <a:srgbClr val="000000"/>
                </a:solidFill>
              </a:rPr>
              <a:pPr defTabSz="457200"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682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4" r:id="rId1"/>
    <p:sldLayoutId id="2147484075" r:id="rId2"/>
    <p:sldLayoutId id="2147484076" r:id="rId3"/>
    <p:sldLayoutId id="2147484077" r:id="rId4"/>
    <p:sldLayoutId id="2147484078" r:id="rId5"/>
    <p:sldLayoutId id="2147484079" r:id="rId6"/>
    <p:sldLayoutId id="2147484080" r:id="rId7"/>
    <p:sldLayoutId id="2147484081" r:id="rId8"/>
    <p:sldLayoutId id="2147484082" r:id="rId9"/>
    <p:sldLayoutId id="2147484083" r:id="rId10"/>
    <p:sldLayoutId id="21474840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tx1"/>
        </a:buClr>
        <a:buSzPct val="80000"/>
        <a:buFont typeface="Corbe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defTabSz="457200"/>
            <a:fld id="{96DFF08F-DC6B-4601-B491-B0F83F6DD2DA}" type="datetimeFigureOut">
              <a:rPr lang="en-US" smtClean="0">
                <a:solidFill>
                  <a:srgbClr val="000000"/>
                </a:solidFill>
              </a:rPr>
              <a:pPr defTabSz="457200"/>
              <a:t>9/13/2016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pPr defTabSz="457200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defTabSz="457200"/>
            <a:fld id="{4FAB73BC-B049-4115-A692-8D63A059BFB8}" type="slidenum">
              <a:rPr lang="en-US" smtClean="0">
                <a:solidFill>
                  <a:srgbClr val="000000"/>
                </a:solidFill>
              </a:rPr>
              <a:pPr defTabSz="457200"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290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6" r:id="rId1"/>
    <p:sldLayoutId id="2147484087" r:id="rId2"/>
    <p:sldLayoutId id="2147484088" r:id="rId3"/>
    <p:sldLayoutId id="2147484089" r:id="rId4"/>
    <p:sldLayoutId id="2147484090" r:id="rId5"/>
    <p:sldLayoutId id="2147484091" r:id="rId6"/>
    <p:sldLayoutId id="2147484092" r:id="rId7"/>
    <p:sldLayoutId id="2147484093" r:id="rId8"/>
    <p:sldLayoutId id="2147484094" r:id="rId9"/>
    <p:sldLayoutId id="2147484095" r:id="rId10"/>
    <p:sldLayoutId id="21474840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tx1"/>
        </a:buClr>
        <a:buSzPct val="80000"/>
        <a:buFont typeface="Corbe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defTabSz="457200"/>
            <a:fld id="{96DFF08F-DC6B-4601-B491-B0F83F6DD2DA}" type="datetimeFigureOut">
              <a:rPr lang="en-US" smtClean="0">
                <a:solidFill>
                  <a:srgbClr val="000000"/>
                </a:solidFill>
              </a:rPr>
              <a:pPr defTabSz="457200"/>
              <a:t>9/13/2016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pPr defTabSz="457200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defTabSz="457200"/>
            <a:fld id="{4FAB73BC-B049-4115-A692-8D63A059BFB8}" type="slidenum">
              <a:rPr lang="en-US" smtClean="0">
                <a:solidFill>
                  <a:srgbClr val="000000"/>
                </a:solidFill>
              </a:rPr>
              <a:pPr defTabSz="457200"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762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8" r:id="rId1"/>
    <p:sldLayoutId id="2147484099" r:id="rId2"/>
    <p:sldLayoutId id="2147484100" r:id="rId3"/>
    <p:sldLayoutId id="2147484101" r:id="rId4"/>
    <p:sldLayoutId id="2147484102" r:id="rId5"/>
    <p:sldLayoutId id="2147484103" r:id="rId6"/>
    <p:sldLayoutId id="2147484104" r:id="rId7"/>
    <p:sldLayoutId id="2147484105" r:id="rId8"/>
    <p:sldLayoutId id="2147484106" r:id="rId9"/>
    <p:sldLayoutId id="2147484107" r:id="rId10"/>
    <p:sldLayoutId id="21474841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tx1"/>
        </a:buClr>
        <a:buSzPct val="80000"/>
        <a:buFont typeface="Corbe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defTabSz="457200"/>
            <a:fld id="{96DFF08F-DC6B-4601-B491-B0F83F6DD2DA}" type="datetimeFigureOut">
              <a:rPr lang="en-US" smtClean="0">
                <a:solidFill>
                  <a:srgbClr val="000000"/>
                </a:solidFill>
              </a:rPr>
              <a:pPr defTabSz="457200"/>
              <a:t>9/13/2016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pPr defTabSz="457200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defTabSz="457200"/>
            <a:fld id="{4FAB73BC-B049-4115-A692-8D63A059BFB8}" type="slidenum">
              <a:rPr lang="en-US" smtClean="0">
                <a:solidFill>
                  <a:srgbClr val="000000"/>
                </a:solidFill>
              </a:rPr>
              <a:pPr defTabSz="457200"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635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0" r:id="rId1"/>
    <p:sldLayoutId id="2147484111" r:id="rId2"/>
    <p:sldLayoutId id="2147484112" r:id="rId3"/>
    <p:sldLayoutId id="2147484113" r:id="rId4"/>
    <p:sldLayoutId id="2147484114" r:id="rId5"/>
    <p:sldLayoutId id="2147484115" r:id="rId6"/>
    <p:sldLayoutId id="2147484116" r:id="rId7"/>
    <p:sldLayoutId id="2147484117" r:id="rId8"/>
    <p:sldLayoutId id="2147484118" r:id="rId9"/>
    <p:sldLayoutId id="2147484119" r:id="rId10"/>
    <p:sldLayoutId id="21474841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tx1"/>
        </a:buClr>
        <a:buSzPct val="80000"/>
        <a:buFont typeface="Corbe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defTabSz="457200"/>
            <a:fld id="{96DFF08F-DC6B-4601-B491-B0F83F6DD2DA}" type="datetimeFigureOut">
              <a:rPr lang="en-US" smtClean="0">
                <a:solidFill>
                  <a:srgbClr val="000000"/>
                </a:solidFill>
              </a:rPr>
              <a:pPr defTabSz="457200"/>
              <a:t>9/13/2016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pPr defTabSz="457200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defTabSz="457200"/>
            <a:fld id="{4FAB73BC-B049-4115-A692-8D63A059BFB8}" type="slidenum">
              <a:rPr lang="en-US" smtClean="0">
                <a:solidFill>
                  <a:srgbClr val="000000"/>
                </a:solidFill>
              </a:rPr>
              <a:pPr defTabSz="457200"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898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2" r:id="rId1"/>
    <p:sldLayoutId id="2147484123" r:id="rId2"/>
    <p:sldLayoutId id="2147484124" r:id="rId3"/>
    <p:sldLayoutId id="2147484125" r:id="rId4"/>
    <p:sldLayoutId id="2147484126" r:id="rId5"/>
    <p:sldLayoutId id="2147484127" r:id="rId6"/>
    <p:sldLayoutId id="2147484128" r:id="rId7"/>
    <p:sldLayoutId id="2147484129" r:id="rId8"/>
    <p:sldLayoutId id="2147484130" r:id="rId9"/>
    <p:sldLayoutId id="2147484131" r:id="rId10"/>
    <p:sldLayoutId id="214748413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tx1"/>
        </a:buClr>
        <a:buSzPct val="80000"/>
        <a:buFont typeface="Corbe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4"/>
            <a:ext cx="10972800" cy="8828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93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93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93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DE6AD33-158D-B441-93C3-15396DAF39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997224"/>
            <a:ext cx="12192000" cy="0"/>
          </a:xfrm>
          <a:prstGeom prst="line">
            <a:avLst/>
          </a:prstGeom>
          <a:ln w="31750">
            <a:solidFill>
              <a:srgbClr val="99323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0" y="952508"/>
            <a:ext cx="12192000" cy="0"/>
          </a:xfrm>
          <a:prstGeom prst="line">
            <a:avLst/>
          </a:prstGeom>
          <a:ln w="44450">
            <a:solidFill>
              <a:srgbClr val="76B5B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6338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3600" b="1" kern="1200">
          <a:solidFill>
            <a:schemeClr val="tx1">
              <a:lumMod val="75000"/>
              <a:lumOff val="25000"/>
            </a:schemeClr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993235"/>
        </a:buClr>
        <a:buFont typeface="Wingdings" pitchFamily="2" charset="2"/>
        <a:buChar char="§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4"/>
            <a:ext cx="10972800" cy="8828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92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92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92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DE6AD33-158D-B441-93C3-15396DAF39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997224"/>
            <a:ext cx="12192000" cy="0"/>
          </a:xfrm>
          <a:prstGeom prst="line">
            <a:avLst/>
          </a:prstGeom>
          <a:ln w="31750">
            <a:solidFill>
              <a:srgbClr val="99323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0" y="952508"/>
            <a:ext cx="12192000" cy="0"/>
          </a:xfrm>
          <a:prstGeom prst="line">
            <a:avLst/>
          </a:prstGeom>
          <a:ln w="44450">
            <a:solidFill>
              <a:srgbClr val="76B5B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4603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3600" b="1" kern="1200">
          <a:solidFill>
            <a:schemeClr val="tx1">
              <a:lumMod val="75000"/>
              <a:lumOff val="25000"/>
            </a:schemeClr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993235"/>
        </a:buClr>
        <a:buFont typeface="Wingdings" pitchFamily="2" charset="2"/>
        <a:buChar char="§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4"/>
            <a:ext cx="10972800" cy="8828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91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91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91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DE6AD33-158D-B441-93C3-15396DAF39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997224"/>
            <a:ext cx="12192000" cy="0"/>
          </a:xfrm>
          <a:prstGeom prst="line">
            <a:avLst/>
          </a:prstGeom>
          <a:ln w="31750">
            <a:solidFill>
              <a:srgbClr val="99323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0" y="952508"/>
            <a:ext cx="12192000" cy="0"/>
          </a:xfrm>
          <a:prstGeom prst="line">
            <a:avLst/>
          </a:prstGeom>
          <a:ln w="44450">
            <a:solidFill>
              <a:srgbClr val="76B5B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581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3600" b="1" kern="1200">
          <a:solidFill>
            <a:schemeClr val="tx1">
              <a:lumMod val="75000"/>
              <a:lumOff val="25000"/>
            </a:schemeClr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993235"/>
        </a:buClr>
        <a:buFont typeface="Wingdings" pitchFamily="2" charset="2"/>
        <a:buChar char="§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4"/>
            <a:ext cx="10972800" cy="8828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89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89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89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DE6AD33-158D-B441-93C3-15396DAF39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997224"/>
            <a:ext cx="12192000" cy="0"/>
          </a:xfrm>
          <a:prstGeom prst="line">
            <a:avLst/>
          </a:prstGeom>
          <a:ln w="31750">
            <a:solidFill>
              <a:srgbClr val="99323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0" y="952508"/>
            <a:ext cx="12192000" cy="0"/>
          </a:xfrm>
          <a:prstGeom prst="line">
            <a:avLst/>
          </a:prstGeom>
          <a:ln w="44450">
            <a:solidFill>
              <a:srgbClr val="76B5B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7219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3600" b="1" kern="1200">
          <a:solidFill>
            <a:schemeClr val="tx1">
              <a:lumMod val="75000"/>
              <a:lumOff val="25000"/>
            </a:schemeClr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993235"/>
        </a:buClr>
        <a:buFont typeface="Wingdings" pitchFamily="2" charset="2"/>
        <a:buChar char="§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89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89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89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747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88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D3390E-5006-420D-B5BA-96AB193F1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88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88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FC485B-1FBF-4BC6-8953-170C0C53DB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640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9.xml"/><Relationship Id="rId4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5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0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6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8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9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0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36.xml"/><Relationship Id="rId6" Type="http://schemas.openxmlformats.org/officeDocument/2006/relationships/image" Target="../media/image19.jpeg"/><Relationship Id="rId5" Type="http://schemas.openxmlformats.org/officeDocument/2006/relationships/image" Target="../media/image18.jpg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quitynh.org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40.xml"/><Relationship Id="rId6" Type="http://schemas.openxmlformats.org/officeDocument/2006/relationships/image" Target="../media/image9.png"/><Relationship Id="rId5" Type="http://schemas.openxmlformats.org/officeDocument/2006/relationships/hyperlink" Target="mailto:nahyi@healthynh.com" TargetMode="External"/><Relationship Id="rId4" Type="http://schemas.openxmlformats.org/officeDocument/2006/relationships/hyperlink" Target="http://www.facebook.com/equitynh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49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61.xml"/><Relationship Id="rId6" Type="http://schemas.openxmlformats.org/officeDocument/2006/relationships/image" Target="../media/image25.gif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7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8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9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0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18.xml"/><Relationship Id="rId4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3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mailto:jmaurer@maine4a.org" TargetMode="External"/><Relationship Id="rId2" Type="http://schemas.openxmlformats.org/officeDocument/2006/relationships/hyperlink" Target="tel:207-592-9972" TargetMode="External"/><Relationship Id="rId1" Type="http://schemas.openxmlformats.org/officeDocument/2006/relationships/slideLayout" Target="../slideLayouts/slideLayout440.xml"/><Relationship Id="rId6" Type="http://schemas.openxmlformats.org/officeDocument/2006/relationships/image" Target="../media/image38.jpg"/><Relationship Id="rId5" Type="http://schemas.openxmlformats.org/officeDocument/2006/relationships/image" Target="../media/image21.jpg"/><Relationship Id="rId4" Type="http://schemas.openxmlformats.org/officeDocument/2006/relationships/hyperlink" Target="http://www.agefriendly.community/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8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0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0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582083" y="2438634"/>
            <a:ext cx="10972800" cy="3611563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sz="4800" b="1" i="1" dirty="0">
                <a:solidFill>
                  <a:prstClr val="black"/>
                </a:solidFill>
              </a:rPr>
              <a:t>Creating a Collective Approach to Address an Aging NH</a:t>
            </a:r>
          </a:p>
          <a:p>
            <a:pPr marL="0" indent="0" algn="ctr">
              <a:buNone/>
            </a:pPr>
            <a:endParaRPr lang="en-US" sz="4000" b="1" i="1" dirty="0">
              <a:solidFill>
                <a:prstClr val="black"/>
              </a:solidFill>
              <a:latin typeface="+mj-lt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4000" b="1" i="1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NH Alliance for Healthy Aging</a:t>
            </a:r>
          </a:p>
          <a:p>
            <a:pPr marL="0" indent="0" algn="ctr">
              <a:buNone/>
            </a:pPr>
            <a:r>
              <a:rPr lang="en-US" sz="4000" b="1" i="1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Quarterly Meeting</a:t>
            </a:r>
          </a:p>
          <a:p>
            <a:pPr marL="0" indent="0" algn="ctr">
              <a:buNone/>
            </a:pPr>
            <a:r>
              <a:rPr lang="en-US" sz="4000" b="1" i="1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September 14, 2016</a:t>
            </a:r>
            <a:endParaRPr lang="en-US" sz="40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6AD33-158D-B441-93C3-15396DAF39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" y="3"/>
            <a:ext cx="12191999" cy="2192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33165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7" t="11836" r="60326" b="10144"/>
          <a:stretch/>
        </p:blipFill>
        <p:spPr bwMode="auto">
          <a:xfrm>
            <a:off x="4064000" y="1066800"/>
            <a:ext cx="4267200" cy="5742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96688" y="1363920"/>
            <a:ext cx="5694591" cy="23698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>
                <a:solidFill>
                  <a:prstClr val="black"/>
                </a:solidFill>
              </a:rPr>
              <a:t>Grafton County</a:t>
            </a:r>
          </a:p>
          <a:p>
            <a:pPr marL="342900" indent="-342900">
              <a:buFont typeface="+mj-lt"/>
              <a:buAutoNum type="alphaUcPeriod"/>
            </a:pPr>
            <a:r>
              <a:rPr lang="en-US" sz="2400" dirty="0">
                <a:solidFill>
                  <a:srgbClr val="00682F"/>
                </a:solidFill>
              </a:rPr>
              <a:t>7.0% </a:t>
            </a:r>
          </a:p>
          <a:p>
            <a:pPr marL="342900" indent="-342900">
              <a:buFontTx/>
              <a:buAutoNum type="alphaUcPeriod"/>
            </a:pPr>
            <a:r>
              <a:rPr lang="en-US" sz="2400" dirty="0">
                <a:solidFill>
                  <a:srgbClr val="8C4C18"/>
                </a:solidFill>
              </a:rPr>
              <a:t>39% - Other Indo-European</a:t>
            </a:r>
          </a:p>
          <a:p>
            <a:r>
              <a:rPr lang="en-US" sz="2400" dirty="0">
                <a:solidFill>
                  <a:srgbClr val="8C4C18"/>
                </a:solidFill>
              </a:rPr>
              <a:t>     31% - Asian and Pacific </a:t>
            </a:r>
            <a:r>
              <a:rPr lang="en-US" sz="2400" dirty="0" err="1">
                <a:solidFill>
                  <a:srgbClr val="8C4C18"/>
                </a:solidFill>
              </a:rPr>
              <a:t>lsland</a:t>
            </a:r>
            <a:endParaRPr lang="en-US" sz="2400" dirty="0">
              <a:solidFill>
                <a:srgbClr val="8C4C18"/>
              </a:solidFill>
            </a:endParaRPr>
          </a:p>
          <a:p>
            <a:r>
              <a:rPr lang="en-US" sz="2400" dirty="0">
                <a:solidFill>
                  <a:srgbClr val="4F2270"/>
                </a:solidFill>
              </a:rPr>
              <a:t>C. 21.2%</a:t>
            </a:r>
          </a:p>
          <a:p>
            <a:r>
              <a:rPr lang="en-US" sz="2400" dirty="0">
                <a:solidFill>
                  <a:srgbClr val="4F2270"/>
                </a:solidFill>
              </a:rPr>
              <a:t>       1.7%</a:t>
            </a:r>
          </a:p>
        </p:txBody>
      </p:sp>
      <p:cxnSp>
        <p:nvCxnSpPr>
          <p:cNvPr id="15" name="Straight Arrow Connector 14"/>
          <p:cNvCxnSpPr>
            <a:stCxn id="11" idx="3"/>
          </p:cNvCxnSpPr>
          <p:nvPr/>
        </p:nvCxnSpPr>
        <p:spPr>
          <a:xfrm>
            <a:off x="5791509" y="2548860"/>
            <a:ext cx="292927" cy="136029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7852" y="3537"/>
            <a:ext cx="120125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4BACC6">
                    <a:lumMod val="75000"/>
                  </a:srgbClr>
                </a:solidFill>
              </a:rPr>
              <a:t>Diversity of “Languages Spoken at Home” Other than English by County</a:t>
            </a:r>
          </a:p>
        </p:txBody>
      </p:sp>
    </p:spTree>
    <p:extLst>
      <p:ext uri="{BB962C8B-B14F-4D97-AF65-F5344CB8AC3E}">
        <p14:creationId xmlns:p14="http://schemas.microsoft.com/office/powerpoint/2010/main" val="40665512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7" t="11836" r="60326" b="10144"/>
          <a:stretch/>
        </p:blipFill>
        <p:spPr bwMode="auto">
          <a:xfrm>
            <a:off x="3962400" y="978321"/>
            <a:ext cx="4368800" cy="5879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77852" y="3515"/>
            <a:ext cx="120125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4BACC6">
                    <a:lumMod val="75000"/>
                  </a:srgbClr>
                </a:solidFill>
              </a:rPr>
              <a:t>Diversity of “Languages Spoken at Home” Other than English by County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823327" y="3295471"/>
            <a:ext cx="4321305" cy="16312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>
                <a:solidFill>
                  <a:prstClr val="black"/>
                </a:solidFill>
              </a:rPr>
              <a:t>Carroll County</a:t>
            </a:r>
            <a:endParaRPr lang="en-US" sz="2800" dirty="0">
              <a:solidFill>
                <a:prstClr val="black"/>
              </a:solidFill>
            </a:endParaRPr>
          </a:p>
          <a:p>
            <a:pPr marL="342900" indent="-342900">
              <a:buFont typeface="+mj-lt"/>
              <a:buAutoNum type="alphaUcPeriod"/>
            </a:pPr>
            <a:r>
              <a:rPr lang="en-US" sz="2400" dirty="0">
                <a:solidFill>
                  <a:srgbClr val="00682F"/>
                </a:solidFill>
              </a:rPr>
              <a:t>2.7% </a:t>
            </a:r>
          </a:p>
          <a:p>
            <a:pPr marL="342900" indent="-342900">
              <a:buFontTx/>
              <a:buAutoNum type="alphaUcPeriod"/>
            </a:pPr>
            <a:r>
              <a:rPr lang="en-US" sz="2400" dirty="0">
                <a:solidFill>
                  <a:srgbClr val="8C4C18"/>
                </a:solidFill>
              </a:rPr>
              <a:t>56% other Indo-European</a:t>
            </a:r>
          </a:p>
          <a:p>
            <a:pPr marL="342900" indent="-342900">
              <a:buFontTx/>
              <a:buAutoNum type="alphaUcPeriod"/>
            </a:pPr>
            <a:r>
              <a:rPr lang="en-US" sz="2400" dirty="0">
                <a:solidFill>
                  <a:srgbClr val="4F2270"/>
                </a:solidFill>
              </a:rPr>
              <a:t>46%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7120188" y="3903031"/>
            <a:ext cx="703023" cy="20890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64871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1026"/>
          <p:cNvSpPr txBox="1">
            <a:spLocks noChangeArrowheads="1"/>
          </p:cNvSpPr>
          <p:nvPr/>
        </p:nvSpPr>
        <p:spPr bwMode="auto">
          <a:xfrm>
            <a:off x="457200" y="-48126"/>
            <a:ext cx="11480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4000" b="1" dirty="0">
                <a:solidFill>
                  <a:srgbClr val="347A91"/>
                </a:solidFill>
                <a:latin typeface="Myriad Pro"/>
                <a:cs typeface="Myriad Pro"/>
              </a:rPr>
              <a:t>NH’s Growing Diversity</a:t>
            </a:r>
            <a:br>
              <a:rPr lang="en-US" sz="4000" b="1" dirty="0">
                <a:solidFill>
                  <a:srgbClr val="347A91"/>
                </a:solidFill>
                <a:latin typeface="Myriad Pro"/>
                <a:cs typeface="Myriad Pro"/>
              </a:rPr>
            </a:br>
            <a:endParaRPr lang="en-US" sz="4000" b="1" dirty="0">
              <a:solidFill>
                <a:srgbClr val="347A91"/>
              </a:solidFill>
              <a:latin typeface="Myriad Pro"/>
              <a:cs typeface="Myriad Pro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06400" y="762000"/>
            <a:ext cx="51816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Percent Minority by Census Tract, 2010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91200" y="762000"/>
            <a:ext cx="64008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Percent Minority Under 18 by Census Tract, 2010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06"/>
          <a:stretch/>
        </p:blipFill>
        <p:spPr bwMode="auto">
          <a:xfrm>
            <a:off x="673100" y="1447801"/>
            <a:ext cx="11049000" cy="537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3253" y="6172620"/>
            <a:ext cx="2372915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4572059" y="1503390"/>
            <a:ext cx="3454401" cy="1631216"/>
            <a:chOff x="8115885" y="1774874"/>
            <a:chExt cx="3042140" cy="2003619"/>
          </a:xfrm>
        </p:grpSpPr>
        <p:sp>
          <p:nvSpPr>
            <p:cNvPr id="3" name="TextBox 2"/>
            <p:cNvSpPr txBox="1"/>
            <p:nvPr/>
          </p:nvSpPr>
          <p:spPr>
            <a:xfrm>
              <a:off x="8719625" y="1774874"/>
              <a:ext cx="2438400" cy="20036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prstClr val="black"/>
                  </a:solidFill>
                </a:rPr>
                <a:t>Under 5%</a:t>
              </a:r>
            </a:p>
            <a:p>
              <a:r>
                <a:rPr lang="en-US" sz="2000" dirty="0">
                  <a:solidFill>
                    <a:prstClr val="black"/>
                  </a:solidFill>
                </a:rPr>
                <a:t>5 to 10%</a:t>
              </a:r>
            </a:p>
            <a:p>
              <a:r>
                <a:rPr lang="en-US" sz="2000" dirty="0">
                  <a:solidFill>
                    <a:prstClr val="black"/>
                  </a:solidFill>
                </a:rPr>
                <a:t>10 to 20%</a:t>
              </a:r>
            </a:p>
            <a:p>
              <a:r>
                <a:rPr lang="en-US" sz="2000" dirty="0">
                  <a:solidFill>
                    <a:prstClr val="black"/>
                  </a:solidFill>
                </a:rPr>
                <a:t>20 to 40%</a:t>
              </a:r>
            </a:p>
            <a:p>
              <a:r>
                <a:rPr lang="en-US" sz="2000" dirty="0">
                  <a:solidFill>
                    <a:prstClr val="black"/>
                  </a:solidFill>
                </a:rPr>
                <a:t>40% and greater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8120575" y="1851074"/>
              <a:ext cx="409136" cy="304800"/>
            </a:xfrm>
            <a:prstGeom prst="rect">
              <a:avLst/>
            </a:prstGeom>
            <a:solidFill>
              <a:srgbClr val="A6FCC7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prstClr val="white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8115886" y="2209800"/>
              <a:ext cx="413825" cy="304800"/>
            </a:xfrm>
            <a:prstGeom prst="rect">
              <a:avLst/>
            </a:prstGeom>
            <a:solidFill>
              <a:srgbClr val="22967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prstClr val="white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8115886" y="2590800"/>
              <a:ext cx="418514" cy="3048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prstClr val="white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8115886" y="2971800"/>
              <a:ext cx="418514" cy="304800"/>
            </a:xfrm>
            <a:prstGeom prst="rect">
              <a:avLst/>
            </a:prstGeom>
            <a:solidFill>
              <a:srgbClr val="EE951E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prstClr val="white"/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8115885" y="3406721"/>
              <a:ext cx="413825" cy="30480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72877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athways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" y="0"/>
            <a:ext cx="1219009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85800"/>
            <a:ext cx="10566400" cy="24384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347A91"/>
                </a:solidFill>
                <a:latin typeface="Myriad Pro"/>
                <a:cs typeface="Myriad Pro"/>
              </a:rPr>
              <a:t>Opening Pathways to Health in</a:t>
            </a:r>
            <a:br>
              <a:rPr lang="en-US" b="1" dirty="0">
                <a:solidFill>
                  <a:srgbClr val="347A91"/>
                </a:solidFill>
                <a:latin typeface="Myriad Pro"/>
                <a:cs typeface="Myriad Pro"/>
              </a:rPr>
            </a:br>
            <a:r>
              <a:rPr lang="en-US" b="1" dirty="0">
                <a:solidFill>
                  <a:srgbClr val="347A91"/>
                </a:solidFill>
                <a:latin typeface="Myriad Pro"/>
                <a:cs typeface="Myriad Pro"/>
              </a:rPr>
              <a:t>New Hampshire</a:t>
            </a:r>
          </a:p>
        </p:txBody>
      </p:sp>
      <p:pic>
        <p:nvPicPr>
          <p:cNvPr id="6" name="Picture 5" descr="LogoWithTex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572000"/>
            <a:ext cx="6030976" cy="1743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5361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8601"/>
            <a:ext cx="9249221" cy="6452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67635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0"/>
            <a:ext cx="10058400" cy="838200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347A91"/>
                </a:solidFill>
                <a:latin typeface="Myriad Pro"/>
                <a:cs typeface="Myriad Pro"/>
              </a:rPr>
              <a:t>What Impacts Our Health</a:t>
            </a:r>
            <a:endParaRPr lang="en-US" sz="40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52708115"/>
              </p:ext>
            </p:extLst>
          </p:nvPr>
        </p:nvGraphicFramePr>
        <p:xfrm>
          <a:off x="304800" y="1600200"/>
          <a:ext cx="11684000" cy="5105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Picture 4" descr="pathways-0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0" y="5410543"/>
            <a:ext cx="2336800" cy="13146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736052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33702541"/>
              </p:ext>
            </p:extLst>
          </p:nvPr>
        </p:nvGraphicFramePr>
        <p:xfrm>
          <a:off x="609600" y="1600204"/>
          <a:ext cx="109728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Line Callout 1 2"/>
          <p:cNvSpPr/>
          <p:nvPr/>
        </p:nvSpPr>
        <p:spPr>
          <a:xfrm>
            <a:off x="9245601" y="1295400"/>
            <a:ext cx="2421467" cy="2514600"/>
          </a:xfrm>
          <a:prstGeom prst="borderCallout1">
            <a:avLst>
              <a:gd name="adj1" fmla="val 1612"/>
              <a:gd name="adj2" fmla="val 4954"/>
              <a:gd name="adj3" fmla="val 65761"/>
              <a:gd name="adj4" fmla="val -6452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245601" y="1398538"/>
            <a:ext cx="226906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prstClr val="black"/>
                </a:solidFill>
              </a:rPr>
              <a:t>Education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prstClr val="black"/>
                </a:solidFill>
              </a:rPr>
              <a:t>Employment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prstClr val="black"/>
                </a:solidFill>
              </a:rPr>
              <a:t>Income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prstClr val="black"/>
                </a:solidFill>
              </a:rPr>
              <a:t>Family &amp; Social Support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prstClr val="black"/>
                </a:solidFill>
              </a:rPr>
              <a:t>Community Safety</a:t>
            </a:r>
          </a:p>
        </p:txBody>
      </p:sp>
      <p:sp>
        <p:nvSpPr>
          <p:cNvPr id="7" name="Line Callout 1 6"/>
          <p:cNvSpPr/>
          <p:nvPr/>
        </p:nvSpPr>
        <p:spPr>
          <a:xfrm>
            <a:off x="546111" y="1546773"/>
            <a:ext cx="2696633" cy="1196427"/>
          </a:xfrm>
          <a:prstGeom prst="borderCallout1">
            <a:avLst>
              <a:gd name="adj1" fmla="val 6522"/>
              <a:gd name="adj2" fmla="val 97921"/>
              <a:gd name="adj3" fmla="val 57697"/>
              <a:gd name="adj4" fmla="val 186959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Line Callout 1 7"/>
          <p:cNvSpPr/>
          <p:nvPr/>
        </p:nvSpPr>
        <p:spPr>
          <a:xfrm>
            <a:off x="8559801" y="4879428"/>
            <a:ext cx="2954867" cy="1292772"/>
          </a:xfrm>
          <a:prstGeom prst="borderCallout1">
            <a:avLst>
              <a:gd name="adj1" fmla="val 65576"/>
              <a:gd name="adj2" fmla="val -2871"/>
              <a:gd name="adj3" fmla="val 45065"/>
              <a:gd name="adj4" fmla="val -68608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Line Callout 1 8"/>
          <p:cNvSpPr/>
          <p:nvPr/>
        </p:nvSpPr>
        <p:spPr>
          <a:xfrm>
            <a:off x="546100" y="3853829"/>
            <a:ext cx="2626856" cy="934079"/>
          </a:xfrm>
          <a:prstGeom prst="borderCallout1">
            <a:avLst>
              <a:gd name="adj1" fmla="val 3493"/>
              <a:gd name="adj2" fmla="val 101313"/>
              <a:gd name="adj3" fmla="val -3675"/>
              <a:gd name="adj4" fmla="val 135240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597757" y="4879741"/>
            <a:ext cx="29548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prstClr val="black"/>
                </a:solidFill>
              </a:rPr>
              <a:t>Tobacco use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prstClr val="black"/>
                </a:solidFill>
              </a:rPr>
              <a:t>Diet &amp; Exercise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prstClr val="black"/>
                </a:solidFill>
              </a:rPr>
              <a:t>Alcohol Use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prstClr val="black"/>
                </a:solidFill>
              </a:rPr>
              <a:t>Sexual Activity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6101" y="3997694"/>
            <a:ext cx="2609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prstClr val="black"/>
                </a:solidFill>
              </a:rPr>
              <a:t>Access to Care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prstClr val="black"/>
                </a:solidFill>
              </a:rPr>
              <a:t>Quality of Care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46111" y="1546794"/>
            <a:ext cx="26966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prstClr val="black"/>
                </a:solidFill>
              </a:rPr>
              <a:t>Environmental Quality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prstClr val="black"/>
                </a:solidFill>
              </a:rPr>
              <a:t>Built Environment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245600" y="710629"/>
            <a:ext cx="264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347A91"/>
                </a:solidFill>
                <a:latin typeface="Myriad Pro"/>
                <a:cs typeface="Myriad Pro"/>
              </a:rPr>
              <a:t>Social and Economic Factors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597755" y="4507865"/>
            <a:ext cx="264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347A91"/>
                </a:solidFill>
                <a:latin typeface="Myriad Pro"/>
                <a:cs typeface="Myriad Pro"/>
              </a:rPr>
              <a:t>Health Behaviors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3256" y="3471446"/>
            <a:ext cx="264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347A91"/>
                </a:solidFill>
                <a:latin typeface="Myriad Pro"/>
                <a:cs typeface="Myriad Pro"/>
              </a:rPr>
              <a:t>Clinical Care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38728" y="962002"/>
            <a:ext cx="264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347A91"/>
                </a:solidFill>
                <a:latin typeface="Myriad Pro"/>
                <a:cs typeface="Myriad Pro"/>
              </a:rPr>
              <a:t>Physical Environment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351367" y="5619839"/>
            <a:ext cx="3860800" cy="920461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Adaptation of</a:t>
            </a:r>
          </a:p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County Health Rankings Model</a:t>
            </a:r>
          </a:p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© University of Wisconsin </a:t>
            </a:r>
          </a:p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Population Health Institute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508000" y="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347A91"/>
                </a:solidFill>
                <a:latin typeface="Myriad Pro"/>
                <a:cs typeface="Myriad Pro"/>
              </a:rPr>
              <a:t>Specially…</a:t>
            </a:r>
            <a:endParaRPr lang="en-US" sz="4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123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7" grpId="0" animBg="1"/>
      <p:bldP spid="8" grpId="0" animBg="1"/>
      <p:bldP spid="9" grpId="0" animBg="1"/>
      <p:bldP spid="10" grpId="0"/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>
            <a:normAutofit/>
          </a:bodyPr>
          <a:lstStyle/>
          <a:p>
            <a:pPr eaLnBrk="1" hangingPunct="1">
              <a:lnSpc>
                <a:spcPts val="2800"/>
              </a:lnSpc>
              <a:spcAft>
                <a:spcPts val="600"/>
              </a:spcAft>
            </a:pPr>
            <a:r>
              <a:rPr lang="en-US" sz="4000" b="1" dirty="0">
                <a:solidFill>
                  <a:srgbClr val="347A91"/>
                </a:solidFill>
                <a:latin typeface="Myriad Pro"/>
                <a:cs typeface="Myriad Pro"/>
              </a:rPr>
              <a:t>Health Disparities</a:t>
            </a:r>
          </a:p>
        </p:txBody>
      </p:sp>
      <p:sp>
        <p:nvSpPr>
          <p:cNvPr id="16387" name="Rectangle 3"/>
          <p:cNvSpPr>
            <a:spLocks noGrp="1"/>
          </p:cNvSpPr>
          <p:nvPr>
            <p:ph idx="1"/>
          </p:nvPr>
        </p:nvSpPr>
        <p:spPr>
          <a:xfrm>
            <a:off x="364068" y="1676405"/>
            <a:ext cx="11446933" cy="4219575"/>
          </a:xfrm>
        </p:spPr>
        <p:txBody>
          <a:bodyPr lIns="457200" tIns="411480" rIns="457200" bIns="457200">
            <a:noAutofit/>
          </a:bodyPr>
          <a:lstStyle/>
          <a:p>
            <a:pPr marL="0" indent="0" eaLnBrk="1" hangingPunct="1">
              <a:lnSpc>
                <a:spcPts val="2800"/>
              </a:lnSpc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en-US" sz="2000" dirty="0">
                <a:latin typeface="Helvetica Neue Light"/>
                <a:cs typeface="Helvetica Neue Light"/>
              </a:rPr>
              <a:t>“</a:t>
            </a:r>
            <a:r>
              <a:rPr lang="en-US" sz="2000" b="1" dirty="0">
                <a:latin typeface="Helvetica Neue"/>
                <a:cs typeface="Helvetica Neue"/>
              </a:rPr>
              <a:t>A </a:t>
            </a:r>
            <a:r>
              <a:rPr lang="en-US" sz="2000" b="1" dirty="0">
                <a:solidFill>
                  <a:schemeClr val="tx2"/>
                </a:solidFill>
                <a:latin typeface="Helvetica Neue"/>
                <a:cs typeface="Helvetica Neue"/>
              </a:rPr>
              <a:t>health disparity </a:t>
            </a:r>
            <a:r>
              <a:rPr lang="en-US" sz="2000" b="1" dirty="0">
                <a:latin typeface="Helvetica Neue"/>
                <a:cs typeface="Helvetica Neue"/>
              </a:rPr>
              <a:t>is a particular type of health difference that is closely linked with social, economic, and/or environmental disadvantage. </a:t>
            </a:r>
            <a:r>
              <a:rPr lang="en-US" sz="2000" dirty="0">
                <a:latin typeface="Helvetica Neue Light"/>
                <a:cs typeface="Helvetica Neue Light"/>
              </a:rPr>
              <a:t>Health disparities adversely affect groups of people who have systematically experienced greater obstacles to health based on their racial and/or ethnic group; religion; socioeconomic status; gender; age; mental health; cognitive, sensory, or physical disability; sexual orientation or gender identity; geographic location; or other characteristics historically linked to discrimination or exclusion.”</a:t>
            </a:r>
          </a:p>
          <a:p>
            <a:pPr marL="0" indent="0" eaLnBrk="1" hangingPunct="1">
              <a:spcAft>
                <a:spcPts val="1200"/>
              </a:spcAft>
              <a:buClr>
                <a:srgbClr val="953735"/>
              </a:buClr>
              <a:buSzPct val="100000"/>
              <a:buFont typeface="Wingdings" pitchFamily="2" charset="2"/>
              <a:buNone/>
              <a:defRPr/>
            </a:pPr>
            <a:endParaRPr sz="2000" b="1" dirty="0">
              <a:solidFill>
                <a:schemeClr val="tx1">
                  <a:lumMod val="75000"/>
                </a:schemeClr>
              </a:solidFill>
              <a:latin typeface="Helvetica" charset="0"/>
              <a:ea typeface="ヒラギノ角ゴ Pro W3" charset="-128"/>
            </a:endParaRPr>
          </a:p>
        </p:txBody>
      </p:sp>
      <p:sp>
        <p:nvSpPr>
          <p:cNvPr id="2" name="Oval 1"/>
          <p:cNvSpPr/>
          <p:nvPr/>
        </p:nvSpPr>
        <p:spPr>
          <a:xfrm>
            <a:off x="10058400" y="514350"/>
            <a:ext cx="1752600" cy="11620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1206" name="TextBox 2"/>
          <p:cNvSpPr txBox="1">
            <a:spLocks noChangeArrowheads="1"/>
          </p:cNvSpPr>
          <p:nvPr/>
        </p:nvSpPr>
        <p:spPr bwMode="auto">
          <a:xfrm>
            <a:off x="10248900" y="771526"/>
            <a:ext cx="1371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white"/>
                </a:solidFill>
              </a:rPr>
              <a:t>The</a:t>
            </a:r>
          </a:p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white"/>
                </a:solidFill>
              </a:rPr>
              <a:t>Issue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25600" y="5202238"/>
            <a:ext cx="9956800" cy="284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ts val="1200"/>
              </a:spcAft>
              <a:buClr>
                <a:srgbClr val="953735"/>
              </a:buClr>
              <a:buSzPct val="100000"/>
              <a:defRPr/>
            </a:pPr>
            <a:r>
              <a:rPr lang="en-US" sz="1200" dirty="0">
                <a:solidFill>
                  <a:prstClr val="white">
                    <a:lumMod val="50000"/>
                  </a:prstClr>
                </a:solidFill>
                <a:latin typeface="Helvetica Neue"/>
                <a:ea typeface="ヒラギノ角ゴ Pro W3" charset="0"/>
                <a:cs typeface="Helvetica Neue"/>
              </a:rPr>
              <a:t>-National Stakeholder Strategy, Healthy People 2020 and  Health and Human Services (HHS) Plan</a:t>
            </a:r>
          </a:p>
        </p:txBody>
      </p:sp>
    </p:spTree>
    <p:extLst>
      <p:ext uri="{BB962C8B-B14F-4D97-AF65-F5344CB8AC3E}">
        <p14:creationId xmlns:p14="http://schemas.microsoft.com/office/powerpoint/2010/main" val="35488356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"/>
          <a:stretch/>
        </p:blipFill>
        <p:spPr bwMode="auto">
          <a:xfrm>
            <a:off x="837432" y="1752604"/>
            <a:ext cx="10236968" cy="4000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09600" y="0"/>
            <a:ext cx="11074400" cy="9774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347A91"/>
                </a:solidFill>
                <a:latin typeface="Myriad Pro"/>
                <a:cs typeface="Myriad Pro"/>
              </a:rPr>
              <a:t>Examples of Inequities in NH</a:t>
            </a:r>
            <a:endParaRPr lang="en-US" sz="4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0339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TextBox 59"/>
          <p:cNvSpPr txBox="1">
            <a:spLocks noChangeArrowheads="1"/>
          </p:cNvSpPr>
          <p:nvPr/>
        </p:nvSpPr>
        <p:spPr bwMode="auto">
          <a:xfrm>
            <a:off x="7112000" y="6581986"/>
            <a:ext cx="5080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</a:rPr>
              <a:t>From: Health and Equity in NH, 2013 Report Card</a:t>
            </a:r>
          </a:p>
        </p:txBody>
      </p:sp>
      <p:sp>
        <p:nvSpPr>
          <p:cNvPr id="58" name="Title 1"/>
          <p:cNvSpPr txBox="1">
            <a:spLocks/>
          </p:cNvSpPr>
          <p:nvPr/>
        </p:nvSpPr>
        <p:spPr>
          <a:xfrm>
            <a:off x="609600" y="-41212"/>
            <a:ext cx="11074400" cy="9774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347A91"/>
                </a:solidFill>
                <a:latin typeface="Myriad Pro"/>
                <a:cs typeface="Myriad Pro"/>
              </a:rPr>
              <a:t>Examples of Inequities in NH</a:t>
            </a:r>
            <a:endParaRPr lang="en-US" sz="4000" dirty="0">
              <a:solidFill>
                <a:prstClr val="black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2133600"/>
            <a:ext cx="5949951" cy="3041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557" y="2129876"/>
            <a:ext cx="5981843" cy="3051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27" y="2679420"/>
            <a:ext cx="3397249" cy="1587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13089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Welcome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An Introduction to Equity and Diversity in NH by Melina Hill Walker and Nathalie </a:t>
            </a:r>
            <a:r>
              <a:rPr lang="en-US" dirty="0" err="1"/>
              <a:t>Ahyi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Update on the Tri-State Learning Collaborative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Presentation on </a:t>
            </a:r>
            <a:r>
              <a:rPr lang="en-US" i="1" dirty="0"/>
              <a:t>Planning for the Upcoming Legislative Year </a:t>
            </a:r>
            <a:r>
              <a:rPr lang="en-US" dirty="0"/>
              <a:t>by Doug McNutt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Solution Journalism Update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Strategic group updates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6AD33-158D-B441-93C3-15396DAF39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7136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347A91"/>
                </a:solidFill>
                <a:latin typeface="Myriad Pro"/>
                <a:cs typeface="Myriad Pro"/>
              </a:rPr>
              <a:t>Why do we need to solve this?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-556087" y="4796591"/>
            <a:ext cx="13208000" cy="2209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000" dirty="0">
                <a:latin typeface="Helvetica Neue Light"/>
                <a:cs typeface="Helvetica Neue Light"/>
              </a:rPr>
              <a:t>The </a:t>
            </a:r>
            <a:r>
              <a:rPr lang="en-US" sz="3000" dirty="0">
                <a:solidFill>
                  <a:srgbClr val="0070C0"/>
                </a:solidFill>
                <a:latin typeface="Helvetica Neue Light"/>
                <a:cs typeface="Helvetica Neue Light"/>
              </a:rPr>
              <a:t>US economy will gain an estimated $309 billion      </a:t>
            </a:r>
            <a:r>
              <a:rPr lang="en-US" sz="3000" dirty="0">
                <a:latin typeface="Helvetica Neue Light"/>
                <a:cs typeface="Helvetica Neue Light"/>
              </a:rPr>
              <a:t>by addressing the issue of health disparity.</a:t>
            </a:r>
          </a:p>
          <a:p>
            <a:pPr marL="0" indent="0" algn="ctr">
              <a:buNone/>
            </a:pPr>
            <a:r>
              <a:rPr lang="en-US" sz="3000" dirty="0">
                <a:latin typeface="Helvetica Neue Light"/>
                <a:ea typeface="ヒラギノ角ゴ Pro W3" charset="-128"/>
                <a:cs typeface="Helvetica Neue Light"/>
              </a:rPr>
              <a:t>Ending </a:t>
            </a:r>
            <a:r>
              <a:rPr lang="en-US" sz="3000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 Neue Light"/>
                <a:ea typeface="ヒラギノ角ゴ Pro W3" charset="-128"/>
                <a:cs typeface="Helvetica Neue Light"/>
              </a:rPr>
              <a:t>health disparities </a:t>
            </a:r>
            <a:r>
              <a:rPr lang="en-US" sz="3000" dirty="0">
                <a:latin typeface="Helvetica Neue Light"/>
                <a:ea typeface="ヒラギノ角ゴ Pro W3" charset="-128"/>
                <a:cs typeface="Helvetica Neue Light"/>
              </a:rPr>
              <a:t>can lead to a healthier and wealthier New Hampshire.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600200"/>
            <a:ext cx="950976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58745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09600" y="16042"/>
            <a:ext cx="10972800" cy="1143000"/>
          </a:xfrm>
        </p:spPr>
        <p:txBody>
          <a:bodyPr/>
          <a:lstStyle/>
          <a:p>
            <a:r>
              <a:rPr lang="en-US" b="1" dirty="0">
                <a:solidFill>
                  <a:srgbClr val="347A91"/>
                </a:solidFill>
                <a:latin typeface="Myriad Pro"/>
                <a:cs typeface="Myriad Pro"/>
              </a:rPr>
              <a:t>Solutions…</a:t>
            </a:r>
          </a:p>
        </p:txBody>
      </p:sp>
      <p:sp>
        <p:nvSpPr>
          <p:cNvPr id="5" name="Content Placeholder 5"/>
          <p:cNvSpPr>
            <a:spLocks noGrp="1"/>
          </p:cNvSpPr>
          <p:nvPr>
            <p:ph idx="1"/>
          </p:nvPr>
        </p:nvSpPr>
        <p:spPr>
          <a:xfrm>
            <a:off x="609600" y="762000"/>
            <a:ext cx="10972800" cy="5562600"/>
          </a:xfrm>
        </p:spPr>
        <p:txBody>
          <a:bodyPr>
            <a:normAutofit fontScale="92500"/>
          </a:bodyPr>
          <a:lstStyle/>
          <a:p>
            <a:pPr marL="514350" indent="-514350">
              <a:spcBef>
                <a:spcPts val="600"/>
              </a:spcBef>
              <a:spcAft>
                <a:spcPts val="1200"/>
              </a:spcAft>
              <a:buFont typeface="+mj-lt"/>
              <a:buAutoNum type="arabicPeriod"/>
            </a:pPr>
            <a:endParaRPr lang="en-US" dirty="0">
              <a:latin typeface="Helvetica Neue Light"/>
              <a:cs typeface="Helvetica Neue Light"/>
            </a:endParaRPr>
          </a:p>
          <a:p>
            <a:pPr marL="514350" indent="-514350">
              <a:spcBef>
                <a:spcPts val="6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sz="3000" dirty="0">
                <a:latin typeface="Helvetica Neue Light"/>
                <a:cs typeface="Helvetica Neue Light"/>
              </a:rPr>
              <a:t>Raise community awareness and educate the public about health equity </a:t>
            </a:r>
          </a:p>
          <a:p>
            <a:pPr marL="514350" indent="-514350">
              <a:spcBef>
                <a:spcPts val="6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sz="3000" dirty="0">
                <a:latin typeface="Helvetica Neue Light"/>
                <a:cs typeface="Helvetica Neue Light"/>
              </a:rPr>
              <a:t>Use an ‘Equity Frame’ when considering policies, systems, and environments</a:t>
            </a:r>
          </a:p>
          <a:p>
            <a:pPr marL="514350" indent="-514350">
              <a:spcBef>
                <a:spcPts val="6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sz="3000" dirty="0">
                <a:latin typeface="Helvetica Neue Light"/>
                <a:cs typeface="Helvetica Neue Light"/>
              </a:rPr>
              <a:t>Use inclusive community engagement strategies (importance of having the representation of diverse elders at the table)</a:t>
            </a:r>
          </a:p>
          <a:p>
            <a:pPr marL="514350" indent="-514350">
              <a:spcBef>
                <a:spcPts val="6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sz="3000" dirty="0">
                <a:latin typeface="Helvetica Neue Light"/>
                <a:cs typeface="Helvetica Neue Light"/>
              </a:rPr>
              <a:t>Importance of Cultural Effectiveness of Organizations to support the diverse workforce needed, in particular the workforce for aging healthcare services</a:t>
            </a:r>
            <a:r>
              <a:rPr lang="en-US" dirty="0">
                <a:latin typeface="Helvetica Neue Light"/>
                <a:cs typeface="Helvetica Neue Light"/>
              </a:rPr>
              <a:t>.</a:t>
            </a:r>
          </a:p>
          <a:p>
            <a:pPr marL="514350" indent="-514350">
              <a:spcBef>
                <a:spcPts val="600"/>
              </a:spcBef>
              <a:spcAft>
                <a:spcPts val="1200"/>
              </a:spcAft>
              <a:buFont typeface="+mj-lt"/>
              <a:buAutoNum type="arabicPeriod"/>
            </a:pPr>
            <a:endParaRPr lang="en-US" dirty="0">
              <a:latin typeface="Helvetica Neue Light"/>
              <a:cs typeface="Helvetica Neue Light"/>
            </a:endParaRPr>
          </a:p>
        </p:txBody>
      </p:sp>
      <p:pic>
        <p:nvPicPr>
          <p:cNvPr id="8" name="Picture 7" descr="pathways-0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0" y="5410333"/>
            <a:ext cx="2336800" cy="13146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206800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9432" y="1684606"/>
            <a:ext cx="1203256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u="sng" dirty="0">
                <a:solidFill>
                  <a:prstClr val="black"/>
                </a:solidFill>
                <a:latin typeface="Helvetica Neue Light"/>
                <a:cs typeface="Helvetica" panose="020B0604020202020204" pitchFamily="34" charset="0"/>
              </a:rPr>
              <a:t>Always ask yourself</a:t>
            </a:r>
            <a:r>
              <a:rPr lang="en-US" sz="3000" dirty="0">
                <a:solidFill>
                  <a:prstClr val="black"/>
                </a:solidFill>
                <a:latin typeface="Helvetica Neue Light"/>
                <a:cs typeface="Helvetica" panose="020B0604020202020204" pitchFamily="34" charset="0"/>
              </a:rPr>
              <a:t>:</a:t>
            </a:r>
          </a:p>
          <a:p>
            <a:endParaRPr lang="en-US" sz="3000" dirty="0">
              <a:solidFill>
                <a:prstClr val="black"/>
              </a:solidFill>
              <a:latin typeface="Helvetica Neue Light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prstClr val="black"/>
                </a:solidFill>
                <a:latin typeface="Helvetica Neue Light"/>
                <a:cs typeface="Helvetica" panose="020B0604020202020204" pitchFamily="34" charset="0"/>
              </a:rPr>
              <a:t>Which elders are not thriving in our community?</a:t>
            </a:r>
          </a:p>
          <a:p>
            <a:r>
              <a:rPr lang="en-US" sz="3000" dirty="0">
                <a:solidFill>
                  <a:prstClr val="black"/>
                </a:solidFill>
                <a:latin typeface="Helvetica Neue Light"/>
                <a:cs typeface="Helvetica" panose="020B0604020202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prstClr val="black"/>
                </a:solidFill>
                <a:latin typeface="Helvetica Neue Light"/>
                <a:cs typeface="Helvetica" panose="020B0604020202020204" pitchFamily="34" charset="0"/>
              </a:rPr>
              <a:t>Who else should be included at the table?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000" dirty="0">
              <a:solidFill>
                <a:prstClr val="black"/>
              </a:solidFill>
              <a:latin typeface="Helvetica Neue Light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prstClr val="black"/>
                </a:solidFill>
                <a:latin typeface="Helvetica Neue Light"/>
                <a:cs typeface="Helvetica" panose="020B0604020202020204" pitchFamily="34" charset="0"/>
              </a:rPr>
              <a:t>How can we make our table welcoming to everyone?</a:t>
            </a:r>
          </a:p>
          <a:p>
            <a:endParaRPr lang="en-US" sz="3000" dirty="0">
              <a:solidFill>
                <a:prstClr val="black"/>
              </a:solidFill>
              <a:latin typeface="Helvetica Neue Light"/>
              <a:cs typeface="Helvetica" panose="020B060402020202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9600" y="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347A91"/>
                </a:solidFill>
                <a:latin typeface="Myriad Pro"/>
                <a:cs typeface="Myriad Pro"/>
              </a:rPr>
              <a:t>What Can You Do?</a:t>
            </a:r>
          </a:p>
        </p:txBody>
      </p:sp>
      <p:pic>
        <p:nvPicPr>
          <p:cNvPr id="6" name="Picture 5" descr="pathways-0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0" y="5410291"/>
            <a:ext cx="2336800" cy="13146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214644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extBox 4"/>
          <p:cNvSpPr txBox="1">
            <a:spLocks noChangeArrowheads="1"/>
          </p:cNvSpPr>
          <p:nvPr/>
        </p:nvSpPr>
        <p:spPr bwMode="auto">
          <a:xfrm>
            <a:off x="914400" y="3200400"/>
            <a:ext cx="2743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dirty="0">
                <a:solidFill>
                  <a:prstClr val="white"/>
                </a:solidFill>
                <a:latin typeface="Helvetica Neue Light"/>
                <a:cs typeface="Helvetica Neue Light"/>
              </a:rPr>
              <a:t>Access to Care</a:t>
            </a:r>
          </a:p>
        </p:txBody>
      </p:sp>
      <p:sp>
        <p:nvSpPr>
          <p:cNvPr id="7173" name="TextBox 13"/>
          <p:cNvSpPr txBox="1">
            <a:spLocks noChangeArrowheads="1"/>
          </p:cNvSpPr>
          <p:nvPr/>
        </p:nvSpPr>
        <p:spPr bwMode="auto">
          <a:xfrm>
            <a:off x="1320800" y="5656263"/>
            <a:ext cx="2743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>
                <a:solidFill>
                  <a:prstClr val="white"/>
                </a:solidFill>
                <a:latin typeface="Helvetica Neue Light"/>
                <a:cs typeface="Helvetica Neue Light"/>
              </a:rPr>
              <a:t>Access to Care</a:t>
            </a:r>
          </a:p>
        </p:txBody>
      </p:sp>
      <p:sp>
        <p:nvSpPr>
          <p:cNvPr id="7177" name="TextBox 12"/>
          <p:cNvSpPr txBox="1">
            <a:spLocks noChangeArrowheads="1"/>
          </p:cNvSpPr>
          <p:nvPr/>
        </p:nvSpPr>
        <p:spPr bwMode="auto">
          <a:xfrm>
            <a:off x="6548967" y="2862312"/>
            <a:ext cx="4876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prstClr val="white"/>
                </a:solidFill>
                <a:latin typeface="Helvetica Neue Light"/>
                <a:cs typeface="Helvetica Neue Light"/>
              </a:rPr>
              <a:t>Environments Where We Live, Learn, Work, and Play</a:t>
            </a:r>
          </a:p>
        </p:txBody>
      </p:sp>
      <p:pic>
        <p:nvPicPr>
          <p:cNvPr id="7179" name="Picture 18" descr="C:\Documents and Settings\Rebecca\Local Settings\Temporary Internet Files\Content.IE5\Y76B0WY9\MP900399836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167" y="4540272"/>
            <a:ext cx="4775200" cy="2109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1" name="TextBox 21"/>
          <p:cNvSpPr txBox="1">
            <a:spLocks noChangeArrowheads="1"/>
          </p:cNvSpPr>
          <p:nvPr/>
        </p:nvSpPr>
        <p:spPr bwMode="auto">
          <a:xfrm>
            <a:off x="4212167" y="6273551"/>
            <a:ext cx="4775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dirty="0" err="1">
                <a:solidFill>
                  <a:prstClr val="white"/>
                </a:solidFill>
                <a:latin typeface="Helvetica Neue Light"/>
                <a:cs typeface="Helvetica Neue Light"/>
              </a:rPr>
              <a:t>REaL</a:t>
            </a:r>
            <a:r>
              <a:rPr lang="en-US" dirty="0">
                <a:solidFill>
                  <a:prstClr val="white"/>
                </a:solidFill>
                <a:latin typeface="Helvetica Neue Light"/>
                <a:cs typeface="Helvetica Neue Light"/>
              </a:rPr>
              <a:t> Data – Collection and Use </a:t>
            </a:r>
          </a:p>
        </p:txBody>
      </p:sp>
      <p:pic>
        <p:nvPicPr>
          <p:cNvPr id="13" name="Picture 12" descr="LogoWithText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371027"/>
            <a:ext cx="3759200" cy="1086723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4" y="1886470"/>
            <a:ext cx="5228167" cy="2609330"/>
          </a:xfrm>
        </p:spPr>
      </p:pic>
      <p:sp>
        <p:nvSpPr>
          <p:cNvPr id="18" name="TextBox 20"/>
          <p:cNvSpPr txBox="1">
            <a:spLocks noChangeArrowheads="1"/>
          </p:cNvSpPr>
          <p:nvPr/>
        </p:nvSpPr>
        <p:spPr bwMode="auto">
          <a:xfrm>
            <a:off x="1669160" y="4100622"/>
            <a:ext cx="296088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dirty="0">
                <a:solidFill>
                  <a:prstClr val="black"/>
                </a:solidFill>
                <a:latin typeface="Helvetica Neue Light"/>
                <a:cs typeface="Helvetica Neue Light"/>
              </a:rPr>
              <a:t>Workforce Diversity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762001"/>
            <a:ext cx="12395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Helvetica Neue Light"/>
              </a:rPr>
              <a:t>There are multiple opportunities for further engagement with the Health &amp; Equity Partnership by getting involved in the NH HEP committees and working with other partners on these three priorities areas.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609600" y="-15240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347A91"/>
                </a:solidFill>
                <a:latin typeface="Myriad Pro"/>
                <a:cs typeface="Myriad Pro"/>
              </a:rPr>
              <a:t>How Can You Do it?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2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5" t="8747" b="6495"/>
          <a:stretch/>
        </p:blipFill>
        <p:spPr>
          <a:xfrm>
            <a:off x="6121009" y="1831983"/>
            <a:ext cx="5994400" cy="2315726"/>
          </a:xfrm>
        </p:spPr>
      </p:pic>
      <p:sp>
        <p:nvSpPr>
          <p:cNvPr id="17" name="TextBox 21"/>
          <p:cNvSpPr txBox="1">
            <a:spLocks noChangeArrowheads="1"/>
          </p:cNvSpPr>
          <p:nvPr/>
        </p:nvSpPr>
        <p:spPr bwMode="auto">
          <a:xfrm>
            <a:off x="6087533" y="4100622"/>
            <a:ext cx="610446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prstClr val="black"/>
                </a:solidFill>
                <a:latin typeface="Helvetica Neue Light"/>
                <a:cs typeface="Helvetica Neue Light"/>
              </a:rPr>
              <a:t>Cultural Effectiveness of Organizations</a:t>
            </a:r>
          </a:p>
        </p:txBody>
      </p:sp>
    </p:spTree>
    <p:extLst>
      <p:ext uri="{BB962C8B-B14F-4D97-AF65-F5344CB8AC3E}">
        <p14:creationId xmlns:p14="http://schemas.microsoft.com/office/powerpoint/2010/main" val="38082710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5485" y="16042"/>
            <a:ext cx="10972800" cy="1143000"/>
          </a:xfrm>
        </p:spPr>
        <p:txBody>
          <a:bodyPr/>
          <a:lstStyle/>
          <a:p>
            <a:r>
              <a:rPr lang="en-US" b="1" dirty="0">
                <a:solidFill>
                  <a:srgbClr val="347A91"/>
                </a:solidFill>
                <a:latin typeface="Myriad Pro"/>
                <a:cs typeface="Myriad Pro"/>
              </a:rPr>
              <a:t>Become a Partner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-53279" y="2590800"/>
            <a:ext cx="12192000" cy="3733800"/>
          </a:xfrm>
        </p:spPr>
        <p:txBody>
          <a:bodyPr>
            <a:noAutofit/>
          </a:bodyPr>
          <a:lstStyle/>
          <a:p>
            <a:r>
              <a:rPr lang="en-US" sz="3200" dirty="0"/>
              <a:t>Google Group: </a:t>
            </a:r>
            <a:r>
              <a:rPr lang="en-US" sz="3200" dirty="0" err="1">
                <a:solidFill>
                  <a:srgbClr val="0A27B6"/>
                </a:solidFill>
              </a:rPr>
              <a:t>EquityNH</a:t>
            </a:r>
            <a:endParaRPr lang="en-US" sz="3200" dirty="0">
              <a:solidFill>
                <a:srgbClr val="0A27B6"/>
              </a:solidFill>
            </a:endParaRPr>
          </a:p>
          <a:p>
            <a:r>
              <a:rPr lang="en-US" sz="3200" dirty="0"/>
              <a:t>Monthly e-newsletter</a:t>
            </a:r>
          </a:p>
          <a:p>
            <a:r>
              <a:rPr lang="en-US" sz="3200" dirty="0"/>
              <a:t>website:    </a:t>
            </a:r>
            <a:r>
              <a:rPr lang="en-US" sz="3200" u="sng" dirty="0">
                <a:hlinkClick r:id="rId3"/>
              </a:rPr>
              <a:t>www.equitynh.org</a:t>
            </a:r>
            <a:endParaRPr lang="en-US" sz="3200" dirty="0"/>
          </a:p>
          <a:p>
            <a:r>
              <a:rPr lang="en-US" sz="3200" dirty="0"/>
              <a:t>Facebook: </a:t>
            </a:r>
            <a:r>
              <a:rPr lang="en-US" sz="3200" u="sng" dirty="0">
                <a:hlinkClick r:id="rId4"/>
              </a:rPr>
              <a:t>www.facebook.com/equitynh/</a:t>
            </a:r>
            <a:endParaRPr lang="en-US" sz="3200" u="sng" dirty="0"/>
          </a:p>
          <a:p>
            <a:pPr marL="0" indent="0">
              <a:buNone/>
            </a:pPr>
            <a:r>
              <a:rPr lang="en-US" sz="3200" u="sng" dirty="0"/>
              <a:t>Nathalie </a:t>
            </a:r>
            <a:r>
              <a:rPr lang="en-US" sz="3200" u="sng" dirty="0" err="1"/>
              <a:t>Ahyi</a:t>
            </a:r>
            <a:r>
              <a:rPr lang="en-US" sz="3200" u="sng" dirty="0"/>
              <a:t>, Director of NH HEP</a:t>
            </a:r>
          </a:p>
          <a:p>
            <a:pPr marL="0" indent="0">
              <a:buNone/>
            </a:pPr>
            <a:r>
              <a:rPr lang="en-US" sz="3200" dirty="0"/>
              <a:t>Email:            </a:t>
            </a:r>
            <a:r>
              <a:rPr lang="en-US" sz="3200" u="sng" dirty="0">
                <a:hlinkClick r:id="rId5"/>
              </a:rPr>
              <a:t>nahyi@healthynh.com</a:t>
            </a:r>
            <a:endParaRPr lang="en-US" sz="3200" dirty="0"/>
          </a:p>
          <a:p>
            <a:pPr marL="0" indent="0" algn="ctr">
              <a:buNone/>
            </a:pPr>
            <a:endParaRPr lang="en-US" sz="3200" dirty="0"/>
          </a:p>
          <a:p>
            <a:pPr marL="0" indent="0" algn="ctr">
              <a:buNone/>
            </a:pPr>
            <a:endParaRPr lang="en-US" sz="3200" dirty="0"/>
          </a:p>
          <a:p>
            <a:pPr marL="0" indent="0" algn="ctr">
              <a:buNone/>
            </a:pPr>
            <a:endParaRPr lang="en-US" sz="3200" dirty="0"/>
          </a:p>
          <a:p>
            <a:pPr marL="0" indent="0" algn="ctr">
              <a:buNone/>
            </a:pPr>
            <a:endParaRPr lang="en-US" sz="3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39CEC9-4039-4022-9987-7F6660517D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LogoWithText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838201"/>
            <a:ext cx="5384800" cy="1556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4850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0F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5000" dirty="0">
                <a:solidFill>
                  <a:srgbClr val="333566"/>
                </a:solidFill>
              </a:rPr>
              <a:t>www.agefriendly.community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4603" y="3869634"/>
            <a:ext cx="11705547" cy="1388165"/>
          </a:xfrm>
        </p:spPr>
        <p:txBody>
          <a:bodyPr/>
          <a:lstStyle/>
          <a:p>
            <a:r>
              <a:rPr lang="en-US" b="1" dirty="0">
                <a:solidFill>
                  <a:srgbClr val="C5A02D"/>
                </a:solidFill>
              </a:rPr>
              <a:t>Increasing the collective impact of aging in place initiatives through shared learning.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987"/>
          <a:stretch/>
        </p:blipFill>
        <p:spPr>
          <a:xfrm>
            <a:off x="1897665" y="4336262"/>
            <a:ext cx="8391589" cy="21625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2"/>
          <a:stretch/>
        </p:blipFill>
        <p:spPr>
          <a:xfrm>
            <a:off x="3037371" y="391886"/>
            <a:ext cx="6060792" cy="2593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315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0F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320F47"/>
                </a:solidFill>
              </a:rPr>
              <a:t>Funders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2"/>
          <a:stretch/>
        </p:blipFill>
        <p:spPr>
          <a:xfrm>
            <a:off x="7968477" y="300447"/>
            <a:ext cx="3891547" cy="1665513"/>
          </a:xfrm>
          <a:prstGeom prst="rect">
            <a:avLst/>
          </a:prstGeom>
        </p:spPr>
      </p:pic>
      <p:pic>
        <p:nvPicPr>
          <p:cNvPr id="1026" name="Picture 2" descr="John T. Gorman Found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02" y="1997713"/>
            <a:ext cx="3519251" cy="1047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mehaf.org/CSS/Images/mehaf_top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237" y="2266812"/>
            <a:ext cx="6919529" cy="50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he Bingham Progra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178" y="3472000"/>
            <a:ext cx="7620000" cy="109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Endowment for Healt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246" y="3262573"/>
            <a:ext cx="3205986" cy="1353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www.nhcf.org/wp-content/themes/nhcf/img/nhcf-footer-logo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203"/>
          <a:stretch/>
        </p:blipFill>
        <p:spPr bwMode="auto">
          <a:xfrm>
            <a:off x="577107" y="4994127"/>
            <a:ext cx="2647174" cy="1003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Vermont Community Foundatio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783" y="5110383"/>
            <a:ext cx="4289954" cy="884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Maine Community Foundation Log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7239" y="5110383"/>
            <a:ext cx="2387141" cy="1005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23654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0F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320F47"/>
                </a:solidFill>
              </a:rPr>
              <a:t>Shared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8220" y="3486150"/>
            <a:ext cx="4754880" cy="1632716"/>
          </a:xfrm>
        </p:spPr>
        <p:txBody>
          <a:bodyPr>
            <a:normAutofit/>
          </a:bodyPr>
          <a:lstStyle/>
          <a:p>
            <a:pPr>
              <a:buClr>
                <a:srgbClr val="C5A02D"/>
              </a:buClr>
            </a:pPr>
            <a:r>
              <a:rPr lang="en-US" sz="2800" b="1" dirty="0">
                <a:solidFill>
                  <a:srgbClr val="320F47"/>
                </a:solidFill>
              </a:rPr>
              <a:t>Monthly Webinar Series</a:t>
            </a:r>
          </a:p>
          <a:p>
            <a:pPr>
              <a:buClr>
                <a:srgbClr val="C5A02D"/>
              </a:buClr>
            </a:pPr>
            <a:r>
              <a:rPr lang="en-US" sz="2800" b="1" dirty="0">
                <a:solidFill>
                  <a:srgbClr val="320F47"/>
                </a:solidFill>
              </a:rPr>
              <a:t>Community Leaders Forum</a:t>
            </a:r>
          </a:p>
          <a:p>
            <a:pPr>
              <a:buClr>
                <a:srgbClr val="C5A02D"/>
              </a:buClr>
            </a:pPr>
            <a:r>
              <a:rPr lang="en-US" sz="2800" b="1" dirty="0">
                <a:solidFill>
                  <a:srgbClr val="320F47"/>
                </a:solidFill>
              </a:rPr>
              <a:t>Semi-annual Events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100" y="2277143"/>
            <a:ext cx="6062315" cy="4042350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2"/>
          <a:stretch/>
        </p:blipFill>
        <p:spPr>
          <a:xfrm>
            <a:off x="7968477" y="300447"/>
            <a:ext cx="3891547" cy="1665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4361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0F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245" y="408024"/>
            <a:ext cx="4250933" cy="2310410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320F47"/>
                </a:solidFill>
              </a:rPr>
              <a:t>TSLCA</a:t>
            </a:r>
            <a:br>
              <a:rPr lang="en-US" b="1" dirty="0">
                <a:solidFill>
                  <a:srgbClr val="320F47"/>
                </a:solidFill>
              </a:rPr>
            </a:br>
            <a:r>
              <a:rPr lang="en-US" b="1" dirty="0">
                <a:solidFill>
                  <a:srgbClr val="320F47"/>
                </a:solidFill>
              </a:rPr>
              <a:t>Community Network</a:t>
            </a:r>
          </a:p>
        </p:txBody>
      </p:sp>
      <p:pic>
        <p:nvPicPr>
          <p:cNvPr id="27" name="Content Placeholder 4"/>
          <p:cNvPicPr>
            <a:picLocks noChangeAspect="1"/>
          </p:cNvPicPr>
          <p:nvPr/>
        </p:nvPicPr>
        <p:blipFill rotWithShape="1">
          <a:blip r:embed="rId2"/>
          <a:srcRect l="12617" t="6932" r="47741" b="27735"/>
          <a:stretch/>
        </p:blipFill>
        <p:spPr>
          <a:xfrm>
            <a:off x="4397070" y="275805"/>
            <a:ext cx="7510764" cy="6320941"/>
          </a:xfrm>
          <a:prstGeom prst="rect">
            <a:avLst/>
          </a:prstGeom>
        </p:spPr>
      </p:pic>
      <p:pic>
        <p:nvPicPr>
          <p:cNvPr id="29" name="Content Placeholder 6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32057" t="33244" r="58212" b="46914"/>
          <a:stretch/>
        </p:blipFill>
        <p:spPr>
          <a:xfrm>
            <a:off x="2810865" y="3305831"/>
            <a:ext cx="1586204" cy="1651519"/>
          </a:xfrm>
          <a:prstGeom prst="rect">
            <a:avLst/>
          </a:prstGeom>
          <a:solidFill>
            <a:srgbClr val="333566">
              <a:alpha val="0"/>
            </a:srgbClr>
          </a:solidFill>
        </p:spPr>
      </p:pic>
      <p:pic>
        <p:nvPicPr>
          <p:cNvPr id="32" name="Content Placeholder 6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21439" t="33656" r="68534" b="47063"/>
          <a:stretch/>
        </p:blipFill>
        <p:spPr>
          <a:xfrm>
            <a:off x="458893" y="3329156"/>
            <a:ext cx="1634413" cy="1604867"/>
          </a:xfrm>
          <a:prstGeom prst="rect">
            <a:avLst/>
          </a:prstGeom>
        </p:spPr>
      </p:pic>
      <p:pic>
        <p:nvPicPr>
          <p:cNvPr id="33" name="Content Placeholder 6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21439" t="8853" r="54698" b="84469"/>
          <a:stretch/>
        </p:blipFill>
        <p:spPr>
          <a:xfrm>
            <a:off x="842246" y="2693595"/>
            <a:ext cx="3172932" cy="453446"/>
          </a:xfrm>
          <a:prstGeom prst="rect">
            <a:avLst/>
          </a:prstGeom>
        </p:spPr>
      </p:pic>
      <p:pic>
        <p:nvPicPr>
          <p:cNvPr id="31" name="Content Placeholder 6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42244" t="33855" r="47942" b="47146"/>
          <a:stretch/>
        </p:blipFill>
        <p:spPr>
          <a:xfrm>
            <a:off x="1545599" y="4855170"/>
            <a:ext cx="1678789" cy="1659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9784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0F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ross-Border Conversations on Caregiving log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5" t="12543" r="15535" b="3444"/>
          <a:stretch/>
        </p:blipFill>
        <p:spPr bwMode="auto">
          <a:xfrm>
            <a:off x="997792" y="588056"/>
            <a:ext cx="4460033" cy="4609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301061" y="5053013"/>
            <a:ext cx="62517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b="1" dirty="0">
                <a:solidFill>
                  <a:srgbClr val="320F47"/>
                </a:solidFill>
              </a:rPr>
              <a:t>Informal family caregiving from a multifaceted point of view. 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7072026" y="3123293"/>
            <a:ext cx="3346242" cy="3465751"/>
            <a:chOff x="6923314" y="2972258"/>
            <a:chExt cx="3346242" cy="3465751"/>
          </a:xfrm>
        </p:grpSpPr>
        <p:pic>
          <p:nvPicPr>
            <p:cNvPr id="11" name="Picture 2" descr="https://tse4.mm.bing.net/th?id=OIP.M05cc9f330b2ac96ce50bf72683638fc9o0&amp;pid=15.1&amp;P=0&amp;w=300&amp;h=300"/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23314" y="2972258"/>
              <a:ext cx="3346242" cy="3465751"/>
            </a:xfrm>
            <a:prstGeom prst="rect">
              <a:avLst/>
            </a:prstGeom>
            <a:solidFill>
              <a:srgbClr val="C5A02D"/>
            </a:solidFill>
          </p:spPr>
        </p:pic>
        <p:sp>
          <p:nvSpPr>
            <p:cNvPr id="15" name="5-Point Star 14"/>
            <p:cNvSpPr/>
            <p:nvPr/>
          </p:nvSpPr>
          <p:spPr>
            <a:xfrm>
              <a:off x="8266923" y="6027575"/>
              <a:ext cx="160983" cy="139959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320F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" name="5-Point Star 16"/>
            <p:cNvSpPr/>
            <p:nvPr/>
          </p:nvSpPr>
          <p:spPr>
            <a:xfrm>
              <a:off x="8186432" y="5117784"/>
              <a:ext cx="160983" cy="139959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320F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" name="5-Point Star 17"/>
            <p:cNvSpPr/>
            <p:nvPr/>
          </p:nvSpPr>
          <p:spPr>
            <a:xfrm>
              <a:off x="7433763" y="5598367"/>
              <a:ext cx="160983" cy="139959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320F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5257800" y="513183"/>
            <a:ext cx="657341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3000" b="1" dirty="0">
                <a:solidFill>
                  <a:srgbClr val="566139"/>
                </a:solidFill>
              </a:rPr>
              <a:t>Save the Dates!</a:t>
            </a:r>
          </a:p>
          <a:p>
            <a:pPr algn="ctr" defTabSz="457200"/>
            <a:r>
              <a:rPr lang="en-US" sz="2000" b="1" dirty="0">
                <a:solidFill>
                  <a:srgbClr val="353666"/>
                </a:solidFill>
              </a:rPr>
              <a:t/>
            </a:r>
            <a:br>
              <a:rPr lang="en-US" sz="2000" b="1" dirty="0">
                <a:solidFill>
                  <a:srgbClr val="353666"/>
                </a:solidFill>
              </a:rPr>
            </a:br>
            <a:r>
              <a:rPr lang="en-US" sz="2000" b="1" dirty="0">
                <a:solidFill>
                  <a:srgbClr val="353666"/>
                </a:solidFill>
              </a:rPr>
              <a:t>November 4</a:t>
            </a:r>
            <a:r>
              <a:rPr lang="en-US" sz="2000" b="1" baseline="30000" dirty="0">
                <a:solidFill>
                  <a:srgbClr val="353666"/>
                </a:solidFill>
              </a:rPr>
              <a:t>th </a:t>
            </a:r>
            <a:r>
              <a:rPr lang="en-US" sz="2000" dirty="0">
                <a:solidFill>
                  <a:srgbClr val="353666"/>
                </a:solidFill>
              </a:rPr>
              <a:t>- Frank Jones Center, Portsmouth NH</a:t>
            </a:r>
            <a:br>
              <a:rPr lang="en-US" sz="2000" dirty="0">
                <a:solidFill>
                  <a:srgbClr val="353666"/>
                </a:solidFill>
              </a:rPr>
            </a:br>
            <a:r>
              <a:rPr lang="en-US" sz="2000" b="1" dirty="0">
                <a:solidFill>
                  <a:srgbClr val="353666"/>
                </a:solidFill>
              </a:rPr>
              <a:t>November 15</a:t>
            </a:r>
            <a:r>
              <a:rPr lang="en-US" sz="2000" b="1" baseline="30000" dirty="0">
                <a:solidFill>
                  <a:srgbClr val="353666"/>
                </a:solidFill>
              </a:rPr>
              <a:t>th</a:t>
            </a:r>
            <a:r>
              <a:rPr lang="en-US" sz="2000" b="1" dirty="0">
                <a:solidFill>
                  <a:srgbClr val="353666"/>
                </a:solidFill>
              </a:rPr>
              <a:t> </a:t>
            </a:r>
            <a:r>
              <a:rPr lang="en-US" sz="2000" dirty="0">
                <a:solidFill>
                  <a:srgbClr val="353666"/>
                </a:solidFill>
              </a:rPr>
              <a:t>- Hotel Coolidge, White River Junction, VT</a:t>
            </a:r>
            <a:br>
              <a:rPr lang="en-US" sz="2000" dirty="0">
                <a:solidFill>
                  <a:srgbClr val="353666"/>
                </a:solidFill>
              </a:rPr>
            </a:br>
            <a:r>
              <a:rPr lang="en-US" sz="2000" b="1" dirty="0">
                <a:solidFill>
                  <a:srgbClr val="353666"/>
                </a:solidFill>
              </a:rPr>
              <a:t>November 17</a:t>
            </a:r>
            <a:r>
              <a:rPr lang="en-US" sz="2000" b="1" baseline="30000" dirty="0">
                <a:solidFill>
                  <a:srgbClr val="353666"/>
                </a:solidFill>
              </a:rPr>
              <a:t>th</a:t>
            </a:r>
            <a:r>
              <a:rPr lang="en-US" sz="2000" b="1" dirty="0">
                <a:solidFill>
                  <a:srgbClr val="353666"/>
                </a:solidFill>
              </a:rPr>
              <a:t> </a:t>
            </a:r>
            <a:r>
              <a:rPr lang="en-US" sz="2000" dirty="0">
                <a:solidFill>
                  <a:srgbClr val="353666"/>
                </a:solidFill>
              </a:rPr>
              <a:t>- Sunday River (Grand Summit) in Bethel, ME </a:t>
            </a:r>
          </a:p>
          <a:p>
            <a:pPr algn="ctr" defTabSz="457200"/>
            <a:endParaRPr lang="en-US" dirty="0">
              <a:solidFill>
                <a:srgbClr val="353666"/>
              </a:solidFill>
            </a:endParaRPr>
          </a:p>
          <a:p>
            <a:pPr algn="ctr" defTabSz="457200"/>
            <a:r>
              <a:rPr lang="en-US" sz="2000" dirty="0">
                <a:solidFill>
                  <a:srgbClr val="353666"/>
                </a:solidFill>
              </a:rPr>
              <a:t>Come to one event – or come to all! We’re better when we share, learn and grow together as a region.</a:t>
            </a:r>
          </a:p>
        </p:txBody>
      </p:sp>
    </p:spTree>
    <p:extLst>
      <p:ext uri="{BB962C8B-B14F-4D97-AF65-F5344CB8AC3E}">
        <p14:creationId xmlns:p14="http://schemas.microsoft.com/office/powerpoint/2010/main" val="1239600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0" y="1828805"/>
            <a:ext cx="121920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Helvetica Neue Light"/>
              </a:rPr>
              <a:t>On the index card in front of you please do the following:</a:t>
            </a:r>
          </a:p>
          <a:p>
            <a:pPr marL="0" indent="0">
              <a:buNone/>
            </a:pPr>
            <a:endParaRPr lang="en-US" dirty="0">
              <a:latin typeface="Helvetica Neue Light"/>
            </a:endParaRPr>
          </a:p>
          <a:p>
            <a:r>
              <a:rPr lang="en-US" dirty="0">
                <a:latin typeface="Helvetica Neue Light"/>
              </a:rPr>
              <a:t>Write your first and last name.</a:t>
            </a:r>
          </a:p>
          <a:p>
            <a:r>
              <a:rPr lang="en-US" dirty="0">
                <a:latin typeface="Helvetica Neue Light"/>
              </a:rPr>
              <a:t>Take 2 to 3 minutes and write three words to describe your cultural identity </a:t>
            </a:r>
          </a:p>
          <a:p>
            <a:pPr marL="0" indent="0">
              <a:buNone/>
            </a:pPr>
            <a:r>
              <a:rPr lang="en-US" dirty="0">
                <a:latin typeface="Helvetica Neue Light"/>
              </a:rPr>
              <a:t>   (there is no wrong answer).</a:t>
            </a:r>
          </a:p>
          <a:p>
            <a:r>
              <a:rPr lang="en-US" dirty="0">
                <a:latin typeface="Helvetica Neue Light"/>
              </a:rPr>
              <a:t>You will share this information as part of your introduction.</a:t>
            </a:r>
          </a:p>
          <a:p>
            <a:endParaRPr lang="en-US" dirty="0">
              <a:latin typeface="Helvetica Neue Light"/>
            </a:endParaRPr>
          </a:p>
        </p:txBody>
      </p:sp>
      <p:sp>
        <p:nvSpPr>
          <p:cNvPr id="4" name="Rectangle 1026"/>
          <p:cNvSpPr txBox="1">
            <a:spLocks noChangeArrowheads="1"/>
          </p:cNvSpPr>
          <p:nvPr/>
        </p:nvSpPr>
        <p:spPr bwMode="auto">
          <a:xfrm>
            <a:off x="203200" y="39858"/>
            <a:ext cx="11480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4400" b="1" dirty="0">
                <a:solidFill>
                  <a:srgbClr val="4BACC6">
                    <a:lumMod val="75000"/>
                  </a:srgbClr>
                </a:solidFill>
                <a:latin typeface="Calibri"/>
              </a:rPr>
              <a:t>Icebreaker:</a:t>
            </a:r>
            <a:br>
              <a:rPr lang="en-US" sz="4400" b="1" dirty="0">
                <a:solidFill>
                  <a:srgbClr val="4BACC6">
                    <a:lumMod val="75000"/>
                  </a:srgbClr>
                </a:solidFill>
                <a:latin typeface="Calibri"/>
              </a:rPr>
            </a:br>
            <a:r>
              <a:rPr lang="en-US" sz="4400" b="1" dirty="0">
                <a:solidFill>
                  <a:srgbClr val="4BACC6">
                    <a:lumMod val="75000"/>
                  </a:srgbClr>
                </a:solidFill>
                <a:latin typeface="Calibri"/>
              </a:rPr>
              <a:t>How do you define your culture?</a:t>
            </a:r>
            <a:r>
              <a:rPr lang="en-US" sz="4400" b="1" dirty="0">
                <a:solidFill>
                  <a:srgbClr val="4BACC6">
                    <a:lumMod val="75000"/>
                  </a:srgbClr>
                </a:solidFill>
                <a:latin typeface="Calibri"/>
                <a:cs typeface="Myriad Pro"/>
              </a:rPr>
              <a:t/>
            </a:r>
            <a:br>
              <a:rPr lang="en-US" sz="4400" b="1" dirty="0">
                <a:solidFill>
                  <a:srgbClr val="4BACC6">
                    <a:lumMod val="75000"/>
                  </a:srgbClr>
                </a:solidFill>
                <a:latin typeface="Calibri"/>
                <a:cs typeface="Myriad Pro"/>
              </a:rPr>
            </a:br>
            <a:endParaRPr lang="en-US" sz="4400" b="1" dirty="0">
              <a:solidFill>
                <a:srgbClr val="4BACC6">
                  <a:lumMod val="75000"/>
                </a:srgbClr>
              </a:solidFill>
              <a:latin typeface="Calibri"/>
              <a:cs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13803372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0F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ross-Border Conversations on Caregiving logo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5" t="12543" r="15535" b="3444"/>
          <a:stretch/>
        </p:blipFill>
        <p:spPr bwMode="auto">
          <a:xfrm>
            <a:off x="527240" y="367522"/>
            <a:ext cx="1889389" cy="1952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621902" y="609600"/>
            <a:ext cx="8396618" cy="1356360"/>
          </a:xfrm>
        </p:spPr>
        <p:txBody>
          <a:bodyPr/>
          <a:lstStyle/>
          <a:p>
            <a:r>
              <a:rPr lang="en-US" b="1" dirty="0">
                <a:solidFill>
                  <a:srgbClr val="320F47"/>
                </a:solidFill>
              </a:rPr>
              <a:t>Target Audience &amp; Objectives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sz="half" idx="1"/>
          </p:nvPr>
        </p:nvSpPr>
        <p:spPr>
          <a:xfrm>
            <a:off x="503854" y="2453950"/>
            <a:ext cx="6036905" cy="4161453"/>
          </a:xfrm>
        </p:spPr>
        <p:txBody>
          <a:bodyPr>
            <a:noAutofit/>
          </a:bodyPr>
          <a:lstStyle/>
          <a:p>
            <a:pPr>
              <a:buClr>
                <a:srgbClr val="C5A02D"/>
              </a:buClr>
            </a:pPr>
            <a:r>
              <a:rPr lang="en-US" sz="2000" dirty="0">
                <a:solidFill>
                  <a:srgbClr val="320F47"/>
                </a:solidFill>
              </a:rPr>
              <a:t>Caregivers of older adults</a:t>
            </a:r>
          </a:p>
          <a:p>
            <a:pPr>
              <a:buClr>
                <a:srgbClr val="C5A02D"/>
              </a:buClr>
            </a:pPr>
            <a:r>
              <a:rPr lang="en-US" sz="2000" dirty="0">
                <a:solidFill>
                  <a:srgbClr val="320F47"/>
                </a:solidFill>
              </a:rPr>
              <a:t>Leaders of age friendly community/aging in place initiatives</a:t>
            </a:r>
          </a:p>
          <a:p>
            <a:pPr>
              <a:buClr>
                <a:srgbClr val="C5A02D"/>
              </a:buClr>
            </a:pPr>
            <a:r>
              <a:rPr lang="en-US" sz="2000" dirty="0">
                <a:solidFill>
                  <a:srgbClr val="320F47"/>
                </a:solidFill>
              </a:rPr>
              <a:t>Town/City managers/administrators/planners</a:t>
            </a:r>
          </a:p>
          <a:p>
            <a:pPr>
              <a:buClr>
                <a:srgbClr val="C5A02D"/>
              </a:buClr>
            </a:pPr>
            <a:r>
              <a:rPr lang="en-US" sz="2000" dirty="0">
                <a:solidFill>
                  <a:srgbClr val="320F47"/>
                </a:solidFill>
              </a:rPr>
              <a:t>HR directors/Business leaders</a:t>
            </a:r>
          </a:p>
          <a:p>
            <a:pPr>
              <a:buClr>
                <a:srgbClr val="C5A02D"/>
              </a:buClr>
            </a:pPr>
            <a:r>
              <a:rPr lang="en-US" sz="2000" dirty="0">
                <a:solidFill>
                  <a:srgbClr val="320F47"/>
                </a:solidFill>
              </a:rPr>
              <a:t>Community providers of family caregiver supports and services</a:t>
            </a:r>
          </a:p>
          <a:p>
            <a:pPr>
              <a:buClr>
                <a:srgbClr val="C5A02D"/>
              </a:buClr>
            </a:pPr>
            <a:r>
              <a:rPr lang="en-US" sz="2000" dirty="0">
                <a:solidFill>
                  <a:srgbClr val="320F47"/>
                </a:solidFill>
              </a:rPr>
              <a:t>Advocates and policy leaders</a:t>
            </a:r>
          </a:p>
          <a:p>
            <a:pPr>
              <a:buClr>
                <a:srgbClr val="C5A02D"/>
              </a:buClr>
            </a:pPr>
            <a:r>
              <a:rPr lang="en-US" sz="2000" dirty="0">
                <a:solidFill>
                  <a:srgbClr val="320F47"/>
                </a:solidFill>
              </a:rPr>
              <a:t>Health care providers/care managers</a:t>
            </a:r>
          </a:p>
          <a:p>
            <a:pPr>
              <a:buClr>
                <a:srgbClr val="C5A02D"/>
              </a:buClr>
            </a:pPr>
            <a:r>
              <a:rPr lang="en-US" sz="2000" dirty="0">
                <a:solidFill>
                  <a:srgbClr val="320F47"/>
                </a:solidFill>
              </a:rPr>
              <a:t>Higher education partners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sz="half" idx="2"/>
          </p:nvPr>
        </p:nvSpPr>
        <p:spPr>
          <a:xfrm>
            <a:off x="6540759" y="2453950"/>
            <a:ext cx="5122505" cy="4161453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en-US" sz="2000" dirty="0">
                <a:solidFill>
                  <a:srgbClr val="320F47"/>
                </a:solidFill>
              </a:rPr>
              <a:t>Participants will:</a:t>
            </a:r>
          </a:p>
          <a:p>
            <a:pPr>
              <a:buClr>
                <a:srgbClr val="C5A02D"/>
              </a:buClr>
            </a:pPr>
            <a:r>
              <a:rPr lang="en-US" sz="2000" dirty="0">
                <a:solidFill>
                  <a:srgbClr val="320F47"/>
                </a:solidFill>
              </a:rPr>
              <a:t>Broadly understand the challenges of caregiving</a:t>
            </a:r>
          </a:p>
          <a:p>
            <a:pPr>
              <a:buClr>
                <a:srgbClr val="C5A02D"/>
              </a:buClr>
            </a:pPr>
            <a:r>
              <a:rPr lang="en-US" sz="2000" dirty="0">
                <a:solidFill>
                  <a:srgbClr val="320F47"/>
                </a:solidFill>
              </a:rPr>
              <a:t>Learn what resources, models and laws, support caregivers across multiple settings</a:t>
            </a:r>
          </a:p>
          <a:p>
            <a:pPr>
              <a:buClr>
                <a:srgbClr val="C5A02D"/>
              </a:buClr>
            </a:pPr>
            <a:r>
              <a:rPr lang="en-US" sz="2000" dirty="0">
                <a:solidFill>
                  <a:srgbClr val="320F47"/>
                </a:solidFill>
              </a:rPr>
              <a:t>Connect to tools and ideas that will help them increase supports and services to caregivers in their organizations and communities</a:t>
            </a:r>
          </a:p>
          <a:p>
            <a:pPr>
              <a:buClr>
                <a:srgbClr val="C5A02D"/>
              </a:buClr>
            </a:pPr>
            <a:r>
              <a:rPr lang="en-US" sz="2000" dirty="0">
                <a:solidFill>
                  <a:srgbClr val="320F47"/>
                </a:solidFill>
              </a:rPr>
              <a:t>Contribute their wisdom and vision to guide development of future work in this area</a:t>
            </a:r>
          </a:p>
          <a:p>
            <a:pPr marL="4572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77408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0F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ross-Border Conversations on Caregiving logo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5" t="12543" r="15535" b="3444"/>
          <a:stretch/>
        </p:blipFill>
        <p:spPr bwMode="auto">
          <a:xfrm>
            <a:off x="527240" y="367522"/>
            <a:ext cx="1889389" cy="1952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621902" y="609600"/>
            <a:ext cx="8396618" cy="1356360"/>
          </a:xfrm>
        </p:spPr>
        <p:txBody>
          <a:bodyPr/>
          <a:lstStyle/>
          <a:p>
            <a:r>
              <a:rPr lang="en-US" b="1" dirty="0">
                <a:solidFill>
                  <a:srgbClr val="320F47"/>
                </a:solidFill>
              </a:rPr>
              <a:t>About the Process</a:t>
            </a:r>
          </a:p>
        </p:txBody>
      </p:sp>
      <p:pic>
        <p:nvPicPr>
          <p:cNvPr id="5122" name="Picture 2" descr="https://tse2.mm.bing.net/th?id=OIP.M1b3ef70fc5e856217b602e27e5599b62o0&amp;pid=15.1&amp;P=0&amp;w=310&amp;h=180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357" y="2778947"/>
            <a:ext cx="4411612" cy="2558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88554" y="2779996"/>
            <a:ext cx="1309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b="1" dirty="0">
                <a:solidFill>
                  <a:srgbClr val="C5A02D"/>
                </a:solidFill>
              </a:rPr>
              <a:t>Contribute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057677" y="5226165"/>
            <a:ext cx="1240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b="1" dirty="0">
                <a:solidFill>
                  <a:srgbClr val="C5A02D"/>
                </a:solidFill>
              </a:rPr>
              <a:t>Listen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942782" y="2772427"/>
            <a:ext cx="1045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b="1" dirty="0">
                <a:solidFill>
                  <a:srgbClr val="C5A02D"/>
                </a:solidFill>
              </a:rPr>
              <a:t>Connect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773" y="756351"/>
            <a:ext cx="4556020" cy="458133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520405" y="5410831"/>
            <a:ext cx="50112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dirty="0">
                <a:solidFill>
                  <a:srgbClr val="000000"/>
                </a:solidFill>
              </a:rPr>
              <a:t>These events will help build a roadmap for collective action to address the many challenges care partners face.</a:t>
            </a:r>
          </a:p>
        </p:txBody>
      </p:sp>
    </p:spTree>
    <p:extLst>
      <p:ext uri="{BB962C8B-B14F-4D97-AF65-F5344CB8AC3E}">
        <p14:creationId xmlns:p14="http://schemas.microsoft.com/office/powerpoint/2010/main" val="11481046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0F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320F47"/>
                </a:solidFill>
              </a:rPr>
              <a:t>Connect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466718" y="3079776"/>
            <a:ext cx="11149013" cy="927817"/>
          </a:xfrm>
        </p:spPr>
        <p:txBody>
          <a:bodyPr>
            <a:normAutofit/>
          </a:bodyPr>
          <a:lstStyle/>
          <a:p>
            <a:r>
              <a:rPr lang="en-US" b="0" dirty="0">
                <a:solidFill>
                  <a:srgbClr val="320F47"/>
                </a:solidFill>
              </a:rPr>
              <a:t>Community Leaders Forum: Formal Fundraising Efforts</a:t>
            </a:r>
          </a:p>
          <a:p>
            <a:r>
              <a:rPr lang="en-US" b="0" dirty="0">
                <a:solidFill>
                  <a:srgbClr val="320F47"/>
                </a:solidFill>
              </a:rPr>
              <a:t>September 27</a:t>
            </a:r>
            <a:r>
              <a:rPr lang="en-US" b="0" baseline="30000" dirty="0">
                <a:solidFill>
                  <a:srgbClr val="320F47"/>
                </a:solidFill>
              </a:rPr>
              <a:t>th</a:t>
            </a:r>
            <a:r>
              <a:rPr lang="en-US" b="0" dirty="0">
                <a:solidFill>
                  <a:srgbClr val="320F47"/>
                </a:solidFill>
              </a:rPr>
              <a:t> 12:00 – 1:30 via webinar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66717" y="4159893"/>
            <a:ext cx="11149014" cy="777240"/>
          </a:xfrm>
        </p:spPr>
        <p:txBody>
          <a:bodyPr/>
          <a:lstStyle/>
          <a:p>
            <a:r>
              <a:rPr lang="en-US" b="0" dirty="0">
                <a:solidFill>
                  <a:srgbClr val="320F47"/>
                </a:solidFill>
              </a:rPr>
              <a:t>Preventing Elder Abuse &amp; Exploitation</a:t>
            </a:r>
          </a:p>
          <a:p>
            <a:r>
              <a:rPr lang="en-US" b="0" dirty="0">
                <a:solidFill>
                  <a:srgbClr val="320F47"/>
                </a:solidFill>
              </a:rPr>
              <a:t>September 29</a:t>
            </a:r>
            <a:r>
              <a:rPr lang="en-US" b="0" baseline="30000" dirty="0">
                <a:solidFill>
                  <a:srgbClr val="320F47"/>
                </a:solidFill>
              </a:rPr>
              <a:t>th</a:t>
            </a:r>
            <a:r>
              <a:rPr lang="en-US" b="0" dirty="0">
                <a:solidFill>
                  <a:srgbClr val="320F47"/>
                </a:solidFill>
              </a:rPr>
              <a:t> 12:00 – 1:30 via webinar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2"/>
          <a:stretch/>
        </p:blipFill>
        <p:spPr>
          <a:xfrm>
            <a:off x="7968477" y="300447"/>
            <a:ext cx="3891547" cy="1665513"/>
          </a:xfrm>
          <a:prstGeom prst="rect">
            <a:avLst/>
          </a:prstGeom>
        </p:spPr>
      </p:pic>
      <p:sp>
        <p:nvSpPr>
          <p:cNvPr id="10" name="Text Placeholder 3"/>
          <p:cNvSpPr txBox="1">
            <a:spLocks/>
          </p:cNvSpPr>
          <p:nvPr/>
        </p:nvSpPr>
        <p:spPr>
          <a:xfrm>
            <a:off x="466719" y="2312692"/>
            <a:ext cx="11149013" cy="7178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1"/>
              </a:buClr>
              <a:buSzPct val="80000"/>
              <a:buFont typeface="Corbel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SzPct val="80000"/>
              <a:buFont typeface="Corbe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SzPct val="80000"/>
              <a:buFont typeface="Corbe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SzPct val="80000"/>
              <a:buFont typeface="Corbe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SzPct val="80000"/>
              <a:buFont typeface="Corbe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SzPct val="80000"/>
              <a:buFont typeface="Corbe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SzPct val="80000"/>
              <a:buFont typeface="Corbe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SzPct val="80000"/>
              <a:buFont typeface="Corbe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SzPct val="80000"/>
              <a:buFont typeface="Corbe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</a:pPr>
            <a:r>
              <a:rPr lang="en-US" b="0" dirty="0">
                <a:solidFill>
                  <a:srgbClr val="320F47"/>
                </a:solidFill>
              </a:rPr>
              <a:t>Registration for the Cross-border Conversations on Caregiving opens in </a:t>
            </a:r>
            <a:r>
              <a:rPr lang="en-US" dirty="0">
                <a:solidFill>
                  <a:srgbClr val="320F47"/>
                </a:solidFill>
              </a:rPr>
              <a:t>October</a:t>
            </a:r>
            <a:r>
              <a:rPr lang="en-US" b="0" dirty="0">
                <a:solidFill>
                  <a:srgbClr val="320F47"/>
                </a:solidFill>
              </a:rPr>
              <a:t>!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l="24341" t="28125" r="28221" b="28516"/>
          <a:stretch/>
        </p:blipFill>
        <p:spPr>
          <a:xfrm>
            <a:off x="7167302" y="4056867"/>
            <a:ext cx="4448432" cy="22860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706308" y="5193724"/>
            <a:ext cx="574574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/>
            <a:r>
              <a:rPr lang="en-US" sz="3000" dirty="0">
                <a:solidFill>
                  <a:srgbClr val="C5A02D"/>
                </a:solidFill>
              </a:rPr>
              <a:t>Register for webinars and events at</a:t>
            </a:r>
            <a:br>
              <a:rPr lang="en-US" sz="3000" dirty="0">
                <a:solidFill>
                  <a:srgbClr val="C5A02D"/>
                </a:solidFill>
              </a:rPr>
            </a:br>
            <a:r>
              <a:rPr lang="en-US" sz="3000" dirty="0">
                <a:solidFill>
                  <a:srgbClr val="C5A02D"/>
                </a:solidFill>
              </a:rPr>
              <a:t>www.agefriendly.community</a:t>
            </a:r>
          </a:p>
        </p:txBody>
      </p:sp>
    </p:spTree>
    <p:extLst>
      <p:ext uri="{BB962C8B-B14F-4D97-AF65-F5344CB8AC3E}">
        <p14:creationId xmlns:p14="http://schemas.microsoft.com/office/powerpoint/2010/main" val="30725030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0F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320F47"/>
                </a:solidFill>
              </a:rPr>
              <a:t>Contact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5319" y="2376507"/>
            <a:ext cx="9158930" cy="411480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en-US" sz="2400" dirty="0">
                <a:solidFill>
                  <a:srgbClr val="320F47"/>
                </a:solidFill>
              </a:rPr>
              <a:t>Jessica L. Maurer, Esq.</a:t>
            </a:r>
          </a:p>
          <a:p>
            <a:pPr marL="45720" indent="0">
              <a:buNone/>
            </a:pPr>
            <a:r>
              <a:rPr lang="en-US" sz="2400" dirty="0">
                <a:solidFill>
                  <a:srgbClr val="320F47"/>
                </a:solidFill>
              </a:rPr>
              <a:t/>
            </a:r>
            <a:br>
              <a:rPr lang="en-US" sz="2400" dirty="0">
                <a:solidFill>
                  <a:srgbClr val="320F47"/>
                </a:solidFill>
              </a:rPr>
            </a:br>
            <a:r>
              <a:rPr lang="en-US" sz="2400" dirty="0">
                <a:solidFill>
                  <a:srgbClr val="320F47"/>
                </a:solidFill>
              </a:rPr>
              <a:t>Executive Director, Maine Association of Area Agencies on Aging</a:t>
            </a:r>
            <a:br>
              <a:rPr lang="en-US" sz="2400" dirty="0">
                <a:solidFill>
                  <a:srgbClr val="320F47"/>
                </a:solidFill>
              </a:rPr>
            </a:br>
            <a:r>
              <a:rPr lang="en-US" sz="2400" dirty="0">
                <a:solidFill>
                  <a:srgbClr val="320F47"/>
                </a:solidFill>
              </a:rPr>
              <a:t>Project Manager, Tri-State Learning Collaborative on Aging</a:t>
            </a:r>
            <a:br>
              <a:rPr lang="en-US" sz="2400" dirty="0">
                <a:solidFill>
                  <a:srgbClr val="320F47"/>
                </a:solidFill>
              </a:rPr>
            </a:br>
            <a:r>
              <a:rPr lang="en-US" sz="2400" dirty="0">
                <a:solidFill>
                  <a:srgbClr val="320F47"/>
                </a:solidFill>
              </a:rPr>
              <a:t>Co-Chair, Maine Council on Aging</a:t>
            </a:r>
          </a:p>
          <a:p>
            <a:pPr marL="45720" indent="0">
              <a:buNone/>
            </a:pPr>
            <a:r>
              <a:rPr lang="en-US" sz="2400" dirty="0">
                <a:solidFill>
                  <a:srgbClr val="C5A02D"/>
                </a:solidFill>
                <a:hlinkClick r:id="rId2"/>
              </a:rPr>
              <a:t>207-592-9972</a:t>
            </a:r>
            <a:endParaRPr lang="en-US" sz="2400" dirty="0">
              <a:solidFill>
                <a:srgbClr val="C5A02D"/>
              </a:solidFill>
            </a:endParaRPr>
          </a:p>
          <a:p>
            <a:pPr marL="45720" indent="0">
              <a:buNone/>
            </a:pPr>
            <a:r>
              <a:rPr lang="en-US" sz="2400" dirty="0">
                <a:solidFill>
                  <a:srgbClr val="C5A02D"/>
                </a:solidFill>
                <a:hlinkClick r:id="rId3"/>
              </a:rPr>
              <a:t>jmaurer@maine4a.org</a:t>
            </a:r>
            <a:endParaRPr lang="en-US" sz="2400" dirty="0">
              <a:solidFill>
                <a:srgbClr val="C5A02D"/>
              </a:solidFill>
            </a:endParaRPr>
          </a:p>
          <a:p>
            <a:pPr marL="45720" indent="0">
              <a:buNone/>
            </a:pPr>
            <a:r>
              <a:rPr lang="en-US" sz="2400" dirty="0">
                <a:solidFill>
                  <a:srgbClr val="C5A02D"/>
                </a:solidFill>
                <a:hlinkClick r:id="rId4"/>
              </a:rPr>
              <a:t>www.agefriendly.community</a:t>
            </a:r>
            <a:endParaRPr lang="en-US" sz="2400" dirty="0">
              <a:solidFill>
                <a:srgbClr val="C5A02D"/>
              </a:solidFill>
            </a:endParaRPr>
          </a:p>
          <a:p>
            <a:pPr marL="45720" indent="0">
              <a:buNone/>
            </a:pP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2"/>
          <a:stretch/>
        </p:blipFill>
        <p:spPr>
          <a:xfrm>
            <a:off x="7968477" y="300447"/>
            <a:ext cx="3891547" cy="16655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9804" y="3785429"/>
            <a:ext cx="2708891" cy="2705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0627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349961" y="5277678"/>
            <a:ext cx="7315200" cy="566738"/>
          </a:xfrm>
        </p:spPr>
        <p:txBody>
          <a:bodyPr>
            <a:normAutofit/>
          </a:bodyPr>
          <a:lstStyle/>
          <a:p>
            <a:pPr algn="ctr"/>
            <a:r>
              <a:rPr lang="en-US" sz="2400" dirty="0"/>
              <a:t>Planning for the Upcoming Legislative Year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06" b="28906"/>
          <a:stretch>
            <a:fillRect/>
          </a:stretch>
        </p:blipFill>
        <p:spPr bwMode="auto">
          <a:xfrm>
            <a:off x="2389716" y="612775"/>
            <a:ext cx="7992779" cy="449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27731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8509" y="1400369"/>
            <a:ext cx="6172200" cy="4392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9830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Update from the Work Groups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5" r="7209" b="9884"/>
          <a:stretch/>
        </p:blipFill>
        <p:spPr>
          <a:xfrm>
            <a:off x="4206239" y="2625176"/>
            <a:ext cx="3748133" cy="269576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6AD33-158D-B441-93C3-15396DAF39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32857" y="1523192"/>
            <a:ext cx="2100943" cy="461665"/>
          </a:xfrm>
          <a:prstGeom prst="rect">
            <a:avLst/>
          </a:prstGeom>
          <a:solidFill>
            <a:srgbClr val="F9B47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Transportation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32857" y="2763065"/>
            <a:ext cx="1981200" cy="1200329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Cross Disciplinary – Policy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32857" y="5027591"/>
            <a:ext cx="1981200" cy="461665"/>
          </a:xfrm>
          <a:prstGeom prst="rect">
            <a:avLst/>
          </a:prstGeom>
          <a:solidFill>
            <a:srgbClr val="97DBD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Caregivers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369030" y="1523192"/>
            <a:ext cx="1981200" cy="461665"/>
          </a:xfrm>
          <a:prstGeom prst="rect">
            <a:avLst/>
          </a:prstGeom>
          <a:solidFill>
            <a:srgbClr val="00DA6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Workforce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525785" y="2772727"/>
            <a:ext cx="1981200" cy="1200329"/>
          </a:xfrm>
          <a:prstGeom prst="rect">
            <a:avLst/>
          </a:prstGeom>
          <a:solidFill>
            <a:srgbClr val="99FF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Care Coordination - Practice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525785" y="5027592"/>
            <a:ext cx="19812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Advocacy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849586" y="1410789"/>
            <a:ext cx="2269671" cy="57487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Zoning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849586" y="5590903"/>
            <a:ext cx="2455817" cy="948608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Information Coordination </a:t>
            </a:r>
          </a:p>
        </p:txBody>
      </p:sp>
    </p:spTree>
    <p:extLst>
      <p:ext uri="{BB962C8B-B14F-4D97-AF65-F5344CB8AC3E}">
        <p14:creationId xmlns:p14="http://schemas.microsoft.com/office/powerpoint/2010/main" val="11309199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/>
              <a:t>Workgroup Calendar 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0768443"/>
              </p:ext>
            </p:extLst>
          </p:nvPr>
        </p:nvGraphicFramePr>
        <p:xfrm>
          <a:off x="2389717" y="252627"/>
          <a:ext cx="7315199" cy="521884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39403">
                  <a:extLst>
                    <a:ext uri="{9D8B030D-6E8A-4147-A177-3AD203B41FA5}">
                      <a16:colId xmlns:a16="http://schemas.microsoft.com/office/drawing/2014/main" xmlns="" val="3599839978"/>
                    </a:ext>
                  </a:extLst>
                </a:gridCol>
                <a:gridCol w="1949058">
                  <a:extLst>
                    <a:ext uri="{9D8B030D-6E8A-4147-A177-3AD203B41FA5}">
                      <a16:colId xmlns:a16="http://schemas.microsoft.com/office/drawing/2014/main" xmlns="" val="3526997141"/>
                    </a:ext>
                  </a:extLst>
                </a:gridCol>
                <a:gridCol w="2126738">
                  <a:extLst>
                    <a:ext uri="{9D8B030D-6E8A-4147-A177-3AD203B41FA5}">
                      <a16:colId xmlns:a16="http://schemas.microsoft.com/office/drawing/2014/main" xmlns="" val="890444722"/>
                    </a:ext>
                  </a:extLst>
                </a:gridCol>
              </a:tblGrid>
              <a:tr h="52289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Group 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</a:t>
                      </a:r>
                      <a:r>
                        <a:rPr lang="en-US" sz="1800" baseline="30000">
                          <a:effectLst/>
                        </a:rPr>
                        <a:t>st</a:t>
                      </a:r>
                      <a:r>
                        <a:rPr lang="en-US" sz="1800">
                          <a:effectLst/>
                        </a:rPr>
                        <a:t> Meeting Time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</a:t>
                      </a:r>
                      <a:r>
                        <a:rPr lang="en-US" sz="1800" baseline="30000">
                          <a:effectLst/>
                        </a:rPr>
                        <a:t>nd</a:t>
                      </a:r>
                      <a:r>
                        <a:rPr lang="en-US" sz="1800">
                          <a:effectLst/>
                        </a:rPr>
                        <a:t> Meeting Time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446669296"/>
                  </a:ext>
                </a:extLst>
              </a:tr>
              <a:tr h="522895"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1800">
                          <a:effectLst/>
                        </a:rPr>
                        <a:t>Transportation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June 13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July 18 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797006730"/>
                  </a:ext>
                </a:extLst>
              </a:tr>
              <a:tr h="547149"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1800">
                          <a:effectLst/>
                        </a:rPr>
                        <a:t>Zoning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July 14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TBD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236683852"/>
                  </a:ext>
                </a:extLst>
              </a:tr>
              <a:tr h="522895"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1800">
                          <a:effectLst/>
                        </a:rPr>
                        <a:t>Cross Disciplinary- Policy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June 21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August 11 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854618807"/>
                  </a:ext>
                </a:extLst>
              </a:tr>
              <a:tr h="522895"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1800">
                          <a:effectLst/>
                        </a:rPr>
                        <a:t>Workforce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June 29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August 5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546469383"/>
                  </a:ext>
                </a:extLst>
              </a:tr>
              <a:tr h="522895"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1800">
                          <a:effectLst/>
                        </a:rPr>
                        <a:t>Information Coordination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June 29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August 10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887920659"/>
                  </a:ext>
                </a:extLst>
              </a:tr>
              <a:tr h="522895"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1800" dirty="0">
                          <a:effectLst/>
                        </a:rPr>
                        <a:t>Caregiving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June 24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July 27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892428616"/>
                  </a:ext>
                </a:extLst>
              </a:tr>
              <a:tr h="547149"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1800">
                          <a:effectLst/>
                        </a:rPr>
                        <a:t>Care Coordination -Practice 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June 13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July 26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68552825"/>
                  </a:ext>
                </a:extLst>
              </a:tr>
              <a:tr h="522895"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1800">
                          <a:effectLst/>
                        </a:rPr>
                        <a:t>Advocacy 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June 28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July 28 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1261215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61044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536317"/>
            <a:ext cx="9601200" cy="1485900"/>
          </a:xfrm>
        </p:spPr>
        <p:txBody>
          <a:bodyPr/>
          <a:lstStyle/>
          <a:p>
            <a:pPr algn="ctr"/>
            <a:r>
              <a:rPr lang="en-US" dirty="0"/>
              <a:t>Caregiver Group </a:t>
            </a:r>
            <a:r>
              <a:rPr lang="en-US" dirty="0" smtClean="0"/>
              <a:t>Update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69234" y="1977893"/>
            <a:ext cx="10972800" cy="4525963"/>
          </a:xfrm>
        </p:spPr>
        <p:txBody>
          <a:bodyPr/>
          <a:lstStyle/>
          <a:p>
            <a:r>
              <a:rPr lang="en-US" b="1" dirty="0"/>
              <a:t>Meeting June 24</a:t>
            </a:r>
            <a:r>
              <a:rPr lang="en-US" b="1" baseline="30000" dirty="0"/>
              <a:t>th</a:t>
            </a:r>
          </a:p>
          <a:p>
            <a:pPr marL="0" indent="0">
              <a:buNone/>
            </a:pPr>
            <a:endParaRPr lang="en-US" b="1" dirty="0"/>
          </a:p>
          <a:p>
            <a:pPr lvl="1"/>
            <a:r>
              <a:rPr lang="en-US" b="1" dirty="0"/>
              <a:t>Focusing the Caregiving Group on</a:t>
            </a:r>
          </a:p>
          <a:p>
            <a:pPr marL="530352" lvl="1" indent="0">
              <a:buNone/>
            </a:pPr>
            <a:endParaRPr lang="en-US" sz="1800" dirty="0"/>
          </a:p>
          <a:p>
            <a:pPr lvl="2"/>
            <a:r>
              <a:rPr lang="en-US" dirty="0"/>
              <a:t>Utilizing the previous action plan as a </a:t>
            </a:r>
            <a:r>
              <a:rPr lang="en-US" dirty="0" smtClean="0"/>
              <a:t>springboard </a:t>
            </a:r>
            <a:endParaRPr lang="en-US" dirty="0"/>
          </a:p>
          <a:p>
            <a:pPr lvl="2"/>
            <a:endParaRPr lang="en-US" dirty="0"/>
          </a:p>
          <a:p>
            <a:pPr lvl="2"/>
            <a:r>
              <a:rPr lang="en-US" dirty="0"/>
              <a:t>Informal/unpaid caregivers 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086749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209618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0748" y="347869"/>
            <a:ext cx="9521687" cy="1434548"/>
          </a:xfrm>
        </p:spPr>
        <p:txBody>
          <a:bodyPr/>
          <a:lstStyle/>
          <a:p>
            <a:pPr algn="ctr"/>
            <a:r>
              <a:rPr lang="en-US" dirty="0"/>
              <a:t>Informal Caregiver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14191" y="1736035"/>
            <a:ext cx="3926181" cy="4669243"/>
          </a:xfrm>
        </p:spPr>
      </p:pic>
    </p:spTree>
    <p:extLst>
      <p:ext uri="{BB962C8B-B14F-4D97-AF65-F5344CB8AC3E}">
        <p14:creationId xmlns:p14="http://schemas.microsoft.com/office/powerpoint/2010/main" val="26363762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48" y="233289"/>
            <a:ext cx="11386087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09600" y="274320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dirty="0">
                <a:solidFill>
                  <a:srgbClr val="1F497D">
                    <a:lumMod val="50000"/>
                  </a:srgbClr>
                </a:solidFill>
              </a:rPr>
              <a:t>An Introduction to Diversity and Equity in NH</a:t>
            </a:r>
          </a:p>
        </p:txBody>
      </p:sp>
    </p:spTree>
    <p:extLst>
      <p:ext uri="{BB962C8B-B14F-4D97-AF65-F5344CB8AC3E}">
        <p14:creationId xmlns:p14="http://schemas.microsoft.com/office/powerpoint/2010/main" val="19004894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536317"/>
            <a:ext cx="9601200" cy="1485900"/>
          </a:xfrm>
        </p:spPr>
        <p:txBody>
          <a:bodyPr/>
          <a:lstStyle/>
          <a:p>
            <a:pPr algn="ctr"/>
            <a:r>
              <a:rPr lang="en-US" dirty="0" smtClean="0"/>
              <a:t>Caregiver Group Update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Meeting July 27</a:t>
            </a:r>
            <a:r>
              <a:rPr lang="en-US" b="1" baseline="30000" dirty="0"/>
              <a:t>th</a:t>
            </a:r>
          </a:p>
          <a:p>
            <a:pPr marL="0" indent="0">
              <a:buNone/>
            </a:pPr>
            <a:endParaRPr lang="en-US" dirty="0"/>
          </a:p>
          <a:p>
            <a:pPr lvl="1"/>
            <a:r>
              <a:rPr lang="en-US" dirty="0"/>
              <a:t>Identification of 2 </a:t>
            </a:r>
            <a:r>
              <a:rPr lang="en-US" dirty="0" smtClean="0"/>
              <a:t>strategies: </a:t>
            </a:r>
            <a:endParaRPr lang="en-US" dirty="0"/>
          </a:p>
          <a:p>
            <a:pPr marL="530352" lvl="1" indent="0">
              <a:buNone/>
            </a:pPr>
            <a:endParaRPr lang="en-US" dirty="0"/>
          </a:p>
          <a:p>
            <a:pPr lvl="2">
              <a:buFont typeface="Wingdings" panose="05000000000000000000" pitchFamily="2" charset="2"/>
              <a:buChar char="§"/>
            </a:pPr>
            <a:r>
              <a:rPr lang="en-US" dirty="0"/>
              <a:t>Employer case model of best practices </a:t>
            </a:r>
          </a:p>
          <a:p>
            <a:pPr lvl="2">
              <a:buFont typeface="Wingdings" panose="05000000000000000000" pitchFamily="2" charset="2"/>
              <a:buChar char="§"/>
            </a:pPr>
            <a:endParaRPr lang="en-US" dirty="0"/>
          </a:p>
          <a:p>
            <a:pPr lvl="2">
              <a:buFont typeface="Wingdings" panose="05000000000000000000" pitchFamily="2" charset="2"/>
              <a:buChar char="§"/>
            </a:pPr>
            <a:r>
              <a:rPr lang="en-US" dirty="0"/>
              <a:t>Five Questions </a:t>
            </a:r>
            <a:r>
              <a:rPr lang="en-US" dirty="0" smtClean="0"/>
              <a:t>to </a:t>
            </a:r>
            <a:r>
              <a:rPr lang="en-US" dirty="0"/>
              <a:t>be developed and used to help caregivers </a:t>
            </a:r>
            <a:r>
              <a:rPr lang="en-US" dirty="0" smtClean="0"/>
              <a:t>self identify</a:t>
            </a:r>
            <a:endParaRPr lang="en-US" dirty="0"/>
          </a:p>
          <a:p>
            <a:pPr lvl="2">
              <a:buFont typeface="Wingdings" panose="05000000000000000000" pitchFamily="2" charset="2"/>
              <a:buChar char="§"/>
            </a:pPr>
            <a:endParaRPr lang="en-US" sz="2000" dirty="0"/>
          </a:p>
          <a:p>
            <a:pPr lvl="2">
              <a:buFont typeface="Wingdings" panose="05000000000000000000" pitchFamily="2" charset="2"/>
              <a:buChar char="§"/>
            </a:pPr>
            <a:endParaRPr lang="en-US" sz="2000" dirty="0"/>
          </a:p>
          <a:p>
            <a:pPr lvl="1"/>
            <a:endParaRPr lang="en-US" sz="1800" dirty="0"/>
          </a:p>
          <a:p>
            <a:pPr marL="987552" lvl="2" indent="0">
              <a:buNone/>
            </a:pP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086749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657819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536317"/>
            <a:ext cx="9601200" cy="1485900"/>
          </a:xfrm>
        </p:spPr>
        <p:txBody>
          <a:bodyPr/>
          <a:lstStyle/>
          <a:p>
            <a:pPr algn="ctr"/>
            <a:r>
              <a:rPr lang="en-US" dirty="0" smtClean="0"/>
              <a:t>Caregiver Group Update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b="1" dirty="0" smtClean="0"/>
          </a:p>
          <a:p>
            <a:r>
              <a:rPr lang="en-US" b="1" dirty="0" smtClean="0"/>
              <a:t>Meeting </a:t>
            </a:r>
            <a:r>
              <a:rPr lang="en-US" b="1" dirty="0"/>
              <a:t>July 27</a:t>
            </a:r>
            <a:r>
              <a:rPr lang="en-US" b="1" baseline="30000" dirty="0"/>
              <a:t>th    </a:t>
            </a:r>
          </a:p>
          <a:p>
            <a:pPr marL="0" indent="0">
              <a:buNone/>
            </a:pPr>
            <a:r>
              <a:rPr lang="en-US" dirty="0"/>
              <a:t>	</a:t>
            </a:r>
          </a:p>
          <a:p>
            <a:pPr marL="457200" lvl="1" indent="0">
              <a:buNone/>
            </a:pPr>
            <a:r>
              <a:rPr lang="en-US" dirty="0"/>
              <a:t>Developing a case model for employers</a:t>
            </a:r>
            <a:r>
              <a:rPr lang="en-US" dirty="0" smtClean="0"/>
              <a:t>:</a:t>
            </a:r>
          </a:p>
          <a:p>
            <a:pPr marL="457200" lvl="1" indent="0">
              <a:buNone/>
            </a:pPr>
            <a:endParaRPr lang="en-US" sz="1000" dirty="0"/>
          </a:p>
          <a:p>
            <a:pPr lvl="2"/>
            <a:r>
              <a:rPr lang="en-US" dirty="0"/>
              <a:t>I</a:t>
            </a:r>
            <a:r>
              <a:rPr lang="en-US" dirty="0" smtClean="0"/>
              <a:t>dentifying </a:t>
            </a:r>
            <a:r>
              <a:rPr lang="en-US" dirty="0"/>
              <a:t>and reaching out to NH businesses that have supportive employment models to </a:t>
            </a:r>
          </a:p>
          <a:p>
            <a:pPr lvl="3"/>
            <a:r>
              <a:rPr lang="en-US" sz="2400" dirty="0"/>
              <a:t>Learn from them</a:t>
            </a:r>
          </a:p>
          <a:p>
            <a:pPr lvl="3"/>
            <a:r>
              <a:rPr lang="en-US" sz="2400" dirty="0"/>
              <a:t>Gain their support to help us involve more businesses. </a:t>
            </a:r>
          </a:p>
          <a:p>
            <a:pPr marL="457200" lvl="1" indent="0">
              <a:buNone/>
            </a:pPr>
            <a:endParaRPr lang="en-US" sz="1800" dirty="0"/>
          </a:p>
          <a:p>
            <a:pPr marL="987552" lvl="2" indent="0">
              <a:buNone/>
            </a:pP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086749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8596330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536317"/>
            <a:ext cx="9601200" cy="1485900"/>
          </a:xfrm>
        </p:spPr>
        <p:txBody>
          <a:bodyPr/>
          <a:lstStyle/>
          <a:p>
            <a:pPr algn="ctr"/>
            <a:r>
              <a:rPr lang="en-US" dirty="0"/>
              <a:t>Caregivers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371600" y="1868557"/>
            <a:ext cx="9601200" cy="3998843"/>
          </a:xfrm>
        </p:spPr>
        <p:txBody>
          <a:bodyPr>
            <a:normAutofit fontScale="40000" lnSpcReduction="20000"/>
          </a:bodyPr>
          <a:lstStyle/>
          <a:p>
            <a:r>
              <a:rPr lang="en-US" sz="5900" b="1" dirty="0"/>
              <a:t>Meeting July </a:t>
            </a:r>
            <a:r>
              <a:rPr lang="en-US" sz="5900" b="1" dirty="0" smtClean="0"/>
              <a:t>27</a:t>
            </a:r>
            <a:r>
              <a:rPr lang="en-US" sz="5900" b="1" baseline="30000" dirty="0" smtClean="0"/>
              <a:t>th</a:t>
            </a:r>
          </a:p>
          <a:p>
            <a:endParaRPr lang="en-US" sz="4500" b="1" baseline="30000" dirty="0"/>
          </a:p>
          <a:p>
            <a:pPr marL="0" indent="0">
              <a:buNone/>
            </a:pPr>
            <a:endParaRPr lang="en-US" sz="2900" dirty="0"/>
          </a:p>
          <a:p>
            <a:pPr marL="457200" lvl="1" indent="0">
              <a:buNone/>
            </a:pPr>
            <a:r>
              <a:rPr lang="en-US" sz="6000" dirty="0"/>
              <a:t>Tools for employed caregivers– to discuss their rights and accessible resources. </a:t>
            </a:r>
            <a:endParaRPr lang="en-US" sz="6000" dirty="0" smtClean="0"/>
          </a:p>
          <a:p>
            <a:pPr marL="457200" lvl="1" indent="0">
              <a:buNone/>
            </a:pPr>
            <a:endParaRPr lang="en-US" sz="6000" dirty="0"/>
          </a:p>
          <a:p>
            <a:pPr marL="457200" lvl="1" indent="0">
              <a:buNone/>
            </a:pPr>
            <a:r>
              <a:rPr lang="en-US" sz="6000" dirty="0"/>
              <a:t>T</a:t>
            </a:r>
            <a:r>
              <a:rPr lang="en-US" sz="6000" dirty="0" smtClean="0"/>
              <a:t>he </a:t>
            </a:r>
            <a:r>
              <a:rPr lang="en-US" sz="6000" dirty="0"/>
              <a:t>value of securing assistance </a:t>
            </a:r>
          </a:p>
          <a:p>
            <a:pPr lvl="3"/>
            <a:r>
              <a:rPr lang="en-US" sz="6000" dirty="0"/>
              <a:t>caregivers don’t feel comfortable reaching out to ask for help</a:t>
            </a:r>
          </a:p>
          <a:p>
            <a:pPr lvl="3"/>
            <a:endParaRPr lang="en-US" sz="4400" dirty="0"/>
          </a:p>
          <a:p>
            <a:pPr marL="987552" lvl="2" indent="0">
              <a:buNone/>
            </a:pPr>
            <a:r>
              <a:rPr lang="en-US" sz="3800" dirty="0"/>
              <a:t>.</a:t>
            </a:r>
          </a:p>
          <a:p>
            <a:pPr marL="1444752" lvl="3" indent="0">
              <a:buNone/>
            </a:pPr>
            <a:endParaRPr lang="en-US" sz="3800" dirty="0"/>
          </a:p>
          <a:p>
            <a:pPr marL="1444752" lvl="3" indent="0">
              <a:buNone/>
            </a:pPr>
            <a:endParaRPr lang="en-US" sz="2900" dirty="0"/>
          </a:p>
          <a:p>
            <a:pPr marL="987552" lvl="2" indent="0">
              <a:buNone/>
            </a:pPr>
            <a:endParaRPr lang="en-US" sz="2900" dirty="0"/>
          </a:p>
          <a:p>
            <a:pPr marL="987552" lvl="2" indent="0">
              <a:buNone/>
            </a:pPr>
            <a:r>
              <a:rPr lang="en-US" dirty="0"/>
              <a:t>.  </a:t>
            </a:r>
            <a:endParaRPr lang="en-US" sz="1600" dirty="0"/>
          </a:p>
          <a:p>
            <a:pPr marL="987552" lvl="2" indent="0">
              <a:buNone/>
            </a:pP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086749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67071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536317"/>
            <a:ext cx="9601200" cy="1485900"/>
          </a:xfrm>
        </p:spPr>
        <p:txBody>
          <a:bodyPr/>
          <a:lstStyle/>
          <a:p>
            <a:pPr algn="ctr"/>
            <a:r>
              <a:rPr lang="en-US" dirty="0" smtClean="0"/>
              <a:t>Caregiver Group Update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371600" y="1669774"/>
            <a:ext cx="9601200" cy="4691269"/>
          </a:xfrm>
        </p:spPr>
        <p:txBody>
          <a:bodyPr>
            <a:normAutofit fontScale="40000" lnSpcReduction="20000"/>
          </a:bodyPr>
          <a:lstStyle/>
          <a:p>
            <a:r>
              <a:rPr lang="en-US" sz="7000" b="1" dirty="0"/>
              <a:t>Meeting July 27</a:t>
            </a:r>
            <a:r>
              <a:rPr lang="en-US" sz="7000" b="1" baseline="30000" dirty="0"/>
              <a:t>th</a:t>
            </a:r>
          </a:p>
          <a:p>
            <a:pPr marL="0" indent="0">
              <a:buNone/>
            </a:pPr>
            <a:endParaRPr lang="en-US" sz="6000" dirty="0"/>
          </a:p>
          <a:p>
            <a:pPr lvl="2"/>
            <a:r>
              <a:rPr lang="en-US" sz="6000" dirty="0"/>
              <a:t>I</a:t>
            </a:r>
            <a:r>
              <a:rPr lang="en-US" sz="6000" dirty="0" smtClean="0"/>
              <a:t>nformal </a:t>
            </a:r>
            <a:r>
              <a:rPr lang="en-US" sz="6000" dirty="0"/>
              <a:t>caregivers have a difficult time identifying that they are caregivers </a:t>
            </a:r>
          </a:p>
          <a:p>
            <a:pPr lvl="3"/>
            <a:r>
              <a:rPr lang="en-US" sz="6000" dirty="0"/>
              <a:t>Spouses, Children, Parents</a:t>
            </a:r>
          </a:p>
          <a:p>
            <a:pPr marL="987552" lvl="2" indent="0">
              <a:buNone/>
            </a:pPr>
            <a:endParaRPr lang="en-US" sz="6000" dirty="0"/>
          </a:p>
          <a:p>
            <a:pPr lvl="2"/>
            <a:r>
              <a:rPr lang="en-US" sz="6000" dirty="0"/>
              <a:t>Five Questions to be developed/identified to help caregivers grasp that they are informal caregivers and get help</a:t>
            </a:r>
          </a:p>
          <a:p>
            <a:pPr marL="987552" lvl="2" indent="0">
              <a:buNone/>
            </a:pPr>
            <a:endParaRPr lang="en-US" sz="6000" dirty="0"/>
          </a:p>
          <a:p>
            <a:pPr lvl="2"/>
            <a:r>
              <a:rPr lang="en-US" sz="6000" dirty="0"/>
              <a:t>Example: one local </a:t>
            </a:r>
            <a:r>
              <a:rPr lang="en-US" sz="6000" dirty="0" err="1"/>
              <a:t>ServiceLink</a:t>
            </a:r>
            <a:r>
              <a:rPr lang="en-US" sz="6000" dirty="0"/>
              <a:t> is trying to identify caregivers by having them answer a brief survey and then targeting those folks for powerful tools for caregivers.</a:t>
            </a:r>
          </a:p>
          <a:p>
            <a:pPr lvl="2"/>
            <a:endParaRPr lang="en-US" sz="4500" dirty="0"/>
          </a:p>
          <a:p>
            <a:pPr lvl="2"/>
            <a:endParaRPr lang="en-US" sz="4500" dirty="0"/>
          </a:p>
          <a:p>
            <a:pPr marL="914400" lvl="2" indent="0">
              <a:buNone/>
            </a:pPr>
            <a:endParaRPr lang="en-US" sz="1900" dirty="0"/>
          </a:p>
        </p:txBody>
      </p:sp>
      <p:sp>
        <p:nvSpPr>
          <p:cNvPr id="3" name="Rectangle 2"/>
          <p:cNvSpPr/>
          <p:nvPr/>
        </p:nvSpPr>
        <p:spPr>
          <a:xfrm>
            <a:off x="5086749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8194137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1" y="704603"/>
            <a:ext cx="104013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95351" y="4811981"/>
            <a:ext cx="104013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  <a:p>
            <a:pPr algn="ctr"/>
            <a:r>
              <a:rPr lang="en-US" sz="2400" dirty="0"/>
              <a:t>Thank you for participating!</a:t>
            </a:r>
          </a:p>
          <a:p>
            <a:endParaRPr lang="en-US" sz="2400" dirty="0"/>
          </a:p>
          <a:p>
            <a:pPr lvl="0" algn="ctr"/>
            <a:r>
              <a:rPr lang="en-US" sz="2400" dirty="0">
                <a:solidFill>
                  <a:prstClr val="black"/>
                </a:solidFill>
              </a:rPr>
              <a:t>For questions,  or more information contact: jennifer.rabalais@unh.edu</a:t>
            </a:r>
          </a:p>
          <a:p>
            <a:pPr lvl="0"/>
            <a:endParaRPr lang="en-US" dirty="0">
              <a:solidFill>
                <a:prstClr val="black"/>
              </a:solidFill>
            </a:endParaRPr>
          </a:p>
          <a:p>
            <a:pPr algn="ctr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273082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0"/>
            <a:ext cx="10972800" cy="1143000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347A91"/>
                </a:solidFill>
                <a:latin typeface="Myriad Pro"/>
                <a:cs typeface="Myriad Pro"/>
              </a:rPr>
              <a:t>Our Goals Today</a:t>
            </a:r>
            <a:endParaRPr lang="en-US" sz="4000" b="1" dirty="0">
              <a:solidFill>
                <a:srgbClr val="C00000"/>
              </a:solidFill>
              <a:latin typeface="Myriad Pro"/>
              <a:cs typeface="Myriad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47803"/>
            <a:ext cx="10972800" cy="4525963"/>
          </a:xfrm>
        </p:spPr>
        <p:txBody>
          <a:bodyPr>
            <a:noAutofit/>
          </a:bodyPr>
          <a:lstStyle/>
          <a:p>
            <a:r>
              <a:rPr lang="en-US" dirty="0">
                <a:latin typeface="Helvetica Neue Light"/>
              </a:rPr>
              <a:t>Present NH’s changing diversity.</a:t>
            </a:r>
            <a:endParaRPr lang="en-US" dirty="0">
              <a:latin typeface="Helvetica Neue Light"/>
              <a:cs typeface="Helvetica Neue Light"/>
            </a:endParaRPr>
          </a:p>
          <a:p>
            <a:r>
              <a:rPr lang="en-US" dirty="0">
                <a:latin typeface="Helvetica Neue Light"/>
                <a:cs typeface="Helvetica Neue Light"/>
              </a:rPr>
              <a:t>Improve understanding of the social, cultural and community factors that contribute to health.</a:t>
            </a:r>
          </a:p>
          <a:p>
            <a:r>
              <a:rPr lang="en-US" dirty="0">
                <a:latin typeface="Helvetica Neue Light"/>
                <a:cs typeface="Helvetica Neue Light"/>
              </a:rPr>
              <a:t>Discuss health disparities and the barriers that currently exist for some communities.</a:t>
            </a:r>
          </a:p>
          <a:p>
            <a:r>
              <a:rPr lang="en-US" dirty="0">
                <a:latin typeface="Helvetica Neue Light"/>
                <a:cs typeface="Helvetica Neue Light"/>
              </a:rPr>
              <a:t>Recommend solutions that will open pathways to health across communities.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32571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 txBox="1">
            <a:spLocks noGrp="1"/>
          </p:cNvSpPr>
          <p:nvPr>
            <p:ph type="title"/>
          </p:nvPr>
        </p:nvSpPr>
        <p:spPr>
          <a:xfrm>
            <a:off x="203200" y="152555"/>
            <a:ext cx="1178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How do we define diversity in NH?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407" y="1238250"/>
            <a:ext cx="11289196" cy="447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34018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7852" y="3585"/>
            <a:ext cx="120125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4BACC6">
                    <a:lumMod val="75000"/>
                  </a:srgbClr>
                </a:solidFill>
              </a:rPr>
              <a:t>Diversity of “Languages Spoken at Home” Other than English by County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7" t="11836" r="60326" b="10144"/>
          <a:stretch/>
        </p:blipFill>
        <p:spPr bwMode="auto">
          <a:xfrm>
            <a:off x="7010400" y="1093956"/>
            <a:ext cx="4267200" cy="5742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7852" y="1595145"/>
            <a:ext cx="69088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lphaUcPeriod"/>
            </a:pPr>
            <a:r>
              <a:rPr lang="en-US" sz="2800" dirty="0">
                <a:solidFill>
                  <a:srgbClr val="00682F"/>
                </a:solidFill>
                <a:latin typeface="Helvetica Neue Light"/>
              </a:rPr>
              <a:t>Percentage of population 5 years and over speaking Languages other than English at home.</a:t>
            </a:r>
          </a:p>
          <a:p>
            <a:pPr marL="342900" indent="-342900">
              <a:buFont typeface="+mj-lt"/>
              <a:buAutoNum type="alphaUcPeriod"/>
            </a:pPr>
            <a:endParaRPr lang="en-US" sz="2800" dirty="0">
              <a:solidFill>
                <a:srgbClr val="F79646">
                  <a:lumMod val="75000"/>
                </a:srgbClr>
              </a:solidFill>
              <a:latin typeface="Helvetica Neue Light"/>
            </a:endParaRPr>
          </a:p>
          <a:p>
            <a:pPr marL="342900" indent="-342900">
              <a:buFont typeface="+mj-lt"/>
              <a:buAutoNum type="alphaUcPeriod"/>
            </a:pPr>
            <a:r>
              <a:rPr lang="en-US" sz="2800" dirty="0">
                <a:solidFill>
                  <a:srgbClr val="8C4C18"/>
                </a:solidFill>
                <a:latin typeface="Helvetica Neue Light"/>
              </a:rPr>
              <a:t>Spoken language (other than English) with the highest percentage.</a:t>
            </a:r>
          </a:p>
          <a:p>
            <a:pPr marL="342900" indent="-342900">
              <a:buFont typeface="+mj-lt"/>
              <a:buAutoNum type="alphaUcPeriod"/>
            </a:pPr>
            <a:endParaRPr lang="en-US" sz="2800" dirty="0">
              <a:solidFill>
                <a:srgbClr val="FF3399"/>
              </a:solidFill>
              <a:latin typeface="Helvetica Neue Light"/>
            </a:endParaRPr>
          </a:p>
          <a:p>
            <a:pPr marL="342900" indent="-342900">
              <a:buFont typeface="+mj-lt"/>
              <a:buAutoNum type="alphaUcPeriod"/>
            </a:pPr>
            <a:r>
              <a:rPr lang="en-US" sz="2800" dirty="0">
                <a:solidFill>
                  <a:srgbClr val="4F2270"/>
                </a:solidFill>
                <a:latin typeface="Helvetica Neue Light"/>
              </a:rPr>
              <a:t>Percent of Population from (B) that is 65 and older.</a:t>
            </a:r>
          </a:p>
          <a:p>
            <a:endParaRPr lang="en-US" sz="2800" dirty="0">
              <a:solidFill>
                <a:prstClr val="black"/>
              </a:solidFill>
              <a:latin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4095677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7" t="11836" r="60326" b="10144"/>
          <a:stretch/>
        </p:blipFill>
        <p:spPr bwMode="auto">
          <a:xfrm>
            <a:off x="3962400" y="978321"/>
            <a:ext cx="4368800" cy="5879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823200" y="1440411"/>
            <a:ext cx="4064000" cy="16312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>
                <a:solidFill>
                  <a:prstClr val="black"/>
                </a:solidFill>
              </a:rPr>
              <a:t>Coos County</a:t>
            </a:r>
            <a:endParaRPr lang="en-US" sz="2800" dirty="0">
              <a:solidFill>
                <a:prstClr val="black"/>
              </a:solidFill>
            </a:endParaRPr>
          </a:p>
          <a:p>
            <a:pPr marL="342900" indent="-342900">
              <a:buFont typeface="+mj-lt"/>
              <a:buAutoNum type="alphaUcPeriod"/>
            </a:pPr>
            <a:r>
              <a:rPr lang="en-US" sz="2400" dirty="0">
                <a:solidFill>
                  <a:srgbClr val="00682F"/>
                </a:solidFill>
              </a:rPr>
              <a:t>13.1% </a:t>
            </a:r>
          </a:p>
          <a:p>
            <a:pPr marL="342900" indent="-342900">
              <a:buFontTx/>
              <a:buAutoNum type="alphaUcPeriod"/>
            </a:pPr>
            <a:r>
              <a:rPr lang="en-US" sz="2400" dirty="0">
                <a:solidFill>
                  <a:srgbClr val="8C4C18"/>
                </a:solidFill>
              </a:rPr>
              <a:t>89% - Other Indo-European</a:t>
            </a:r>
          </a:p>
          <a:p>
            <a:pPr marL="342900" indent="-342900">
              <a:buFontTx/>
              <a:buAutoNum type="alphaUcPeriod"/>
            </a:pPr>
            <a:r>
              <a:rPr lang="en-US" sz="2400" dirty="0">
                <a:solidFill>
                  <a:srgbClr val="4F2270"/>
                </a:solidFill>
              </a:rPr>
              <a:t>46%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7120188" y="2048096"/>
            <a:ext cx="703023" cy="20890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7852" y="3569"/>
            <a:ext cx="120125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4BACC6">
                    <a:lumMod val="75000"/>
                  </a:srgbClr>
                </a:solidFill>
              </a:rPr>
              <a:t>Diversity of “Languages Spoken at Home” Other than English by County</a:t>
            </a:r>
          </a:p>
        </p:txBody>
      </p:sp>
    </p:spTree>
    <p:extLst>
      <p:ext uri="{BB962C8B-B14F-4D97-AF65-F5344CB8AC3E}">
        <p14:creationId xmlns:p14="http://schemas.microsoft.com/office/powerpoint/2010/main" val="2302605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7852" y="3553"/>
            <a:ext cx="120125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4BACC6">
                    <a:lumMod val="75000"/>
                  </a:srgbClr>
                </a:solidFill>
              </a:rPr>
              <a:t>Diversity of “Languages Spoken at Home” Other than English by County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7" t="11836" r="60326" b="10144"/>
          <a:stretch/>
        </p:blipFill>
        <p:spPr bwMode="auto">
          <a:xfrm>
            <a:off x="4064000" y="1066800"/>
            <a:ext cx="4267200" cy="5742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97381" y="2533391"/>
            <a:ext cx="4576219" cy="16312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>
                <a:solidFill>
                  <a:prstClr val="black"/>
                </a:solidFill>
              </a:rPr>
              <a:t>Hillsborough County</a:t>
            </a:r>
            <a:endParaRPr lang="en-US" sz="2800" dirty="0">
              <a:solidFill>
                <a:prstClr val="black"/>
              </a:solidFill>
            </a:endParaRPr>
          </a:p>
          <a:p>
            <a:pPr marL="342900" indent="-342900">
              <a:buFont typeface="+mj-lt"/>
              <a:buAutoNum type="alphaUcPeriod"/>
            </a:pPr>
            <a:r>
              <a:rPr lang="en-US" sz="2400" dirty="0">
                <a:solidFill>
                  <a:srgbClr val="00682F"/>
                </a:solidFill>
              </a:rPr>
              <a:t>12.9 % </a:t>
            </a:r>
          </a:p>
          <a:p>
            <a:pPr marL="342900" indent="-342900">
              <a:buFontTx/>
              <a:buAutoNum type="alphaUcPeriod"/>
            </a:pPr>
            <a:r>
              <a:rPr lang="en-US" sz="2400" dirty="0">
                <a:solidFill>
                  <a:srgbClr val="8C4C18"/>
                </a:solidFill>
              </a:rPr>
              <a:t>47% - Other Indo-European</a:t>
            </a:r>
          </a:p>
          <a:p>
            <a:pPr marL="342900" indent="-342900">
              <a:buFontTx/>
              <a:buAutoNum type="alphaUcPeriod"/>
            </a:pPr>
            <a:r>
              <a:rPr lang="en-US" sz="2400" dirty="0">
                <a:solidFill>
                  <a:srgbClr val="4F2270"/>
                </a:solidFill>
              </a:rPr>
              <a:t>26.9%</a:t>
            </a:r>
          </a:p>
        </p:txBody>
      </p:sp>
      <p:cxnSp>
        <p:nvCxnSpPr>
          <p:cNvPr id="15" name="Straight Arrow Connector 14"/>
          <p:cNvCxnSpPr>
            <a:stCxn id="14" idx="2"/>
          </p:cNvCxnSpPr>
          <p:nvPr/>
        </p:nvCxnSpPr>
        <p:spPr>
          <a:xfrm>
            <a:off x="2385491" y="4164607"/>
            <a:ext cx="3189856" cy="206802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53643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EH Styl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0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1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1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1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7.xml><?xml version="1.0" encoding="utf-8"?>
<a:theme xmlns:a="http://schemas.openxmlformats.org/drawingml/2006/main" name="2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8.xml><?xml version="1.0" encoding="utf-8"?>
<a:theme xmlns:a="http://schemas.openxmlformats.org/drawingml/2006/main" name="2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9.xml><?xml version="1.0" encoding="utf-8"?>
<a:theme xmlns:a="http://schemas.openxmlformats.org/drawingml/2006/main" name="2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EH Styl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0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asis" id="{5665723A-49BA-4B57-8411-A56F8F207965}" vid="{ACC63D00-1EE0-4159-BF5A-6FF02000B710}"/>
    </a:ext>
  </a:extLst>
</a:theme>
</file>

<file path=ppt/theme/theme31.xml><?xml version="1.0" encoding="utf-8"?>
<a:theme xmlns:a="http://schemas.openxmlformats.org/drawingml/2006/main" name="1_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asis" id="{5665723A-49BA-4B57-8411-A56F8F207965}" vid="{ACC63D00-1EE0-4159-BF5A-6FF02000B710}"/>
    </a:ext>
  </a:extLst>
</a:theme>
</file>

<file path=ppt/theme/theme32.xml><?xml version="1.0" encoding="utf-8"?>
<a:theme xmlns:a="http://schemas.openxmlformats.org/drawingml/2006/main" name="2_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asis" id="{5665723A-49BA-4B57-8411-A56F8F207965}" vid="{ACC63D00-1EE0-4159-BF5A-6FF02000B710}"/>
    </a:ext>
  </a:extLst>
</a:theme>
</file>

<file path=ppt/theme/theme33.xml><?xml version="1.0" encoding="utf-8"?>
<a:theme xmlns:a="http://schemas.openxmlformats.org/drawingml/2006/main" name="3_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asis" id="{5665723A-49BA-4B57-8411-A56F8F207965}" vid="{ACC63D00-1EE0-4159-BF5A-6FF02000B710}"/>
    </a:ext>
  </a:extLst>
</a:theme>
</file>

<file path=ppt/theme/theme34.xml><?xml version="1.0" encoding="utf-8"?>
<a:theme xmlns:a="http://schemas.openxmlformats.org/drawingml/2006/main" name="4_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asis" id="{5665723A-49BA-4B57-8411-A56F8F207965}" vid="{ACC63D00-1EE0-4159-BF5A-6FF02000B710}"/>
    </a:ext>
  </a:extLst>
</a:theme>
</file>

<file path=ppt/theme/theme35.xml><?xml version="1.0" encoding="utf-8"?>
<a:theme xmlns:a="http://schemas.openxmlformats.org/drawingml/2006/main" name="5_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asis" id="{5665723A-49BA-4B57-8411-A56F8F207965}" vid="{ACC63D00-1EE0-4159-BF5A-6FF02000B710}"/>
    </a:ext>
  </a:extLst>
</a:theme>
</file>

<file path=ppt/theme/theme36.xml><?xml version="1.0" encoding="utf-8"?>
<a:theme xmlns:a="http://schemas.openxmlformats.org/drawingml/2006/main" name="6_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asis" id="{5665723A-49BA-4B57-8411-A56F8F207965}" vid="{ACC63D00-1EE0-4159-BF5A-6FF02000B710}"/>
    </a:ext>
  </a:extLst>
</a:theme>
</file>

<file path=ppt/theme/theme37.xml><?xml version="1.0" encoding="utf-8"?>
<a:theme xmlns:a="http://schemas.openxmlformats.org/drawingml/2006/main" name="7_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asis" id="{5665723A-49BA-4B57-8411-A56F8F207965}" vid="{ACC63D00-1EE0-4159-BF5A-6FF02000B710}"/>
    </a:ext>
  </a:extLst>
</a:theme>
</file>

<file path=ppt/theme/theme38.xml><?xml version="1.0" encoding="utf-8"?>
<a:theme xmlns:a="http://schemas.openxmlformats.org/drawingml/2006/main" name="8_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asis" id="{5665723A-49BA-4B57-8411-A56F8F207965}" vid="{ACC63D00-1EE0-4159-BF5A-6FF02000B710}"/>
    </a:ext>
  </a:extLst>
</a:theme>
</file>

<file path=ppt/theme/theme3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EH Styl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2_EH Styl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4_EH Styl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5_EH Styl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2070</TotalTime>
  <Words>1331</Words>
  <Application>Microsoft Office PowerPoint</Application>
  <PresentationFormat>Custom</PresentationFormat>
  <Paragraphs>313</Paragraphs>
  <Slides>44</Slides>
  <Notes>24</Notes>
  <HiddenSlides>0</HiddenSlides>
  <MMClips>0</MMClips>
  <ScaleCrop>false</ScaleCrop>
  <HeadingPairs>
    <vt:vector size="4" baseType="variant">
      <vt:variant>
        <vt:lpstr>Theme</vt:lpstr>
      </vt:variant>
      <vt:variant>
        <vt:i4>38</vt:i4>
      </vt:variant>
      <vt:variant>
        <vt:lpstr>Slide Titles</vt:lpstr>
      </vt:variant>
      <vt:variant>
        <vt:i4>44</vt:i4>
      </vt:variant>
    </vt:vector>
  </HeadingPairs>
  <TitlesOfParts>
    <vt:vector size="82" baseType="lpstr">
      <vt:lpstr>Office Theme</vt:lpstr>
      <vt:lpstr>3_EH Style</vt:lpstr>
      <vt:lpstr>EH Style</vt:lpstr>
      <vt:lpstr>1_EH Style</vt:lpstr>
      <vt:lpstr>2_EH Style</vt:lpstr>
      <vt:lpstr>4_EH Style</vt:lpstr>
      <vt:lpstr>5_EH Style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10_Office Theme</vt:lpstr>
      <vt:lpstr>11_Office Theme</vt:lpstr>
      <vt:lpstr>12_Office Theme</vt:lpstr>
      <vt:lpstr>13_Office Theme</vt:lpstr>
      <vt:lpstr>14_Office Theme</vt:lpstr>
      <vt:lpstr>15_Office Theme</vt:lpstr>
      <vt:lpstr>16_Office Theme</vt:lpstr>
      <vt:lpstr>17_Office Theme</vt:lpstr>
      <vt:lpstr>18_Office Theme</vt:lpstr>
      <vt:lpstr>19_Office Theme</vt:lpstr>
      <vt:lpstr>20_Office Theme</vt:lpstr>
      <vt:lpstr>21_Office Theme</vt:lpstr>
      <vt:lpstr>22_Office Theme</vt:lpstr>
      <vt:lpstr>Basis</vt:lpstr>
      <vt:lpstr>1_Basis</vt:lpstr>
      <vt:lpstr>2_Basis</vt:lpstr>
      <vt:lpstr>3_Basis</vt:lpstr>
      <vt:lpstr>4_Basis</vt:lpstr>
      <vt:lpstr>5_Basis</vt:lpstr>
      <vt:lpstr>6_Basis</vt:lpstr>
      <vt:lpstr>7_Basis</vt:lpstr>
      <vt:lpstr>8_Basis</vt:lpstr>
      <vt:lpstr>PowerPoint Presentation</vt:lpstr>
      <vt:lpstr>Today’s Agenda</vt:lpstr>
      <vt:lpstr>PowerPoint Presentation</vt:lpstr>
      <vt:lpstr>PowerPoint Presentation</vt:lpstr>
      <vt:lpstr>Our Goals Today</vt:lpstr>
      <vt:lpstr>How do we define diversity in NH?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Opening Pathways to Health in New Hampshire</vt:lpstr>
      <vt:lpstr>PowerPoint Presentation</vt:lpstr>
      <vt:lpstr>What Impacts Our Health</vt:lpstr>
      <vt:lpstr>PowerPoint Presentation</vt:lpstr>
      <vt:lpstr>Health Disparities</vt:lpstr>
      <vt:lpstr>PowerPoint Presentation</vt:lpstr>
      <vt:lpstr>PowerPoint Presentation</vt:lpstr>
      <vt:lpstr>Why do we need to solve this?</vt:lpstr>
      <vt:lpstr>Solutions…</vt:lpstr>
      <vt:lpstr>PowerPoint Presentation</vt:lpstr>
      <vt:lpstr>PowerPoint Presentation</vt:lpstr>
      <vt:lpstr>Become a Partner</vt:lpstr>
      <vt:lpstr>www.agefriendly.community</vt:lpstr>
      <vt:lpstr>Funders</vt:lpstr>
      <vt:lpstr>Shared Learning</vt:lpstr>
      <vt:lpstr>TSLCA Community Network</vt:lpstr>
      <vt:lpstr>PowerPoint Presentation</vt:lpstr>
      <vt:lpstr>Target Audience &amp; Objectives</vt:lpstr>
      <vt:lpstr>About the Process</vt:lpstr>
      <vt:lpstr>Connect</vt:lpstr>
      <vt:lpstr>Contact</vt:lpstr>
      <vt:lpstr>Planning for the Upcoming Legislative Year</vt:lpstr>
      <vt:lpstr>PowerPoint Presentation</vt:lpstr>
      <vt:lpstr>Update from the Work Groups</vt:lpstr>
      <vt:lpstr>PowerPoint Presentation</vt:lpstr>
      <vt:lpstr>Caregiver Group Update</vt:lpstr>
      <vt:lpstr>Informal Caregiver</vt:lpstr>
      <vt:lpstr>Caregiver Group Update</vt:lpstr>
      <vt:lpstr>Caregiver Group Update</vt:lpstr>
      <vt:lpstr>Caregivers</vt:lpstr>
      <vt:lpstr>Caregiver Group Update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Davie, Laura</dc:creator>
  <cp:lastModifiedBy>Rabalais, Jennifer</cp:lastModifiedBy>
  <cp:revision>59</cp:revision>
  <cp:lastPrinted>2016-06-15T20:49:09Z</cp:lastPrinted>
  <dcterms:created xsi:type="dcterms:W3CDTF">2016-06-02T14:27:59Z</dcterms:created>
  <dcterms:modified xsi:type="dcterms:W3CDTF">2016-09-13T21:17:47Z</dcterms:modified>
</cp:coreProperties>
</file>