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ti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6.xml" ContentType="application/vnd.openxmlformats-officedocument.theme+xml"/>
  <Override PartName="/ppt/slideLayouts/slideLayout40.xml" ContentType="application/vnd.openxmlformats-officedocument.presentationml.slideLayout+xml"/>
  <Override PartName="/ppt/theme/theme7.xml" ContentType="application/vnd.openxmlformats-officedocument.theme+xml"/>
  <Override PartName="/ppt/slideLayouts/slideLayout41.xml" ContentType="application/vnd.openxmlformats-officedocument.presentationml.slideLayout+xml"/>
  <Override PartName="/ppt/theme/theme8.xml" ContentType="application/vnd.openxmlformats-officedocument.theme+xml"/>
  <Override PartName="/ppt/slideLayouts/slideLayout42.xml" ContentType="application/vnd.openxmlformats-officedocument.presentationml.slideLayout+xml"/>
  <Override PartName="/ppt/theme/theme9.xml" ContentType="application/vnd.openxmlformats-officedocument.theme+xml"/>
  <Override PartName="/ppt/slideLayouts/slideLayout43.xml" ContentType="application/vnd.openxmlformats-officedocument.presentationml.slideLayout+xml"/>
  <Override PartName="/ppt/theme/theme10.xml" ContentType="application/vnd.openxmlformats-officedocument.theme+xml"/>
  <Override PartName="/ppt/slideLayouts/slideLayout44.xml" ContentType="application/vnd.openxmlformats-officedocument.presentationml.slideLayout+xml"/>
  <Override PartName="/ppt/theme/theme11.xml" ContentType="application/vnd.openxmlformats-officedocument.theme+xml"/>
  <Override PartName="/ppt/slideLayouts/slideLayout45.xml" ContentType="application/vnd.openxmlformats-officedocument.presentationml.slideLayout+xml"/>
  <Override PartName="/ppt/theme/theme12.xml" ContentType="application/vnd.openxmlformats-officedocument.theme+xml"/>
  <Override PartName="/ppt/slideLayouts/slideLayout46.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1" r:id="rId9"/>
    <p:sldMasterId id="2147483868" r:id="rId10"/>
    <p:sldMasterId id="2147484029" r:id="rId11"/>
    <p:sldMasterId id="2147484071" r:id="rId12"/>
    <p:sldMasterId id="2147484089" r:id="rId13"/>
    <p:sldMasterId id="2147484103" r:id="rId14"/>
    <p:sldMasterId id="2147484107" r:id="rId15"/>
    <p:sldMasterId id="2147484109" r:id="rId16"/>
    <p:sldMasterId id="2147484111" r:id="rId17"/>
    <p:sldMasterId id="2147484113" r:id="rId18"/>
    <p:sldMasterId id="2147484115" r:id="rId19"/>
    <p:sldMasterId id="2147484117" r:id="rId20"/>
    <p:sldMasterId id="2147484119" r:id="rId21"/>
  </p:sldMasterIdLst>
  <p:notesMasterIdLst>
    <p:notesMasterId r:id="rId46"/>
  </p:notesMasterIdLst>
  <p:handoutMasterIdLst>
    <p:handoutMasterId r:id="rId47"/>
  </p:handoutMasterIdLst>
  <p:sldIdLst>
    <p:sldId id="408" r:id="rId22"/>
    <p:sldId id="435" r:id="rId23"/>
    <p:sldId id="436" r:id="rId24"/>
    <p:sldId id="440" r:id="rId25"/>
    <p:sldId id="421" r:id="rId26"/>
    <p:sldId id="433" r:id="rId27"/>
    <p:sldId id="406" r:id="rId28"/>
    <p:sldId id="434" r:id="rId29"/>
    <p:sldId id="437" r:id="rId30"/>
    <p:sldId id="420" r:id="rId31"/>
    <p:sldId id="426" r:id="rId32"/>
    <p:sldId id="428" r:id="rId33"/>
    <p:sldId id="427" r:id="rId34"/>
    <p:sldId id="438" r:id="rId35"/>
    <p:sldId id="423" r:id="rId36"/>
    <p:sldId id="431" r:id="rId37"/>
    <p:sldId id="444" r:id="rId38"/>
    <p:sldId id="447" r:id="rId39"/>
    <p:sldId id="446" r:id="rId40"/>
    <p:sldId id="448" r:id="rId41"/>
    <p:sldId id="441" r:id="rId42"/>
    <p:sldId id="442" r:id="rId43"/>
    <p:sldId id="445" r:id="rId44"/>
    <p:sldId id="439" r:id="rId45"/>
  </p:sldIdLst>
  <p:sldSz cx="9144000" cy="6858000" type="screen4x3"/>
  <p:notesSz cx="7010400" cy="9296400"/>
  <p:defaultTextStyle>
    <a:defPPr>
      <a:defRPr lang="en-US"/>
    </a:defPPr>
    <a:lvl1pPr marL="0" algn="l" defTabSz="906152" rtl="0" eaLnBrk="1" latinLnBrk="0" hangingPunct="1">
      <a:defRPr sz="1800" kern="1200">
        <a:solidFill>
          <a:schemeClr val="tx1"/>
        </a:solidFill>
        <a:latin typeface="+mn-lt"/>
        <a:ea typeface="+mn-ea"/>
        <a:cs typeface="+mn-cs"/>
      </a:defRPr>
    </a:lvl1pPr>
    <a:lvl2pPr marL="453075" algn="l" defTabSz="906152" rtl="0" eaLnBrk="1" latinLnBrk="0" hangingPunct="1">
      <a:defRPr sz="1800" kern="1200">
        <a:solidFill>
          <a:schemeClr val="tx1"/>
        </a:solidFill>
        <a:latin typeface="+mn-lt"/>
        <a:ea typeface="+mn-ea"/>
        <a:cs typeface="+mn-cs"/>
      </a:defRPr>
    </a:lvl2pPr>
    <a:lvl3pPr marL="906152" algn="l" defTabSz="906152" rtl="0" eaLnBrk="1" latinLnBrk="0" hangingPunct="1">
      <a:defRPr sz="1800" kern="1200">
        <a:solidFill>
          <a:schemeClr val="tx1"/>
        </a:solidFill>
        <a:latin typeface="+mn-lt"/>
        <a:ea typeface="+mn-ea"/>
        <a:cs typeface="+mn-cs"/>
      </a:defRPr>
    </a:lvl3pPr>
    <a:lvl4pPr marL="1359214" algn="l" defTabSz="906152" rtl="0" eaLnBrk="1" latinLnBrk="0" hangingPunct="1">
      <a:defRPr sz="1800" kern="1200">
        <a:solidFill>
          <a:schemeClr val="tx1"/>
        </a:solidFill>
        <a:latin typeface="+mn-lt"/>
        <a:ea typeface="+mn-ea"/>
        <a:cs typeface="+mn-cs"/>
      </a:defRPr>
    </a:lvl4pPr>
    <a:lvl5pPr marL="1812306" algn="l" defTabSz="906152" rtl="0" eaLnBrk="1" latinLnBrk="0" hangingPunct="1">
      <a:defRPr sz="1800" kern="1200">
        <a:solidFill>
          <a:schemeClr val="tx1"/>
        </a:solidFill>
        <a:latin typeface="+mn-lt"/>
        <a:ea typeface="+mn-ea"/>
        <a:cs typeface="+mn-cs"/>
      </a:defRPr>
    </a:lvl5pPr>
    <a:lvl6pPr marL="2265383" algn="l" defTabSz="906152" rtl="0" eaLnBrk="1" latinLnBrk="0" hangingPunct="1">
      <a:defRPr sz="1800" kern="1200">
        <a:solidFill>
          <a:schemeClr val="tx1"/>
        </a:solidFill>
        <a:latin typeface="+mn-lt"/>
        <a:ea typeface="+mn-ea"/>
        <a:cs typeface="+mn-cs"/>
      </a:defRPr>
    </a:lvl6pPr>
    <a:lvl7pPr marL="2718448" algn="l" defTabSz="906152" rtl="0" eaLnBrk="1" latinLnBrk="0" hangingPunct="1">
      <a:defRPr sz="1800" kern="1200">
        <a:solidFill>
          <a:schemeClr val="tx1"/>
        </a:solidFill>
        <a:latin typeface="+mn-lt"/>
        <a:ea typeface="+mn-ea"/>
        <a:cs typeface="+mn-cs"/>
      </a:defRPr>
    </a:lvl7pPr>
    <a:lvl8pPr marL="3171537" algn="l" defTabSz="906152" rtl="0" eaLnBrk="1" latinLnBrk="0" hangingPunct="1">
      <a:defRPr sz="1800" kern="1200">
        <a:solidFill>
          <a:schemeClr val="tx1"/>
        </a:solidFill>
        <a:latin typeface="+mn-lt"/>
        <a:ea typeface="+mn-ea"/>
        <a:cs typeface="+mn-cs"/>
      </a:defRPr>
    </a:lvl8pPr>
    <a:lvl9pPr marL="3624617" algn="l" defTabSz="90615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9A2B533-9C5C-40DE-B90F-3BC92D16FF64}">
          <p14:sldIdLst>
            <p14:sldId id="408"/>
            <p14:sldId id="435"/>
            <p14:sldId id="436"/>
            <p14:sldId id="440"/>
            <p14:sldId id="421"/>
            <p14:sldId id="433"/>
            <p14:sldId id="406"/>
            <p14:sldId id="434"/>
            <p14:sldId id="437"/>
            <p14:sldId id="420"/>
            <p14:sldId id="426"/>
            <p14:sldId id="428"/>
            <p14:sldId id="427"/>
            <p14:sldId id="438"/>
            <p14:sldId id="423"/>
            <p14:sldId id="431"/>
            <p14:sldId id="444"/>
            <p14:sldId id="447"/>
            <p14:sldId id="446"/>
            <p14:sldId id="448"/>
            <p14:sldId id="441"/>
            <p14:sldId id="442"/>
            <p14:sldId id="445"/>
            <p14:sldId id="439"/>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m Firth" initials="KF" lastIdx="1" clrIdx="0"/>
  <p:cmAuthor id="1" name="Karen Horsch" initial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26D"/>
    <a:srgbClr val="09FF78"/>
    <a:srgbClr val="00DA63"/>
    <a:srgbClr val="FFCC99"/>
    <a:srgbClr val="FAC090"/>
    <a:srgbClr val="33CCCC"/>
    <a:srgbClr val="97DBD9"/>
    <a:srgbClr val="FF8B8B"/>
    <a:srgbClr val="FFC5C5"/>
    <a:srgbClr val="FF4B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837" autoAdjust="0"/>
  </p:normalViewPr>
  <p:slideViewPr>
    <p:cSldViewPr>
      <p:cViewPr varScale="1">
        <p:scale>
          <a:sx n="101" d="100"/>
          <a:sy n="101" d="100"/>
        </p:scale>
        <p:origin x="-1278"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7" d="100"/>
          <a:sy n="87" d="100"/>
        </p:scale>
        <p:origin x="-3768"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5.xml"/><Relationship Id="rId18" Type="http://schemas.openxmlformats.org/officeDocument/2006/relationships/slideMaster" Target="slideMasters/slideMaster10.xml"/><Relationship Id="rId26" Type="http://schemas.openxmlformats.org/officeDocument/2006/relationships/slide" Target="slides/slide5.xml"/><Relationship Id="rId39"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Master" Target="slideMasters/slideMaster13.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customXml" Target="../customXml/item7.xml"/><Relationship Id="rId12" Type="http://schemas.openxmlformats.org/officeDocument/2006/relationships/slideMaster" Target="slideMasters/slideMaster4.xml"/><Relationship Id="rId17" Type="http://schemas.openxmlformats.org/officeDocument/2006/relationships/slideMaster" Target="slideMasters/slideMaster9.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Master" Target="slideMasters/slideMaster8.xml"/><Relationship Id="rId20" Type="http://schemas.openxmlformats.org/officeDocument/2006/relationships/slideMaster" Target="slideMasters/slideMaster12.xml"/><Relationship Id="rId29" Type="http://schemas.openxmlformats.org/officeDocument/2006/relationships/slide" Target="slides/slide8.xml"/><Relationship Id="rId41"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3.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 Type="http://schemas.openxmlformats.org/officeDocument/2006/relationships/customXml" Target="../customXml/item5.xml"/><Relationship Id="rId15" Type="http://schemas.openxmlformats.org/officeDocument/2006/relationships/slideMaster" Target="slideMasters/slideMaster7.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presProps" Target="presProps.xml"/><Relationship Id="rId10" Type="http://schemas.openxmlformats.org/officeDocument/2006/relationships/slideMaster" Target="slideMasters/slideMaster2.xml"/><Relationship Id="rId19" Type="http://schemas.openxmlformats.org/officeDocument/2006/relationships/slideMaster" Target="slideMasters/slideMaster11.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Master" Target="slideMasters/slideMaster1.xml"/><Relationship Id="rId14" Type="http://schemas.openxmlformats.org/officeDocument/2006/relationships/slideMaster" Target="slideMasters/slideMaster6.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commentAuthors" Target="commentAuthors.xml"/><Relationship Id="rId8" Type="http://schemas.openxmlformats.org/officeDocument/2006/relationships/customXml" Target="../customXml/item8.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1246B6-BDA7-4388-B57A-889DBE3255EF}" type="doc">
      <dgm:prSet loTypeId="urn:microsoft.com/office/officeart/2005/8/layout/arrow2" loCatId="process" qsTypeId="urn:microsoft.com/office/officeart/2005/8/quickstyle/simple1" qsCatId="simple" csTypeId="urn:microsoft.com/office/officeart/2005/8/colors/accent1_1" csCatId="accent1" phldr="1"/>
      <dgm:spPr/>
      <dgm:t>
        <a:bodyPr/>
        <a:lstStyle/>
        <a:p>
          <a:endParaRPr lang="en-US"/>
        </a:p>
      </dgm:t>
    </dgm:pt>
    <dgm:pt modelId="{2FBB1457-10EC-44C9-961D-5561BC142A54}">
      <dgm:prSet phldrT="[Text]"/>
      <dgm:spPr/>
      <dgm:t>
        <a:bodyPr/>
        <a:lstStyle/>
        <a:p>
          <a:r>
            <a:rPr lang="en-US" dirty="0" smtClean="0"/>
            <a:t>Created Shared Vision 2014</a:t>
          </a:r>
          <a:endParaRPr lang="en-US" dirty="0"/>
        </a:p>
      </dgm:t>
    </dgm:pt>
    <dgm:pt modelId="{CCE70B55-3F13-4498-9A43-8C20DED61B18}" type="parTrans" cxnId="{2BAC38DF-96A7-4867-A9F4-71CC2AFA8B3F}">
      <dgm:prSet/>
      <dgm:spPr/>
      <dgm:t>
        <a:bodyPr/>
        <a:lstStyle/>
        <a:p>
          <a:endParaRPr lang="en-US"/>
        </a:p>
      </dgm:t>
    </dgm:pt>
    <dgm:pt modelId="{2DF37C71-650E-4E8C-AD09-BE2EA3A1EE66}" type="sibTrans" cxnId="{2BAC38DF-96A7-4867-A9F4-71CC2AFA8B3F}">
      <dgm:prSet/>
      <dgm:spPr/>
      <dgm:t>
        <a:bodyPr/>
        <a:lstStyle/>
        <a:p>
          <a:endParaRPr lang="en-US"/>
        </a:p>
      </dgm:t>
    </dgm:pt>
    <dgm:pt modelId="{C0837BA0-85FA-483F-9EB2-B404D291A532}">
      <dgm:prSet phldrT="[Text]"/>
      <dgm:spPr/>
      <dgm:t>
        <a:bodyPr/>
        <a:lstStyle/>
        <a:p>
          <a:r>
            <a:rPr lang="en-US" dirty="0" smtClean="0"/>
            <a:t>Identify priorities &amp; measures for 2 to 3 year Action Plan – Summer &amp; Fall 2015</a:t>
          </a:r>
          <a:endParaRPr lang="en-US" dirty="0"/>
        </a:p>
      </dgm:t>
    </dgm:pt>
    <dgm:pt modelId="{7A7E47F2-99D2-418F-8B43-CD0C3F8AD0CF}" type="parTrans" cxnId="{D1141E60-BB34-4218-92F9-DA3FA03BDC10}">
      <dgm:prSet/>
      <dgm:spPr/>
      <dgm:t>
        <a:bodyPr/>
        <a:lstStyle/>
        <a:p>
          <a:endParaRPr lang="en-US"/>
        </a:p>
      </dgm:t>
    </dgm:pt>
    <dgm:pt modelId="{3A7EFE2E-3509-4248-A83F-185A08139FE6}" type="sibTrans" cxnId="{D1141E60-BB34-4218-92F9-DA3FA03BDC10}">
      <dgm:prSet/>
      <dgm:spPr/>
      <dgm:t>
        <a:bodyPr/>
        <a:lstStyle/>
        <a:p>
          <a:endParaRPr lang="en-US"/>
        </a:p>
      </dgm:t>
    </dgm:pt>
    <dgm:pt modelId="{B68EBFA0-B6FD-4A5D-AC4E-75D409CDF5D3}">
      <dgm:prSet phldrT="[Text]"/>
      <dgm:spPr/>
      <dgm:t>
        <a:bodyPr/>
        <a:lstStyle/>
        <a:p>
          <a:r>
            <a:rPr lang="en-US" dirty="0" smtClean="0"/>
            <a:t>Establish a leadership structure  Fall 2015</a:t>
          </a:r>
          <a:endParaRPr lang="en-US" dirty="0"/>
        </a:p>
      </dgm:t>
    </dgm:pt>
    <dgm:pt modelId="{720D621F-CB7C-4DC4-81F3-E45CC8BCB3E8}" type="parTrans" cxnId="{61D02F2B-6D5B-4078-897D-F7DE4E441856}">
      <dgm:prSet/>
      <dgm:spPr/>
      <dgm:t>
        <a:bodyPr/>
        <a:lstStyle/>
        <a:p>
          <a:endParaRPr lang="en-US"/>
        </a:p>
      </dgm:t>
    </dgm:pt>
    <dgm:pt modelId="{DCCDFB0D-187C-4FFF-BE2F-48256C61F2BE}" type="sibTrans" cxnId="{61D02F2B-6D5B-4078-897D-F7DE4E441856}">
      <dgm:prSet/>
      <dgm:spPr/>
      <dgm:t>
        <a:bodyPr/>
        <a:lstStyle/>
        <a:p>
          <a:endParaRPr lang="en-US"/>
        </a:p>
      </dgm:t>
    </dgm:pt>
    <dgm:pt modelId="{2956B972-8FC7-48CA-B753-6A79C14CB12B}">
      <dgm:prSet/>
      <dgm:spPr/>
      <dgm:t>
        <a:bodyPr/>
        <a:lstStyle/>
        <a:p>
          <a:r>
            <a:rPr lang="en-US" smtClean="0"/>
            <a:t>Launch a Statewide </a:t>
          </a:r>
          <a:r>
            <a:rPr lang="en-US" dirty="0" smtClean="0"/>
            <a:t>Coalition and Steering Committee early 2016  </a:t>
          </a:r>
          <a:endParaRPr lang="en-US" dirty="0"/>
        </a:p>
      </dgm:t>
    </dgm:pt>
    <dgm:pt modelId="{1461228B-9EB2-4525-A314-B1663A29F2ED}" type="parTrans" cxnId="{A6C4F28A-9838-47E3-A4C1-595E2987006C}">
      <dgm:prSet/>
      <dgm:spPr/>
      <dgm:t>
        <a:bodyPr/>
        <a:lstStyle/>
        <a:p>
          <a:endParaRPr lang="en-US"/>
        </a:p>
      </dgm:t>
    </dgm:pt>
    <dgm:pt modelId="{637B7A3B-B000-42B7-9059-7493C58E281A}" type="sibTrans" cxnId="{A6C4F28A-9838-47E3-A4C1-595E2987006C}">
      <dgm:prSet/>
      <dgm:spPr/>
      <dgm:t>
        <a:bodyPr/>
        <a:lstStyle/>
        <a:p>
          <a:endParaRPr lang="en-US"/>
        </a:p>
      </dgm:t>
    </dgm:pt>
    <dgm:pt modelId="{6E02E215-3C6A-4125-9051-C01844340D60}">
      <dgm:prSet/>
      <dgm:spPr/>
      <dgm:t>
        <a:bodyPr/>
        <a:lstStyle/>
        <a:p>
          <a:r>
            <a:rPr lang="en-US" dirty="0" smtClean="0"/>
            <a:t>Identify partners to lead strategies and engage additional members 2016 </a:t>
          </a:r>
          <a:endParaRPr lang="en-US" dirty="0"/>
        </a:p>
      </dgm:t>
    </dgm:pt>
    <dgm:pt modelId="{934B3D2E-21CE-444B-B060-53A2D18707E0}" type="parTrans" cxnId="{EB309D2B-FF7D-4B0F-A71B-F7C8690AC46C}">
      <dgm:prSet/>
      <dgm:spPr/>
      <dgm:t>
        <a:bodyPr/>
        <a:lstStyle/>
        <a:p>
          <a:endParaRPr lang="en-US"/>
        </a:p>
      </dgm:t>
    </dgm:pt>
    <dgm:pt modelId="{CBF64C00-7AB4-4BF5-A13A-2C22CB6FE915}" type="sibTrans" cxnId="{EB309D2B-FF7D-4B0F-A71B-F7C8690AC46C}">
      <dgm:prSet/>
      <dgm:spPr/>
      <dgm:t>
        <a:bodyPr/>
        <a:lstStyle/>
        <a:p>
          <a:endParaRPr lang="en-US"/>
        </a:p>
      </dgm:t>
    </dgm:pt>
    <dgm:pt modelId="{21FD838F-07DF-4B69-809E-58252B39A1A6}" type="pres">
      <dgm:prSet presAssocID="{1D1246B6-BDA7-4388-B57A-889DBE3255EF}" presName="arrowDiagram" presStyleCnt="0">
        <dgm:presLayoutVars>
          <dgm:chMax val="5"/>
          <dgm:dir/>
          <dgm:resizeHandles val="exact"/>
        </dgm:presLayoutVars>
      </dgm:prSet>
      <dgm:spPr/>
      <dgm:t>
        <a:bodyPr/>
        <a:lstStyle/>
        <a:p>
          <a:endParaRPr lang="en-US"/>
        </a:p>
      </dgm:t>
    </dgm:pt>
    <dgm:pt modelId="{31420826-EAA7-46EE-88B2-86531D7C11F0}" type="pres">
      <dgm:prSet presAssocID="{1D1246B6-BDA7-4388-B57A-889DBE3255EF}" presName="arrow" presStyleLbl="bgShp" presStyleIdx="0" presStyleCnt="1" custScaleX="113644"/>
      <dgm:spPr/>
      <dgm:t>
        <a:bodyPr/>
        <a:lstStyle/>
        <a:p>
          <a:endParaRPr lang="en-US"/>
        </a:p>
      </dgm:t>
    </dgm:pt>
    <dgm:pt modelId="{ED3BEAAF-0087-4009-9F57-752155BDF31C}" type="pres">
      <dgm:prSet presAssocID="{1D1246B6-BDA7-4388-B57A-889DBE3255EF}" presName="arrowDiagram5" presStyleCnt="0"/>
      <dgm:spPr/>
      <dgm:t>
        <a:bodyPr/>
        <a:lstStyle/>
        <a:p>
          <a:endParaRPr lang="en-US"/>
        </a:p>
      </dgm:t>
    </dgm:pt>
    <dgm:pt modelId="{44100596-A8D6-4B9C-9F6E-49A917788749}" type="pres">
      <dgm:prSet presAssocID="{2FBB1457-10EC-44C9-961D-5561BC142A54}" presName="bullet5a" presStyleLbl="node1" presStyleIdx="0" presStyleCnt="5" custLinFactX="-200000" custLinFactY="100000" custLinFactNeighborX="-283458" custLinFactNeighborY="129688"/>
      <dgm:spPr/>
      <dgm:t>
        <a:bodyPr/>
        <a:lstStyle/>
        <a:p>
          <a:endParaRPr lang="en-US"/>
        </a:p>
      </dgm:t>
    </dgm:pt>
    <dgm:pt modelId="{AE7C7F23-B7AA-47BB-9827-67AD1E1D8D29}" type="pres">
      <dgm:prSet presAssocID="{2FBB1457-10EC-44C9-961D-5561BC142A54}" presName="textBox5a" presStyleLbl="revTx" presStyleIdx="0" presStyleCnt="5" custLinFactNeighborX="-71297" custLinFactNeighborY="8088">
        <dgm:presLayoutVars>
          <dgm:bulletEnabled val="1"/>
        </dgm:presLayoutVars>
      </dgm:prSet>
      <dgm:spPr/>
      <dgm:t>
        <a:bodyPr/>
        <a:lstStyle/>
        <a:p>
          <a:endParaRPr lang="en-US"/>
        </a:p>
      </dgm:t>
    </dgm:pt>
    <dgm:pt modelId="{7D77D94D-6378-4667-87E5-6235EBF00891}" type="pres">
      <dgm:prSet presAssocID="{C0837BA0-85FA-483F-9EB2-B404D291A532}" presName="bullet5b" presStyleLbl="node1" presStyleIdx="1" presStyleCnt="5" custLinFactX="-100000" custLinFactNeighborX="-147808" custLinFactNeighborY="45009"/>
      <dgm:spPr/>
      <dgm:t>
        <a:bodyPr/>
        <a:lstStyle/>
        <a:p>
          <a:endParaRPr lang="en-US"/>
        </a:p>
      </dgm:t>
    </dgm:pt>
    <dgm:pt modelId="{88720B64-6D31-4C0F-9BDC-4BDBD0962A0C}" type="pres">
      <dgm:prSet presAssocID="{C0837BA0-85FA-483F-9EB2-B404D291A532}" presName="textBox5b" presStyleLbl="revTx" presStyleIdx="1" presStyleCnt="5" custScaleX="111784" custScaleY="107458" custLinFactNeighborX="-46936">
        <dgm:presLayoutVars>
          <dgm:bulletEnabled val="1"/>
        </dgm:presLayoutVars>
      </dgm:prSet>
      <dgm:spPr/>
      <dgm:t>
        <a:bodyPr/>
        <a:lstStyle/>
        <a:p>
          <a:endParaRPr lang="en-US"/>
        </a:p>
      </dgm:t>
    </dgm:pt>
    <dgm:pt modelId="{A546619C-AB99-4299-943F-24FF88190E9A}" type="pres">
      <dgm:prSet presAssocID="{B68EBFA0-B6FD-4A5D-AC4E-75D409CDF5D3}" presName="bullet5c" presStyleLbl="node1" presStyleIdx="2" presStyleCnt="5" custLinFactX="-12288" custLinFactNeighborX="-100000" custLinFactNeighborY="-11686"/>
      <dgm:spPr/>
      <dgm:t>
        <a:bodyPr/>
        <a:lstStyle/>
        <a:p>
          <a:endParaRPr lang="en-US"/>
        </a:p>
      </dgm:t>
    </dgm:pt>
    <dgm:pt modelId="{16527D08-1753-473C-9944-4BB91B3D547C}" type="pres">
      <dgm:prSet presAssocID="{B68EBFA0-B6FD-4A5D-AC4E-75D409CDF5D3}" presName="textBox5c" presStyleLbl="revTx" presStyleIdx="2" presStyleCnt="5" custLinFactNeighborX="-25182" custLinFactNeighborY="-89">
        <dgm:presLayoutVars>
          <dgm:bulletEnabled val="1"/>
        </dgm:presLayoutVars>
      </dgm:prSet>
      <dgm:spPr/>
      <dgm:t>
        <a:bodyPr/>
        <a:lstStyle/>
        <a:p>
          <a:endParaRPr lang="en-US"/>
        </a:p>
      </dgm:t>
    </dgm:pt>
    <dgm:pt modelId="{6C6E63F6-6619-4BEA-8659-AA84361BC16D}" type="pres">
      <dgm:prSet presAssocID="{2956B972-8FC7-48CA-B753-6A79C14CB12B}" presName="bullet5d" presStyleLbl="node1" presStyleIdx="3" presStyleCnt="5" custLinFactNeighborX="-71913" custLinFactNeighborY="-14894"/>
      <dgm:spPr/>
      <dgm:t>
        <a:bodyPr/>
        <a:lstStyle/>
        <a:p>
          <a:endParaRPr lang="en-US"/>
        </a:p>
      </dgm:t>
    </dgm:pt>
    <dgm:pt modelId="{0F135609-864D-4EB8-90B2-867DF0919509}" type="pres">
      <dgm:prSet presAssocID="{2956B972-8FC7-48CA-B753-6A79C14CB12B}" presName="textBox5d" presStyleLbl="revTx" presStyleIdx="3" presStyleCnt="5" custLinFactNeighborX="-23144" custLinFactNeighborY="-280">
        <dgm:presLayoutVars>
          <dgm:bulletEnabled val="1"/>
        </dgm:presLayoutVars>
      </dgm:prSet>
      <dgm:spPr/>
      <dgm:t>
        <a:bodyPr/>
        <a:lstStyle/>
        <a:p>
          <a:endParaRPr lang="en-US"/>
        </a:p>
      </dgm:t>
    </dgm:pt>
    <dgm:pt modelId="{C20E0A17-62E2-4D73-9A34-ADB23C367C7D}" type="pres">
      <dgm:prSet presAssocID="{6E02E215-3C6A-4125-9051-C01844340D60}" presName="bullet5e" presStyleLbl="node1" presStyleIdx="4" presStyleCnt="5" custLinFactNeighborX="-2166" custLinFactNeighborY="-35245"/>
      <dgm:spPr/>
      <dgm:t>
        <a:bodyPr/>
        <a:lstStyle/>
        <a:p>
          <a:endParaRPr lang="en-US"/>
        </a:p>
      </dgm:t>
    </dgm:pt>
    <dgm:pt modelId="{7FA30C8C-60EA-4C37-835F-B3B90EDF8764}" type="pres">
      <dgm:prSet presAssocID="{6E02E215-3C6A-4125-9051-C01844340D60}" presName="textBox5e" presStyleLbl="revTx" presStyleIdx="4" presStyleCnt="5" custScaleY="91508" custLinFactNeighborX="-25488" custLinFactNeighborY="-1902">
        <dgm:presLayoutVars>
          <dgm:bulletEnabled val="1"/>
        </dgm:presLayoutVars>
      </dgm:prSet>
      <dgm:spPr/>
      <dgm:t>
        <a:bodyPr/>
        <a:lstStyle/>
        <a:p>
          <a:endParaRPr lang="en-US"/>
        </a:p>
      </dgm:t>
    </dgm:pt>
  </dgm:ptLst>
  <dgm:cxnLst>
    <dgm:cxn modelId="{1DFEF3B0-9FBA-421B-9870-4CB37A0F8E30}" type="presOf" srcId="{1D1246B6-BDA7-4388-B57A-889DBE3255EF}" destId="{21FD838F-07DF-4B69-809E-58252B39A1A6}" srcOrd="0" destOrd="0" presId="urn:microsoft.com/office/officeart/2005/8/layout/arrow2"/>
    <dgm:cxn modelId="{F35D86CF-269F-487E-853D-3752420DE25C}" type="presOf" srcId="{B68EBFA0-B6FD-4A5D-AC4E-75D409CDF5D3}" destId="{16527D08-1753-473C-9944-4BB91B3D547C}" srcOrd="0" destOrd="0" presId="urn:microsoft.com/office/officeart/2005/8/layout/arrow2"/>
    <dgm:cxn modelId="{CA473973-F682-4638-AF2E-F35B9590CF24}" type="presOf" srcId="{6E02E215-3C6A-4125-9051-C01844340D60}" destId="{7FA30C8C-60EA-4C37-835F-B3B90EDF8764}" srcOrd="0" destOrd="0" presId="urn:microsoft.com/office/officeart/2005/8/layout/arrow2"/>
    <dgm:cxn modelId="{61D02F2B-6D5B-4078-897D-F7DE4E441856}" srcId="{1D1246B6-BDA7-4388-B57A-889DBE3255EF}" destId="{B68EBFA0-B6FD-4A5D-AC4E-75D409CDF5D3}" srcOrd="2" destOrd="0" parTransId="{720D621F-CB7C-4DC4-81F3-E45CC8BCB3E8}" sibTransId="{DCCDFB0D-187C-4FFF-BE2F-48256C61F2BE}"/>
    <dgm:cxn modelId="{93AD88A0-3B41-4FA6-9ED2-EE0E60F3ABFB}" type="presOf" srcId="{2956B972-8FC7-48CA-B753-6A79C14CB12B}" destId="{0F135609-864D-4EB8-90B2-867DF0919509}" srcOrd="0" destOrd="0" presId="urn:microsoft.com/office/officeart/2005/8/layout/arrow2"/>
    <dgm:cxn modelId="{A6C4F28A-9838-47E3-A4C1-595E2987006C}" srcId="{1D1246B6-BDA7-4388-B57A-889DBE3255EF}" destId="{2956B972-8FC7-48CA-B753-6A79C14CB12B}" srcOrd="3" destOrd="0" parTransId="{1461228B-9EB2-4525-A314-B1663A29F2ED}" sibTransId="{637B7A3B-B000-42B7-9059-7493C58E281A}"/>
    <dgm:cxn modelId="{EB309D2B-FF7D-4B0F-A71B-F7C8690AC46C}" srcId="{1D1246B6-BDA7-4388-B57A-889DBE3255EF}" destId="{6E02E215-3C6A-4125-9051-C01844340D60}" srcOrd="4" destOrd="0" parTransId="{934B3D2E-21CE-444B-B060-53A2D18707E0}" sibTransId="{CBF64C00-7AB4-4BF5-A13A-2C22CB6FE915}"/>
    <dgm:cxn modelId="{F985BAB4-1E4F-4CAC-B072-1E26E3597C84}" type="presOf" srcId="{2FBB1457-10EC-44C9-961D-5561BC142A54}" destId="{AE7C7F23-B7AA-47BB-9827-67AD1E1D8D29}" srcOrd="0" destOrd="0" presId="urn:microsoft.com/office/officeart/2005/8/layout/arrow2"/>
    <dgm:cxn modelId="{2BAC38DF-96A7-4867-A9F4-71CC2AFA8B3F}" srcId="{1D1246B6-BDA7-4388-B57A-889DBE3255EF}" destId="{2FBB1457-10EC-44C9-961D-5561BC142A54}" srcOrd="0" destOrd="0" parTransId="{CCE70B55-3F13-4498-9A43-8C20DED61B18}" sibTransId="{2DF37C71-650E-4E8C-AD09-BE2EA3A1EE66}"/>
    <dgm:cxn modelId="{D1141E60-BB34-4218-92F9-DA3FA03BDC10}" srcId="{1D1246B6-BDA7-4388-B57A-889DBE3255EF}" destId="{C0837BA0-85FA-483F-9EB2-B404D291A532}" srcOrd="1" destOrd="0" parTransId="{7A7E47F2-99D2-418F-8B43-CD0C3F8AD0CF}" sibTransId="{3A7EFE2E-3509-4248-A83F-185A08139FE6}"/>
    <dgm:cxn modelId="{DD4167A4-C693-4259-B4E6-4B73DA2FA68A}" type="presOf" srcId="{C0837BA0-85FA-483F-9EB2-B404D291A532}" destId="{88720B64-6D31-4C0F-9BDC-4BDBD0962A0C}" srcOrd="0" destOrd="0" presId="urn:microsoft.com/office/officeart/2005/8/layout/arrow2"/>
    <dgm:cxn modelId="{03AF2951-6602-4A6B-98D8-8E21BF18F759}" type="presParOf" srcId="{21FD838F-07DF-4B69-809E-58252B39A1A6}" destId="{31420826-EAA7-46EE-88B2-86531D7C11F0}" srcOrd="0" destOrd="0" presId="urn:microsoft.com/office/officeart/2005/8/layout/arrow2"/>
    <dgm:cxn modelId="{07578AB2-DCBD-4EC8-B67B-73BA0EAEF0DB}" type="presParOf" srcId="{21FD838F-07DF-4B69-809E-58252B39A1A6}" destId="{ED3BEAAF-0087-4009-9F57-752155BDF31C}" srcOrd="1" destOrd="0" presId="urn:microsoft.com/office/officeart/2005/8/layout/arrow2"/>
    <dgm:cxn modelId="{2E17E884-EE5E-4A20-B72B-57F397597337}" type="presParOf" srcId="{ED3BEAAF-0087-4009-9F57-752155BDF31C}" destId="{44100596-A8D6-4B9C-9F6E-49A917788749}" srcOrd="0" destOrd="0" presId="urn:microsoft.com/office/officeart/2005/8/layout/arrow2"/>
    <dgm:cxn modelId="{9437BF6A-B9BF-4D3C-B56C-334C89B99267}" type="presParOf" srcId="{ED3BEAAF-0087-4009-9F57-752155BDF31C}" destId="{AE7C7F23-B7AA-47BB-9827-67AD1E1D8D29}" srcOrd="1" destOrd="0" presId="urn:microsoft.com/office/officeart/2005/8/layout/arrow2"/>
    <dgm:cxn modelId="{D0BB1903-6692-4AB4-8C23-371A787FE5E4}" type="presParOf" srcId="{ED3BEAAF-0087-4009-9F57-752155BDF31C}" destId="{7D77D94D-6378-4667-87E5-6235EBF00891}" srcOrd="2" destOrd="0" presId="urn:microsoft.com/office/officeart/2005/8/layout/arrow2"/>
    <dgm:cxn modelId="{332AD705-75B8-4822-948B-B1A68D12A354}" type="presParOf" srcId="{ED3BEAAF-0087-4009-9F57-752155BDF31C}" destId="{88720B64-6D31-4C0F-9BDC-4BDBD0962A0C}" srcOrd="3" destOrd="0" presId="urn:microsoft.com/office/officeart/2005/8/layout/arrow2"/>
    <dgm:cxn modelId="{C5E9F994-CBFE-40EF-B98C-2B5F66EF564C}" type="presParOf" srcId="{ED3BEAAF-0087-4009-9F57-752155BDF31C}" destId="{A546619C-AB99-4299-943F-24FF88190E9A}" srcOrd="4" destOrd="0" presId="urn:microsoft.com/office/officeart/2005/8/layout/arrow2"/>
    <dgm:cxn modelId="{ABB0BD5C-E8BC-4BD2-9DE0-34B7EC5C64D1}" type="presParOf" srcId="{ED3BEAAF-0087-4009-9F57-752155BDF31C}" destId="{16527D08-1753-473C-9944-4BB91B3D547C}" srcOrd="5" destOrd="0" presId="urn:microsoft.com/office/officeart/2005/8/layout/arrow2"/>
    <dgm:cxn modelId="{7C4FB773-361B-469A-AF6B-17E1380F7247}" type="presParOf" srcId="{ED3BEAAF-0087-4009-9F57-752155BDF31C}" destId="{6C6E63F6-6619-4BEA-8659-AA84361BC16D}" srcOrd="6" destOrd="0" presId="urn:microsoft.com/office/officeart/2005/8/layout/arrow2"/>
    <dgm:cxn modelId="{F9B0E8F6-FADA-4898-A2D0-2419AC42A4DB}" type="presParOf" srcId="{ED3BEAAF-0087-4009-9F57-752155BDF31C}" destId="{0F135609-864D-4EB8-90B2-867DF0919509}" srcOrd="7" destOrd="0" presId="urn:microsoft.com/office/officeart/2005/8/layout/arrow2"/>
    <dgm:cxn modelId="{D11883C5-4F3E-486C-9307-EC3615979DA7}" type="presParOf" srcId="{ED3BEAAF-0087-4009-9F57-752155BDF31C}" destId="{C20E0A17-62E2-4D73-9A34-ADB23C367C7D}" srcOrd="8" destOrd="0" presId="urn:microsoft.com/office/officeart/2005/8/layout/arrow2"/>
    <dgm:cxn modelId="{AD0F1CFE-FEE2-42A9-8059-D330F0080328}" type="presParOf" srcId="{ED3BEAAF-0087-4009-9F57-752155BDF31C}" destId="{7FA30C8C-60EA-4C37-835F-B3B90EDF8764}"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C5FE63-124C-4290-8B32-E06818A98CE4}" type="doc">
      <dgm:prSet loTypeId="urn:microsoft.com/office/officeart/2005/8/layout/cycle8" loCatId="cycle" qsTypeId="urn:microsoft.com/office/officeart/2005/8/quickstyle/3d4" qsCatId="3D" csTypeId="urn:microsoft.com/office/officeart/2005/8/colors/colorful5" csCatId="colorful" phldr="1"/>
      <dgm:spPr/>
    </dgm:pt>
    <dgm:pt modelId="{F42893DF-84CC-460F-9320-A6ECDC913F58}">
      <dgm:prSet phldrT="[Text]" custT="1"/>
      <dgm:spPr/>
      <dgm:t>
        <a:bodyPr/>
        <a:lstStyle/>
        <a:p>
          <a:endParaRPr lang="en-US" sz="1600" baseline="0" dirty="0">
            <a:solidFill>
              <a:schemeClr val="tx1"/>
            </a:solidFill>
          </a:endParaRPr>
        </a:p>
      </dgm:t>
    </dgm:pt>
    <dgm:pt modelId="{DB14844D-E02D-4DE4-8F67-D47D058DCF5A}" type="parTrans" cxnId="{C18E20E1-6BCC-4341-B5D6-6BA24F51226C}">
      <dgm:prSet/>
      <dgm:spPr/>
      <dgm:t>
        <a:bodyPr/>
        <a:lstStyle/>
        <a:p>
          <a:endParaRPr lang="en-US"/>
        </a:p>
      </dgm:t>
    </dgm:pt>
    <dgm:pt modelId="{7B5C79A4-F6CD-4B62-9339-3896FC5209A2}" type="sibTrans" cxnId="{C18E20E1-6BCC-4341-B5D6-6BA24F51226C}">
      <dgm:prSet/>
      <dgm:spPr/>
      <dgm:t>
        <a:bodyPr/>
        <a:lstStyle/>
        <a:p>
          <a:endParaRPr lang="en-US"/>
        </a:p>
      </dgm:t>
    </dgm:pt>
    <dgm:pt modelId="{1C7A1BB8-3A6A-4137-9E01-B47CB9C71FDB}">
      <dgm:prSet phldrT="[Text]" custT="1"/>
      <dgm:spPr/>
      <dgm:t>
        <a:bodyPr/>
        <a:lstStyle/>
        <a:p>
          <a:endParaRPr lang="en-US" sz="1600" baseline="0" dirty="0">
            <a:solidFill>
              <a:schemeClr val="tx1"/>
            </a:solidFill>
          </a:endParaRPr>
        </a:p>
      </dgm:t>
    </dgm:pt>
    <dgm:pt modelId="{EC0FAF39-782B-463C-B3D9-D01915D7F342}" type="parTrans" cxnId="{AF1DE8DF-8810-4A29-B5A3-BFED7B82839D}">
      <dgm:prSet/>
      <dgm:spPr/>
      <dgm:t>
        <a:bodyPr/>
        <a:lstStyle/>
        <a:p>
          <a:endParaRPr lang="en-US"/>
        </a:p>
      </dgm:t>
    </dgm:pt>
    <dgm:pt modelId="{F1967503-8ACE-4B6E-96C1-E6EC039F2F9A}" type="sibTrans" cxnId="{AF1DE8DF-8810-4A29-B5A3-BFED7B82839D}">
      <dgm:prSet/>
      <dgm:spPr/>
      <dgm:t>
        <a:bodyPr/>
        <a:lstStyle/>
        <a:p>
          <a:endParaRPr lang="en-US"/>
        </a:p>
      </dgm:t>
    </dgm:pt>
    <dgm:pt modelId="{2D9B3F94-3074-48D7-A309-5173DD88C51A}">
      <dgm:prSet/>
      <dgm:spPr/>
      <dgm:t>
        <a:bodyPr/>
        <a:lstStyle/>
        <a:p>
          <a:endParaRPr lang="en-US"/>
        </a:p>
      </dgm:t>
    </dgm:pt>
    <dgm:pt modelId="{7388E425-B6D2-40FB-8647-53C7144B9F03}" type="parTrans" cxnId="{B209F3B5-4A9F-4747-A596-2D5EBF7057D0}">
      <dgm:prSet/>
      <dgm:spPr/>
      <dgm:t>
        <a:bodyPr/>
        <a:lstStyle/>
        <a:p>
          <a:endParaRPr lang="en-US"/>
        </a:p>
      </dgm:t>
    </dgm:pt>
    <dgm:pt modelId="{49971965-56B0-41A2-82F3-E0812759E913}" type="sibTrans" cxnId="{B209F3B5-4A9F-4747-A596-2D5EBF7057D0}">
      <dgm:prSet/>
      <dgm:spPr/>
      <dgm:t>
        <a:bodyPr/>
        <a:lstStyle/>
        <a:p>
          <a:endParaRPr lang="en-US"/>
        </a:p>
      </dgm:t>
    </dgm:pt>
    <dgm:pt modelId="{946605DA-548E-4435-AE94-35490D5FB5A1}">
      <dgm:prSet/>
      <dgm:spPr/>
      <dgm:t>
        <a:bodyPr/>
        <a:lstStyle/>
        <a:p>
          <a:endParaRPr lang="en-US"/>
        </a:p>
      </dgm:t>
    </dgm:pt>
    <dgm:pt modelId="{66C8BE93-B805-4A93-B333-690219CFD5BB}" type="parTrans" cxnId="{1677E223-D7AE-496D-961E-2314E94E6C9F}">
      <dgm:prSet/>
      <dgm:spPr/>
      <dgm:t>
        <a:bodyPr/>
        <a:lstStyle/>
        <a:p>
          <a:endParaRPr lang="en-US"/>
        </a:p>
      </dgm:t>
    </dgm:pt>
    <dgm:pt modelId="{A8C7FEC1-38B6-4149-8E70-6FD255CF0388}" type="sibTrans" cxnId="{1677E223-D7AE-496D-961E-2314E94E6C9F}">
      <dgm:prSet/>
      <dgm:spPr/>
      <dgm:t>
        <a:bodyPr/>
        <a:lstStyle/>
        <a:p>
          <a:endParaRPr lang="en-US"/>
        </a:p>
      </dgm:t>
    </dgm:pt>
    <dgm:pt modelId="{6C987231-E75F-4973-80BE-8CDDD2400F27}">
      <dgm:prSet/>
      <dgm:spPr/>
      <dgm:t>
        <a:bodyPr/>
        <a:lstStyle/>
        <a:p>
          <a:endParaRPr lang="en-US"/>
        </a:p>
      </dgm:t>
    </dgm:pt>
    <dgm:pt modelId="{DC57823F-E0AA-4C9C-B3F0-52205E8DC496}" type="parTrans" cxnId="{625DE13F-56EE-4743-8E8F-1A1DBA537DA9}">
      <dgm:prSet/>
      <dgm:spPr/>
      <dgm:t>
        <a:bodyPr/>
        <a:lstStyle/>
        <a:p>
          <a:endParaRPr lang="en-US"/>
        </a:p>
      </dgm:t>
    </dgm:pt>
    <dgm:pt modelId="{4B3A3920-0AC4-45FC-8E19-CB7C6B34CB94}" type="sibTrans" cxnId="{625DE13F-56EE-4743-8E8F-1A1DBA537DA9}">
      <dgm:prSet/>
      <dgm:spPr/>
      <dgm:t>
        <a:bodyPr/>
        <a:lstStyle/>
        <a:p>
          <a:endParaRPr lang="en-US"/>
        </a:p>
      </dgm:t>
    </dgm:pt>
    <dgm:pt modelId="{F4FB95D5-6EEB-4514-9AEC-F81CD8B94AF3}">
      <dgm:prSet phldrT="[Text]" custT="1"/>
      <dgm:spPr/>
      <dgm:t>
        <a:bodyPr/>
        <a:lstStyle/>
        <a:p>
          <a:endParaRPr lang="en-US" sz="1600" baseline="0" dirty="0">
            <a:solidFill>
              <a:schemeClr val="tx1"/>
            </a:solidFill>
          </a:endParaRPr>
        </a:p>
      </dgm:t>
    </dgm:pt>
    <dgm:pt modelId="{C1952427-3745-43C0-A21C-CCC375AC180E}" type="sibTrans" cxnId="{7E4743F9-5D1F-463B-AF7D-CB2237BE7252}">
      <dgm:prSet/>
      <dgm:spPr/>
      <dgm:t>
        <a:bodyPr/>
        <a:lstStyle/>
        <a:p>
          <a:endParaRPr lang="en-US"/>
        </a:p>
      </dgm:t>
    </dgm:pt>
    <dgm:pt modelId="{69B8571F-C5F8-42B2-993A-5EE8AA9BE2E2}" type="parTrans" cxnId="{7E4743F9-5D1F-463B-AF7D-CB2237BE7252}">
      <dgm:prSet/>
      <dgm:spPr/>
      <dgm:t>
        <a:bodyPr/>
        <a:lstStyle/>
        <a:p>
          <a:endParaRPr lang="en-US"/>
        </a:p>
      </dgm:t>
    </dgm:pt>
    <dgm:pt modelId="{CCB69FE7-1366-4128-AD22-3C5D93D5A6C4}" type="pres">
      <dgm:prSet presAssocID="{27C5FE63-124C-4290-8B32-E06818A98CE4}" presName="compositeShape" presStyleCnt="0">
        <dgm:presLayoutVars>
          <dgm:chMax val="7"/>
          <dgm:dir/>
          <dgm:resizeHandles val="exact"/>
        </dgm:presLayoutVars>
      </dgm:prSet>
      <dgm:spPr/>
    </dgm:pt>
    <dgm:pt modelId="{2CBD4066-9250-4AD0-A18A-1123F1A44E6E}" type="pres">
      <dgm:prSet presAssocID="{27C5FE63-124C-4290-8B32-E06818A98CE4}" presName="wedge1" presStyleLbl="node1" presStyleIdx="0" presStyleCnt="6"/>
      <dgm:spPr/>
      <dgm:t>
        <a:bodyPr/>
        <a:lstStyle/>
        <a:p>
          <a:endParaRPr lang="en-US"/>
        </a:p>
      </dgm:t>
    </dgm:pt>
    <dgm:pt modelId="{51EDE134-44A0-41D8-A132-C6FC3129D120}" type="pres">
      <dgm:prSet presAssocID="{27C5FE63-124C-4290-8B32-E06818A98CE4}" presName="dummy1a" presStyleCnt="0"/>
      <dgm:spPr/>
    </dgm:pt>
    <dgm:pt modelId="{FC8986E3-1A91-45FA-94CE-F9EBE331BF63}" type="pres">
      <dgm:prSet presAssocID="{27C5FE63-124C-4290-8B32-E06818A98CE4}" presName="dummy1b" presStyleCnt="0"/>
      <dgm:spPr/>
    </dgm:pt>
    <dgm:pt modelId="{0A38D623-CCBD-4B5C-B033-0507CEEC5E27}" type="pres">
      <dgm:prSet presAssocID="{27C5FE63-124C-4290-8B32-E06818A98CE4}" presName="wedge1Tx" presStyleLbl="node1" presStyleIdx="0" presStyleCnt="6">
        <dgm:presLayoutVars>
          <dgm:chMax val="0"/>
          <dgm:chPref val="0"/>
          <dgm:bulletEnabled val="1"/>
        </dgm:presLayoutVars>
      </dgm:prSet>
      <dgm:spPr/>
      <dgm:t>
        <a:bodyPr/>
        <a:lstStyle/>
        <a:p>
          <a:endParaRPr lang="en-US"/>
        </a:p>
      </dgm:t>
    </dgm:pt>
    <dgm:pt modelId="{F8920C19-B515-4EEF-BCAF-000F0F105CFF}" type="pres">
      <dgm:prSet presAssocID="{27C5FE63-124C-4290-8B32-E06818A98CE4}" presName="wedge2" presStyleLbl="node1" presStyleIdx="1" presStyleCnt="6"/>
      <dgm:spPr/>
      <dgm:t>
        <a:bodyPr/>
        <a:lstStyle/>
        <a:p>
          <a:endParaRPr lang="en-US"/>
        </a:p>
      </dgm:t>
    </dgm:pt>
    <dgm:pt modelId="{DCB65036-A3EF-4CA3-9936-C8851A1BBE91}" type="pres">
      <dgm:prSet presAssocID="{27C5FE63-124C-4290-8B32-E06818A98CE4}" presName="dummy2a" presStyleCnt="0"/>
      <dgm:spPr/>
    </dgm:pt>
    <dgm:pt modelId="{EDC5CCFC-9EE7-4330-8B58-D7865461B34B}" type="pres">
      <dgm:prSet presAssocID="{27C5FE63-124C-4290-8B32-E06818A98CE4}" presName="dummy2b" presStyleCnt="0"/>
      <dgm:spPr/>
    </dgm:pt>
    <dgm:pt modelId="{93B04FCC-7392-4433-BC94-CD76EF4D803E}" type="pres">
      <dgm:prSet presAssocID="{27C5FE63-124C-4290-8B32-E06818A98CE4}" presName="wedge2Tx" presStyleLbl="node1" presStyleIdx="1" presStyleCnt="6">
        <dgm:presLayoutVars>
          <dgm:chMax val="0"/>
          <dgm:chPref val="0"/>
          <dgm:bulletEnabled val="1"/>
        </dgm:presLayoutVars>
      </dgm:prSet>
      <dgm:spPr/>
      <dgm:t>
        <a:bodyPr/>
        <a:lstStyle/>
        <a:p>
          <a:endParaRPr lang="en-US"/>
        </a:p>
      </dgm:t>
    </dgm:pt>
    <dgm:pt modelId="{E83D810E-2BA3-4E5E-A7D5-B068FE8D5AF6}" type="pres">
      <dgm:prSet presAssocID="{27C5FE63-124C-4290-8B32-E06818A98CE4}" presName="wedge3" presStyleLbl="node1" presStyleIdx="2" presStyleCnt="6"/>
      <dgm:spPr/>
      <dgm:t>
        <a:bodyPr/>
        <a:lstStyle/>
        <a:p>
          <a:endParaRPr lang="en-US"/>
        </a:p>
      </dgm:t>
    </dgm:pt>
    <dgm:pt modelId="{AE836567-A48B-4F18-BF99-3D3EE847D34A}" type="pres">
      <dgm:prSet presAssocID="{27C5FE63-124C-4290-8B32-E06818A98CE4}" presName="dummy3a" presStyleCnt="0"/>
      <dgm:spPr/>
    </dgm:pt>
    <dgm:pt modelId="{CE57EF4D-0C4E-4B2C-B948-EA4687148AA4}" type="pres">
      <dgm:prSet presAssocID="{27C5FE63-124C-4290-8B32-E06818A98CE4}" presName="dummy3b" presStyleCnt="0"/>
      <dgm:spPr/>
    </dgm:pt>
    <dgm:pt modelId="{F5BB93FB-5F9F-4F14-A9BA-8F8FACB5EEA9}" type="pres">
      <dgm:prSet presAssocID="{27C5FE63-124C-4290-8B32-E06818A98CE4}" presName="wedge3Tx" presStyleLbl="node1" presStyleIdx="2" presStyleCnt="6">
        <dgm:presLayoutVars>
          <dgm:chMax val="0"/>
          <dgm:chPref val="0"/>
          <dgm:bulletEnabled val="1"/>
        </dgm:presLayoutVars>
      </dgm:prSet>
      <dgm:spPr/>
      <dgm:t>
        <a:bodyPr/>
        <a:lstStyle/>
        <a:p>
          <a:endParaRPr lang="en-US"/>
        </a:p>
      </dgm:t>
    </dgm:pt>
    <dgm:pt modelId="{8A7816F5-D769-4C86-B61A-339F536B59F6}" type="pres">
      <dgm:prSet presAssocID="{27C5FE63-124C-4290-8B32-E06818A98CE4}" presName="wedge4" presStyleLbl="node1" presStyleIdx="3" presStyleCnt="6"/>
      <dgm:spPr/>
      <dgm:t>
        <a:bodyPr/>
        <a:lstStyle/>
        <a:p>
          <a:endParaRPr lang="en-US"/>
        </a:p>
      </dgm:t>
    </dgm:pt>
    <dgm:pt modelId="{C6B25962-208A-4B05-B878-3B707EE96D18}" type="pres">
      <dgm:prSet presAssocID="{27C5FE63-124C-4290-8B32-E06818A98CE4}" presName="dummy4a" presStyleCnt="0"/>
      <dgm:spPr/>
    </dgm:pt>
    <dgm:pt modelId="{50063540-349F-4EC8-B6B3-66DA49DC08D1}" type="pres">
      <dgm:prSet presAssocID="{27C5FE63-124C-4290-8B32-E06818A98CE4}" presName="dummy4b" presStyleCnt="0"/>
      <dgm:spPr/>
    </dgm:pt>
    <dgm:pt modelId="{4D6AA7EF-79EF-4C40-AA21-7CF18BF71DA5}" type="pres">
      <dgm:prSet presAssocID="{27C5FE63-124C-4290-8B32-E06818A98CE4}" presName="wedge4Tx" presStyleLbl="node1" presStyleIdx="3" presStyleCnt="6">
        <dgm:presLayoutVars>
          <dgm:chMax val="0"/>
          <dgm:chPref val="0"/>
          <dgm:bulletEnabled val="1"/>
        </dgm:presLayoutVars>
      </dgm:prSet>
      <dgm:spPr/>
      <dgm:t>
        <a:bodyPr/>
        <a:lstStyle/>
        <a:p>
          <a:endParaRPr lang="en-US"/>
        </a:p>
      </dgm:t>
    </dgm:pt>
    <dgm:pt modelId="{24C7431E-3502-46BE-BAD4-5C150C415D35}" type="pres">
      <dgm:prSet presAssocID="{27C5FE63-124C-4290-8B32-E06818A98CE4}" presName="wedge5" presStyleLbl="node1" presStyleIdx="4" presStyleCnt="6"/>
      <dgm:spPr/>
      <dgm:t>
        <a:bodyPr/>
        <a:lstStyle/>
        <a:p>
          <a:endParaRPr lang="en-US"/>
        </a:p>
      </dgm:t>
    </dgm:pt>
    <dgm:pt modelId="{444A7567-3066-4DC5-9DFD-825559524971}" type="pres">
      <dgm:prSet presAssocID="{27C5FE63-124C-4290-8B32-E06818A98CE4}" presName="dummy5a" presStyleCnt="0"/>
      <dgm:spPr/>
    </dgm:pt>
    <dgm:pt modelId="{2A088475-BE53-4B0E-B744-DE2E21C159EC}" type="pres">
      <dgm:prSet presAssocID="{27C5FE63-124C-4290-8B32-E06818A98CE4}" presName="dummy5b" presStyleCnt="0"/>
      <dgm:spPr/>
    </dgm:pt>
    <dgm:pt modelId="{CF38BEFF-EA11-460E-B2DE-C4C446A0C9AD}" type="pres">
      <dgm:prSet presAssocID="{27C5FE63-124C-4290-8B32-E06818A98CE4}" presName="wedge5Tx" presStyleLbl="node1" presStyleIdx="4" presStyleCnt="6">
        <dgm:presLayoutVars>
          <dgm:chMax val="0"/>
          <dgm:chPref val="0"/>
          <dgm:bulletEnabled val="1"/>
        </dgm:presLayoutVars>
      </dgm:prSet>
      <dgm:spPr/>
      <dgm:t>
        <a:bodyPr/>
        <a:lstStyle/>
        <a:p>
          <a:endParaRPr lang="en-US"/>
        </a:p>
      </dgm:t>
    </dgm:pt>
    <dgm:pt modelId="{4DF41513-3C97-4DEC-AC05-B2FD5B946001}" type="pres">
      <dgm:prSet presAssocID="{27C5FE63-124C-4290-8B32-E06818A98CE4}" presName="wedge6" presStyleLbl="node1" presStyleIdx="5" presStyleCnt="6"/>
      <dgm:spPr/>
      <dgm:t>
        <a:bodyPr/>
        <a:lstStyle/>
        <a:p>
          <a:endParaRPr lang="en-US"/>
        </a:p>
      </dgm:t>
    </dgm:pt>
    <dgm:pt modelId="{8258810F-8E7D-4BA4-8202-ABBC00C0C97D}" type="pres">
      <dgm:prSet presAssocID="{27C5FE63-124C-4290-8B32-E06818A98CE4}" presName="dummy6a" presStyleCnt="0"/>
      <dgm:spPr/>
    </dgm:pt>
    <dgm:pt modelId="{2905679B-CAF1-4BCC-8E37-36DF8DC4CF1C}" type="pres">
      <dgm:prSet presAssocID="{27C5FE63-124C-4290-8B32-E06818A98CE4}" presName="dummy6b" presStyleCnt="0"/>
      <dgm:spPr/>
    </dgm:pt>
    <dgm:pt modelId="{DB047ED5-D55F-4DBC-B339-C903DBAAF52C}" type="pres">
      <dgm:prSet presAssocID="{27C5FE63-124C-4290-8B32-E06818A98CE4}" presName="wedge6Tx" presStyleLbl="node1" presStyleIdx="5" presStyleCnt="6">
        <dgm:presLayoutVars>
          <dgm:chMax val="0"/>
          <dgm:chPref val="0"/>
          <dgm:bulletEnabled val="1"/>
        </dgm:presLayoutVars>
      </dgm:prSet>
      <dgm:spPr/>
      <dgm:t>
        <a:bodyPr/>
        <a:lstStyle/>
        <a:p>
          <a:endParaRPr lang="en-US"/>
        </a:p>
      </dgm:t>
    </dgm:pt>
    <dgm:pt modelId="{2920B163-FBEB-40DD-9592-2A0CF84A1426}" type="pres">
      <dgm:prSet presAssocID="{7B5C79A4-F6CD-4B62-9339-3896FC5209A2}" presName="arrowWedge1" presStyleLbl="fgSibTrans2D1" presStyleIdx="0" presStyleCnt="6"/>
      <dgm:spPr/>
    </dgm:pt>
    <dgm:pt modelId="{2D7257F0-FB95-40A3-A3D3-5A3894E182B4}" type="pres">
      <dgm:prSet presAssocID="{4B3A3920-0AC4-45FC-8E19-CB7C6B34CB94}" presName="arrowWedge2" presStyleLbl="fgSibTrans2D1" presStyleIdx="1" presStyleCnt="6"/>
      <dgm:spPr/>
    </dgm:pt>
    <dgm:pt modelId="{FB1BBF57-5ADB-4F0B-94E5-B27BA54C0EF0}" type="pres">
      <dgm:prSet presAssocID="{A8C7FEC1-38B6-4149-8E70-6FD255CF0388}" presName="arrowWedge3" presStyleLbl="fgSibTrans2D1" presStyleIdx="2" presStyleCnt="6"/>
      <dgm:spPr/>
    </dgm:pt>
    <dgm:pt modelId="{35DD17A4-9A52-4AD4-AA74-57D2118A337A}" type="pres">
      <dgm:prSet presAssocID="{49971965-56B0-41A2-82F3-E0812759E913}" presName="arrowWedge4" presStyleLbl="fgSibTrans2D1" presStyleIdx="3" presStyleCnt="6"/>
      <dgm:spPr/>
    </dgm:pt>
    <dgm:pt modelId="{3609F0F9-761E-4139-BF64-94B1A7548141}" type="pres">
      <dgm:prSet presAssocID="{F1967503-8ACE-4B6E-96C1-E6EC039F2F9A}" presName="arrowWedge5" presStyleLbl="fgSibTrans2D1" presStyleIdx="4" presStyleCnt="6"/>
      <dgm:spPr/>
    </dgm:pt>
    <dgm:pt modelId="{1F0A073A-4E4E-40AA-9083-4CB013870703}" type="pres">
      <dgm:prSet presAssocID="{C1952427-3745-43C0-A21C-CCC375AC180E}" presName="arrowWedge6" presStyleLbl="fgSibTrans2D1" presStyleIdx="5" presStyleCnt="6"/>
      <dgm:spPr/>
    </dgm:pt>
  </dgm:ptLst>
  <dgm:cxnLst>
    <dgm:cxn modelId="{7E4743F9-5D1F-463B-AF7D-CB2237BE7252}" srcId="{27C5FE63-124C-4290-8B32-E06818A98CE4}" destId="{F4FB95D5-6EEB-4514-9AEC-F81CD8B94AF3}" srcOrd="5" destOrd="0" parTransId="{69B8571F-C5F8-42B2-993A-5EE8AA9BE2E2}" sibTransId="{C1952427-3745-43C0-A21C-CCC375AC180E}"/>
    <dgm:cxn modelId="{77BC50AE-7C57-4283-966F-F1E4C72A0201}" type="presOf" srcId="{6C987231-E75F-4973-80BE-8CDDD2400F27}" destId="{F8920C19-B515-4EEF-BCAF-000F0F105CFF}" srcOrd="0" destOrd="0" presId="urn:microsoft.com/office/officeart/2005/8/layout/cycle8"/>
    <dgm:cxn modelId="{625DE13F-56EE-4743-8E8F-1A1DBA537DA9}" srcId="{27C5FE63-124C-4290-8B32-E06818A98CE4}" destId="{6C987231-E75F-4973-80BE-8CDDD2400F27}" srcOrd="1" destOrd="0" parTransId="{DC57823F-E0AA-4C9C-B3F0-52205E8DC496}" sibTransId="{4B3A3920-0AC4-45FC-8E19-CB7C6B34CB94}"/>
    <dgm:cxn modelId="{2D65B37C-90F6-4B3E-A179-E862E047A719}" type="presOf" srcId="{F4FB95D5-6EEB-4514-9AEC-F81CD8B94AF3}" destId="{DB047ED5-D55F-4DBC-B339-C903DBAAF52C}" srcOrd="1" destOrd="0" presId="urn:microsoft.com/office/officeart/2005/8/layout/cycle8"/>
    <dgm:cxn modelId="{C18E20E1-6BCC-4341-B5D6-6BA24F51226C}" srcId="{27C5FE63-124C-4290-8B32-E06818A98CE4}" destId="{F42893DF-84CC-460F-9320-A6ECDC913F58}" srcOrd="0" destOrd="0" parTransId="{DB14844D-E02D-4DE4-8F67-D47D058DCF5A}" sibTransId="{7B5C79A4-F6CD-4B62-9339-3896FC5209A2}"/>
    <dgm:cxn modelId="{4BE7980C-074D-4413-9F8A-E82C71445740}" type="presOf" srcId="{27C5FE63-124C-4290-8B32-E06818A98CE4}" destId="{CCB69FE7-1366-4128-AD22-3C5D93D5A6C4}" srcOrd="0" destOrd="0" presId="urn:microsoft.com/office/officeart/2005/8/layout/cycle8"/>
    <dgm:cxn modelId="{1677E223-D7AE-496D-961E-2314E94E6C9F}" srcId="{27C5FE63-124C-4290-8B32-E06818A98CE4}" destId="{946605DA-548E-4435-AE94-35490D5FB5A1}" srcOrd="2" destOrd="0" parTransId="{66C8BE93-B805-4A93-B333-690219CFD5BB}" sibTransId="{A8C7FEC1-38B6-4149-8E70-6FD255CF0388}"/>
    <dgm:cxn modelId="{9FE7B4C4-350B-41F7-B9BA-B304162BE787}" type="presOf" srcId="{2D9B3F94-3074-48D7-A309-5173DD88C51A}" destId="{4D6AA7EF-79EF-4C40-AA21-7CF18BF71DA5}" srcOrd="1" destOrd="0" presId="urn:microsoft.com/office/officeart/2005/8/layout/cycle8"/>
    <dgm:cxn modelId="{B209F3B5-4A9F-4747-A596-2D5EBF7057D0}" srcId="{27C5FE63-124C-4290-8B32-E06818A98CE4}" destId="{2D9B3F94-3074-48D7-A309-5173DD88C51A}" srcOrd="3" destOrd="0" parTransId="{7388E425-B6D2-40FB-8647-53C7144B9F03}" sibTransId="{49971965-56B0-41A2-82F3-E0812759E913}"/>
    <dgm:cxn modelId="{65950FBB-E6C6-4233-8895-78755EF9CA15}" type="presOf" srcId="{1C7A1BB8-3A6A-4137-9E01-B47CB9C71FDB}" destId="{24C7431E-3502-46BE-BAD4-5C150C415D35}" srcOrd="0" destOrd="0" presId="urn:microsoft.com/office/officeart/2005/8/layout/cycle8"/>
    <dgm:cxn modelId="{0DCFBE09-B47D-4085-B51B-EFC90DDC79F4}" type="presOf" srcId="{F42893DF-84CC-460F-9320-A6ECDC913F58}" destId="{2CBD4066-9250-4AD0-A18A-1123F1A44E6E}" srcOrd="0" destOrd="0" presId="urn:microsoft.com/office/officeart/2005/8/layout/cycle8"/>
    <dgm:cxn modelId="{CFFFB505-CB0E-4EA8-B857-0683DF5A94F6}" type="presOf" srcId="{1C7A1BB8-3A6A-4137-9E01-B47CB9C71FDB}" destId="{CF38BEFF-EA11-460E-B2DE-C4C446A0C9AD}" srcOrd="1" destOrd="0" presId="urn:microsoft.com/office/officeart/2005/8/layout/cycle8"/>
    <dgm:cxn modelId="{E8DEEEB5-CB6D-4F91-A3E9-EA7B3EE690F8}" type="presOf" srcId="{F42893DF-84CC-460F-9320-A6ECDC913F58}" destId="{0A38D623-CCBD-4B5C-B033-0507CEEC5E27}" srcOrd="1" destOrd="0" presId="urn:microsoft.com/office/officeart/2005/8/layout/cycle8"/>
    <dgm:cxn modelId="{783F7EBE-EE40-4D92-8787-29003E3CB6B3}" type="presOf" srcId="{946605DA-548E-4435-AE94-35490D5FB5A1}" destId="{E83D810E-2BA3-4E5E-A7D5-B068FE8D5AF6}" srcOrd="0" destOrd="0" presId="urn:microsoft.com/office/officeart/2005/8/layout/cycle8"/>
    <dgm:cxn modelId="{CA81F1E7-F4AA-4E3E-86C6-FC6FCE5B0A4A}" type="presOf" srcId="{F4FB95D5-6EEB-4514-9AEC-F81CD8B94AF3}" destId="{4DF41513-3C97-4DEC-AC05-B2FD5B946001}" srcOrd="0" destOrd="0" presId="urn:microsoft.com/office/officeart/2005/8/layout/cycle8"/>
    <dgm:cxn modelId="{1DB066C6-2AA8-482B-8483-D19EFBA901BE}" type="presOf" srcId="{6C987231-E75F-4973-80BE-8CDDD2400F27}" destId="{93B04FCC-7392-4433-BC94-CD76EF4D803E}" srcOrd="1" destOrd="0" presId="urn:microsoft.com/office/officeart/2005/8/layout/cycle8"/>
    <dgm:cxn modelId="{0129D361-7744-4C60-A477-D6F765F666BA}" type="presOf" srcId="{2D9B3F94-3074-48D7-A309-5173DD88C51A}" destId="{8A7816F5-D769-4C86-B61A-339F536B59F6}" srcOrd="0" destOrd="0" presId="urn:microsoft.com/office/officeart/2005/8/layout/cycle8"/>
    <dgm:cxn modelId="{AF1DE8DF-8810-4A29-B5A3-BFED7B82839D}" srcId="{27C5FE63-124C-4290-8B32-E06818A98CE4}" destId="{1C7A1BB8-3A6A-4137-9E01-B47CB9C71FDB}" srcOrd="4" destOrd="0" parTransId="{EC0FAF39-782B-463C-B3D9-D01915D7F342}" sibTransId="{F1967503-8ACE-4B6E-96C1-E6EC039F2F9A}"/>
    <dgm:cxn modelId="{3FDDCDD4-6F1C-41DA-A6ED-FC4D4E49DCEB}" type="presOf" srcId="{946605DA-548E-4435-AE94-35490D5FB5A1}" destId="{F5BB93FB-5F9F-4F14-A9BA-8F8FACB5EEA9}" srcOrd="1" destOrd="0" presId="urn:microsoft.com/office/officeart/2005/8/layout/cycle8"/>
    <dgm:cxn modelId="{C89E2CA7-CF06-48EF-8DF8-C2D1DDDDEDEE}" type="presParOf" srcId="{CCB69FE7-1366-4128-AD22-3C5D93D5A6C4}" destId="{2CBD4066-9250-4AD0-A18A-1123F1A44E6E}" srcOrd="0" destOrd="0" presId="urn:microsoft.com/office/officeart/2005/8/layout/cycle8"/>
    <dgm:cxn modelId="{6C86000E-4C1D-4576-A6DD-002C48AC45D3}" type="presParOf" srcId="{CCB69FE7-1366-4128-AD22-3C5D93D5A6C4}" destId="{51EDE134-44A0-41D8-A132-C6FC3129D120}" srcOrd="1" destOrd="0" presId="urn:microsoft.com/office/officeart/2005/8/layout/cycle8"/>
    <dgm:cxn modelId="{435672BA-4AA3-43B5-8D7A-DFE20CA67B63}" type="presParOf" srcId="{CCB69FE7-1366-4128-AD22-3C5D93D5A6C4}" destId="{FC8986E3-1A91-45FA-94CE-F9EBE331BF63}" srcOrd="2" destOrd="0" presId="urn:microsoft.com/office/officeart/2005/8/layout/cycle8"/>
    <dgm:cxn modelId="{CCDF3BD2-97D1-451A-B416-FE693A3CD642}" type="presParOf" srcId="{CCB69FE7-1366-4128-AD22-3C5D93D5A6C4}" destId="{0A38D623-CCBD-4B5C-B033-0507CEEC5E27}" srcOrd="3" destOrd="0" presId="urn:microsoft.com/office/officeart/2005/8/layout/cycle8"/>
    <dgm:cxn modelId="{673C2F03-8E37-424C-A7FF-0051F1BC991D}" type="presParOf" srcId="{CCB69FE7-1366-4128-AD22-3C5D93D5A6C4}" destId="{F8920C19-B515-4EEF-BCAF-000F0F105CFF}" srcOrd="4" destOrd="0" presId="urn:microsoft.com/office/officeart/2005/8/layout/cycle8"/>
    <dgm:cxn modelId="{2C3C140F-EC5C-419B-BC1A-72B181DB8608}" type="presParOf" srcId="{CCB69FE7-1366-4128-AD22-3C5D93D5A6C4}" destId="{DCB65036-A3EF-4CA3-9936-C8851A1BBE91}" srcOrd="5" destOrd="0" presId="urn:microsoft.com/office/officeart/2005/8/layout/cycle8"/>
    <dgm:cxn modelId="{E15A8CA9-C02E-4BBB-B214-542D71223963}" type="presParOf" srcId="{CCB69FE7-1366-4128-AD22-3C5D93D5A6C4}" destId="{EDC5CCFC-9EE7-4330-8B58-D7865461B34B}" srcOrd="6" destOrd="0" presId="urn:microsoft.com/office/officeart/2005/8/layout/cycle8"/>
    <dgm:cxn modelId="{156EC40D-CA91-4CB3-B327-BB6D7816F924}" type="presParOf" srcId="{CCB69FE7-1366-4128-AD22-3C5D93D5A6C4}" destId="{93B04FCC-7392-4433-BC94-CD76EF4D803E}" srcOrd="7" destOrd="0" presId="urn:microsoft.com/office/officeart/2005/8/layout/cycle8"/>
    <dgm:cxn modelId="{3AF9D017-55C7-491A-94D9-DA7860F0F8A9}" type="presParOf" srcId="{CCB69FE7-1366-4128-AD22-3C5D93D5A6C4}" destId="{E83D810E-2BA3-4E5E-A7D5-B068FE8D5AF6}" srcOrd="8" destOrd="0" presId="urn:microsoft.com/office/officeart/2005/8/layout/cycle8"/>
    <dgm:cxn modelId="{4A6BAD4E-BD21-4303-AC68-DB7ACFC1300B}" type="presParOf" srcId="{CCB69FE7-1366-4128-AD22-3C5D93D5A6C4}" destId="{AE836567-A48B-4F18-BF99-3D3EE847D34A}" srcOrd="9" destOrd="0" presId="urn:microsoft.com/office/officeart/2005/8/layout/cycle8"/>
    <dgm:cxn modelId="{F9D4CF60-1DE3-4BDF-AA18-58BA8E5DFF86}" type="presParOf" srcId="{CCB69FE7-1366-4128-AD22-3C5D93D5A6C4}" destId="{CE57EF4D-0C4E-4B2C-B948-EA4687148AA4}" srcOrd="10" destOrd="0" presId="urn:microsoft.com/office/officeart/2005/8/layout/cycle8"/>
    <dgm:cxn modelId="{3F9BBF27-973C-43C6-AA0E-B1638FD29A8F}" type="presParOf" srcId="{CCB69FE7-1366-4128-AD22-3C5D93D5A6C4}" destId="{F5BB93FB-5F9F-4F14-A9BA-8F8FACB5EEA9}" srcOrd="11" destOrd="0" presId="urn:microsoft.com/office/officeart/2005/8/layout/cycle8"/>
    <dgm:cxn modelId="{1F0E7BE2-5D0D-458D-8D1A-59F6EB902590}" type="presParOf" srcId="{CCB69FE7-1366-4128-AD22-3C5D93D5A6C4}" destId="{8A7816F5-D769-4C86-B61A-339F536B59F6}" srcOrd="12" destOrd="0" presId="urn:microsoft.com/office/officeart/2005/8/layout/cycle8"/>
    <dgm:cxn modelId="{CA9282C7-D9D2-4AD1-B072-672EA6BFFA9A}" type="presParOf" srcId="{CCB69FE7-1366-4128-AD22-3C5D93D5A6C4}" destId="{C6B25962-208A-4B05-B878-3B707EE96D18}" srcOrd="13" destOrd="0" presId="urn:microsoft.com/office/officeart/2005/8/layout/cycle8"/>
    <dgm:cxn modelId="{83025897-B17B-41A0-8233-E3F8A57B6151}" type="presParOf" srcId="{CCB69FE7-1366-4128-AD22-3C5D93D5A6C4}" destId="{50063540-349F-4EC8-B6B3-66DA49DC08D1}" srcOrd="14" destOrd="0" presId="urn:microsoft.com/office/officeart/2005/8/layout/cycle8"/>
    <dgm:cxn modelId="{16DDE7B5-AADF-4642-9079-B4875BE1B841}" type="presParOf" srcId="{CCB69FE7-1366-4128-AD22-3C5D93D5A6C4}" destId="{4D6AA7EF-79EF-4C40-AA21-7CF18BF71DA5}" srcOrd="15" destOrd="0" presId="urn:microsoft.com/office/officeart/2005/8/layout/cycle8"/>
    <dgm:cxn modelId="{CEB98A77-7135-4532-B14C-5214C1992D99}" type="presParOf" srcId="{CCB69FE7-1366-4128-AD22-3C5D93D5A6C4}" destId="{24C7431E-3502-46BE-BAD4-5C150C415D35}" srcOrd="16" destOrd="0" presId="urn:microsoft.com/office/officeart/2005/8/layout/cycle8"/>
    <dgm:cxn modelId="{D78D2ED2-8A2D-4239-B6EC-C5CC5555E1E5}" type="presParOf" srcId="{CCB69FE7-1366-4128-AD22-3C5D93D5A6C4}" destId="{444A7567-3066-4DC5-9DFD-825559524971}" srcOrd="17" destOrd="0" presId="urn:microsoft.com/office/officeart/2005/8/layout/cycle8"/>
    <dgm:cxn modelId="{77CA341F-4FF8-40DD-8A9A-05DD9396065E}" type="presParOf" srcId="{CCB69FE7-1366-4128-AD22-3C5D93D5A6C4}" destId="{2A088475-BE53-4B0E-B744-DE2E21C159EC}" srcOrd="18" destOrd="0" presId="urn:microsoft.com/office/officeart/2005/8/layout/cycle8"/>
    <dgm:cxn modelId="{E43B080A-9AFB-49F5-9B17-FDE36155BEB1}" type="presParOf" srcId="{CCB69FE7-1366-4128-AD22-3C5D93D5A6C4}" destId="{CF38BEFF-EA11-460E-B2DE-C4C446A0C9AD}" srcOrd="19" destOrd="0" presId="urn:microsoft.com/office/officeart/2005/8/layout/cycle8"/>
    <dgm:cxn modelId="{9A435496-B46F-42F4-BC37-6C4841356E4D}" type="presParOf" srcId="{CCB69FE7-1366-4128-AD22-3C5D93D5A6C4}" destId="{4DF41513-3C97-4DEC-AC05-B2FD5B946001}" srcOrd="20" destOrd="0" presId="urn:microsoft.com/office/officeart/2005/8/layout/cycle8"/>
    <dgm:cxn modelId="{C5784353-133E-42B7-A151-8A6A23A09359}" type="presParOf" srcId="{CCB69FE7-1366-4128-AD22-3C5D93D5A6C4}" destId="{8258810F-8E7D-4BA4-8202-ABBC00C0C97D}" srcOrd="21" destOrd="0" presId="urn:microsoft.com/office/officeart/2005/8/layout/cycle8"/>
    <dgm:cxn modelId="{829B3A10-7DDC-44C0-99F6-63AABF863427}" type="presParOf" srcId="{CCB69FE7-1366-4128-AD22-3C5D93D5A6C4}" destId="{2905679B-CAF1-4BCC-8E37-36DF8DC4CF1C}" srcOrd="22" destOrd="0" presId="urn:microsoft.com/office/officeart/2005/8/layout/cycle8"/>
    <dgm:cxn modelId="{591B7BC9-263C-4DBD-9D9E-7084F5E0EE07}" type="presParOf" srcId="{CCB69FE7-1366-4128-AD22-3C5D93D5A6C4}" destId="{DB047ED5-D55F-4DBC-B339-C903DBAAF52C}" srcOrd="23" destOrd="0" presId="urn:microsoft.com/office/officeart/2005/8/layout/cycle8"/>
    <dgm:cxn modelId="{8FB9870A-0C1E-4C6A-AC6D-E5ECAB8970A2}" type="presParOf" srcId="{CCB69FE7-1366-4128-AD22-3C5D93D5A6C4}" destId="{2920B163-FBEB-40DD-9592-2A0CF84A1426}" srcOrd="24" destOrd="0" presId="urn:microsoft.com/office/officeart/2005/8/layout/cycle8"/>
    <dgm:cxn modelId="{F5782D97-63C7-4AE4-8E2B-7DAF88F66777}" type="presParOf" srcId="{CCB69FE7-1366-4128-AD22-3C5D93D5A6C4}" destId="{2D7257F0-FB95-40A3-A3D3-5A3894E182B4}" srcOrd="25" destOrd="0" presId="urn:microsoft.com/office/officeart/2005/8/layout/cycle8"/>
    <dgm:cxn modelId="{C1830FDB-31A6-4BE5-B6C8-A2171760600F}" type="presParOf" srcId="{CCB69FE7-1366-4128-AD22-3C5D93D5A6C4}" destId="{FB1BBF57-5ADB-4F0B-94E5-B27BA54C0EF0}" srcOrd="26" destOrd="0" presId="urn:microsoft.com/office/officeart/2005/8/layout/cycle8"/>
    <dgm:cxn modelId="{6837751B-A441-49CF-96FE-02FE4098B4B1}" type="presParOf" srcId="{CCB69FE7-1366-4128-AD22-3C5D93D5A6C4}" destId="{35DD17A4-9A52-4AD4-AA74-57D2118A337A}" srcOrd="27" destOrd="0" presId="urn:microsoft.com/office/officeart/2005/8/layout/cycle8"/>
    <dgm:cxn modelId="{011CD78B-3FF1-40A4-93B5-B9E0D53EE6AE}" type="presParOf" srcId="{CCB69FE7-1366-4128-AD22-3C5D93D5A6C4}" destId="{3609F0F9-761E-4139-BF64-94B1A7548141}" srcOrd="28" destOrd="0" presId="urn:microsoft.com/office/officeart/2005/8/layout/cycle8"/>
    <dgm:cxn modelId="{2FBB45E3-FC12-49BD-A200-DA66FAEFD3B0}" type="presParOf" srcId="{CCB69FE7-1366-4128-AD22-3C5D93D5A6C4}" destId="{1F0A073A-4E4E-40AA-9083-4CB013870703}" srcOrd="2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A32B45-A96E-4F6D-9150-99684986D1DA}" type="doc">
      <dgm:prSet loTypeId="urn:microsoft.com/office/officeart/2005/8/layout/cycle3" loCatId="cycle" qsTypeId="urn:microsoft.com/office/officeart/2005/8/quickstyle/3d4" qsCatId="3D" csTypeId="urn:microsoft.com/office/officeart/2005/8/colors/accent3_1" csCatId="accent3" phldr="1"/>
      <dgm:spPr/>
      <dgm:t>
        <a:bodyPr/>
        <a:lstStyle/>
        <a:p>
          <a:endParaRPr lang="en-US"/>
        </a:p>
      </dgm:t>
    </dgm:pt>
    <dgm:pt modelId="{780D9E61-D967-4969-8C42-2D00C3442F41}">
      <dgm:prSet phldrT="[Text]" custT="1"/>
      <dgm:spPr/>
      <dgm:t>
        <a:bodyPr/>
        <a:lstStyle/>
        <a:p>
          <a:r>
            <a:rPr lang="en-US" sz="900" dirty="0" smtClean="0"/>
            <a:t>Equity</a:t>
          </a:r>
          <a:endParaRPr lang="en-US" sz="900" dirty="0"/>
        </a:p>
      </dgm:t>
    </dgm:pt>
    <dgm:pt modelId="{F4B5DBE6-C301-4FE9-AF6B-A92158E67D97}" type="parTrans" cxnId="{15E84D84-ED5F-4E38-9968-C2021DFD617F}">
      <dgm:prSet/>
      <dgm:spPr/>
      <dgm:t>
        <a:bodyPr/>
        <a:lstStyle/>
        <a:p>
          <a:endParaRPr lang="en-US"/>
        </a:p>
      </dgm:t>
    </dgm:pt>
    <dgm:pt modelId="{49AC7746-2571-48F6-8288-3F8FA5E8E4BE}" type="sibTrans" cxnId="{15E84D84-ED5F-4E38-9968-C2021DFD617F}">
      <dgm:prSet/>
      <dgm:spPr/>
      <dgm:t>
        <a:bodyPr/>
        <a:lstStyle/>
        <a:p>
          <a:endParaRPr lang="en-US"/>
        </a:p>
      </dgm:t>
    </dgm:pt>
    <dgm:pt modelId="{300549C3-2D49-4EAB-A292-1B611F7CF57E}">
      <dgm:prSet phldrT="[Text]" custT="1"/>
      <dgm:spPr/>
      <dgm:t>
        <a:bodyPr/>
        <a:lstStyle/>
        <a:p>
          <a:r>
            <a:rPr lang="en-US" sz="900" dirty="0" smtClean="0"/>
            <a:t>Independence</a:t>
          </a:r>
          <a:endParaRPr lang="en-US" sz="900" dirty="0"/>
        </a:p>
      </dgm:t>
    </dgm:pt>
    <dgm:pt modelId="{1C0D26CB-6828-42E5-B8D2-9A486EAC0D5E}" type="parTrans" cxnId="{AA232F72-8291-4C3E-9088-2B00D5EC50EB}">
      <dgm:prSet/>
      <dgm:spPr/>
      <dgm:t>
        <a:bodyPr/>
        <a:lstStyle/>
        <a:p>
          <a:endParaRPr lang="en-US"/>
        </a:p>
      </dgm:t>
    </dgm:pt>
    <dgm:pt modelId="{4E9A3C8D-5BB7-452B-A40C-B6F791EEF84D}" type="sibTrans" cxnId="{AA232F72-8291-4C3E-9088-2B00D5EC50EB}">
      <dgm:prSet/>
      <dgm:spPr/>
      <dgm:t>
        <a:bodyPr/>
        <a:lstStyle/>
        <a:p>
          <a:endParaRPr lang="en-US"/>
        </a:p>
      </dgm:t>
    </dgm:pt>
    <dgm:pt modelId="{7E3FD382-90BC-465A-A5D2-5DA921EFC8CE}">
      <dgm:prSet phldrT="[Text]" custT="1"/>
      <dgm:spPr/>
      <dgm:t>
        <a:bodyPr/>
        <a:lstStyle/>
        <a:p>
          <a:pPr defTabSz="311150">
            <a:lnSpc>
              <a:spcPct val="90000"/>
            </a:lnSpc>
            <a:spcBef>
              <a:spcPct val="0"/>
            </a:spcBef>
            <a:spcAft>
              <a:spcPct val="35000"/>
            </a:spcAft>
          </a:pPr>
          <a:r>
            <a:rPr lang="en-US" sz="900" dirty="0" smtClean="0"/>
            <a:t>Dignity</a:t>
          </a:r>
          <a:endParaRPr lang="en-US" sz="900" dirty="0"/>
        </a:p>
      </dgm:t>
    </dgm:pt>
    <dgm:pt modelId="{333DABC9-EE08-4DE5-83C7-1CBC3487786D}" type="parTrans" cxnId="{58FACCF5-3710-4944-828E-0C2001558F51}">
      <dgm:prSet/>
      <dgm:spPr/>
      <dgm:t>
        <a:bodyPr/>
        <a:lstStyle/>
        <a:p>
          <a:endParaRPr lang="en-US"/>
        </a:p>
      </dgm:t>
    </dgm:pt>
    <dgm:pt modelId="{7839DFD1-F537-4FE7-9AEA-D29A2A6EBE98}" type="sibTrans" cxnId="{58FACCF5-3710-4944-828E-0C2001558F51}">
      <dgm:prSet/>
      <dgm:spPr/>
      <dgm:t>
        <a:bodyPr/>
        <a:lstStyle/>
        <a:p>
          <a:endParaRPr lang="en-US"/>
        </a:p>
      </dgm:t>
    </dgm:pt>
    <dgm:pt modelId="{220E22E4-B13E-4730-A706-403EAE53752F}">
      <dgm:prSet phldrT="[Text]" custT="1"/>
      <dgm:spPr/>
      <dgm:t>
        <a:bodyPr/>
        <a:lstStyle/>
        <a:p>
          <a:r>
            <a:rPr lang="en-US" sz="900" dirty="0" smtClean="0"/>
            <a:t>Person-Centered</a:t>
          </a:r>
          <a:endParaRPr lang="en-US" sz="900" dirty="0"/>
        </a:p>
      </dgm:t>
    </dgm:pt>
    <dgm:pt modelId="{14ACB265-A95D-4DBC-B4FD-6863DDDC2FAE}" type="parTrans" cxnId="{16BB0D7D-587C-4BB1-8CFB-D17E2B38CD0F}">
      <dgm:prSet/>
      <dgm:spPr/>
      <dgm:t>
        <a:bodyPr/>
        <a:lstStyle/>
        <a:p>
          <a:endParaRPr lang="en-US"/>
        </a:p>
      </dgm:t>
    </dgm:pt>
    <dgm:pt modelId="{3CF31BD7-D0D0-4EEC-B07D-5E7E76F4CEFE}" type="sibTrans" cxnId="{16BB0D7D-587C-4BB1-8CFB-D17E2B38CD0F}">
      <dgm:prSet/>
      <dgm:spPr/>
      <dgm:t>
        <a:bodyPr/>
        <a:lstStyle/>
        <a:p>
          <a:endParaRPr lang="en-US"/>
        </a:p>
      </dgm:t>
    </dgm:pt>
    <dgm:pt modelId="{34D99BDD-5542-41D2-8139-C2A224DA4619}">
      <dgm:prSet phldrT="[Text]" custT="1"/>
      <dgm:spPr/>
      <dgm:t>
        <a:bodyPr/>
        <a:lstStyle/>
        <a:p>
          <a:r>
            <a:rPr lang="en-US" sz="900" dirty="0" smtClean="0"/>
            <a:t>Respect</a:t>
          </a:r>
          <a:endParaRPr lang="en-US" sz="900" dirty="0"/>
        </a:p>
      </dgm:t>
    </dgm:pt>
    <dgm:pt modelId="{53DA5CC6-6E22-46BE-8FE6-E25CB1FA18C0}" type="parTrans" cxnId="{79435DE0-A95D-4EED-86B8-6A99CAA0BB2A}">
      <dgm:prSet/>
      <dgm:spPr/>
      <dgm:t>
        <a:bodyPr/>
        <a:lstStyle/>
        <a:p>
          <a:endParaRPr lang="en-US"/>
        </a:p>
      </dgm:t>
    </dgm:pt>
    <dgm:pt modelId="{0EFC4331-AD89-4DCF-BB05-3CCABC34B014}" type="sibTrans" cxnId="{79435DE0-A95D-4EED-86B8-6A99CAA0BB2A}">
      <dgm:prSet/>
      <dgm:spPr/>
      <dgm:t>
        <a:bodyPr/>
        <a:lstStyle/>
        <a:p>
          <a:endParaRPr lang="en-US"/>
        </a:p>
      </dgm:t>
    </dgm:pt>
    <dgm:pt modelId="{1696E8FA-4439-450A-BCC5-C65C31FA9640}">
      <dgm:prSet phldrT="[Text]" custT="1"/>
      <dgm:spPr/>
      <dgm:t>
        <a:bodyPr/>
        <a:lstStyle/>
        <a:p>
          <a:r>
            <a:rPr lang="en-US" sz="900" dirty="0" smtClean="0"/>
            <a:t>Choice</a:t>
          </a:r>
          <a:endParaRPr lang="en-US" sz="900" dirty="0"/>
        </a:p>
      </dgm:t>
    </dgm:pt>
    <dgm:pt modelId="{AC398177-DACB-4427-9126-DFDA9A0692BF}" type="parTrans" cxnId="{8374FB6A-C499-4615-A43E-711A46F863C2}">
      <dgm:prSet/>
      <dgm:spPr/>
      <dgm:t>
        <a:bodyPr/>
        <a:lstStyle/>
        <a:p>
          <a:endParaRPr lang="en-US"/>
        </a:p>
      </dgm:t>
    </dgm:pt>
    <dgm:pt modelId="{03947680-61C9-4C20-B3C8-47C0085392AD}" type="sibTrans" cxnId="{8374FB6A-C499-4615-A43E-711A46F863C2}">
      <dgm:prSet/>
      <dgm:spPr/>
      <dgm:t>
        <a:bodyPr/>
        <a:lstStyle/>
        <a:p>
          <a:endParaRPr lang="en-US"/>
        </a:p>
      </dgm:t>
    </dgm:pt>
    <dgm:pt modelId="{2DEA567C-665F-4034-93B4-1CC2DD46AF3B}" type="pres">
      <dgm:prSet presAssocID="{04A32B45-A96E-4F6D-9150-99684986D1DA}" presName="Name0" presStyleCnt="0">
        <dgm:presLayoutVars>
          <dgm:dir/>
          <dgm:resizeHandles val="exact"/>
        </dgm:presLayoutVars>
      </dgm:prSet>
      <dgm:spPr/>
      <dgm:t>
        <a:bodyPr/>
        <a:lstStyle/>
        <a:p>
          <a:endParaRPr lang="en-US"/>
        </a:p>
      </dgm:t>
    </dgm:pt>
    <dgm:pt modelId="{E45F6674-AD7D-48F6-8CF9-DC052C0EC5D9}" type="pres">
      <dgm:prSet presAssocID="{04A32B45-A96E-4F6D-9150-99684986D1DA}" presName="cycle" presStyleCnt="0"/>
      <dgm:spPr/>
    </dgm:pt>
    <dgm:pt modelId="{6D7A4D4B-A9F6-44DE-8D01-C24C570109FC}" type="pres">
      <dgm:prSet presAssocID="{780D9E61-D967-4969-8C42-2D00C3442F41}" presName="nodeFirstNode" presStyleLbl="node1" presStyleIdx="0" presStyleCnt="6">
        <dgm:presLayoutVars>
          <dgm:bulletEnabled val="1"/>
        </dgm:presLayoutVars>
      </dgm:prSet>
      <dgm:spPr/>
      <dgm:t>
        <a:bodyPr/>
        <a:lstStyle/>
        <a:p>
          <a:endParaRPr lang="en-US"/>
        </a:p>
      </dgm:t>
    </dgm:pt>
    <dgm:pt modelId="{837504D2-0800-4023-B529-901A65CAB335}" type="pres">
      <dgm:prSet presAssocID="{49AC7746-2571-48F6-8288-3F8FA5E8E4BE}" presName="sibTransFirstNode" presStyleLbl="bgShp" presStyleIdx="0" presStyleCnt="1"/>
      <dgm:spPr/>
      <dgm:t>
        <a:bodyPr/>
        <a:lstStyle/>
        <a:p>
          <a:endParaRPr lang="en-US"/>
        </a:p>
      </dgm:t>
    </dgm:pt>
    <dgm:pt modelId="{7BD7C7CF-9880-4910-9398-ADA146965E37}" type="pres">
      <dgm:prSet presAssocID="{300549C3-2D49-4EAB-A292-1B611F7CF57E}" presName="nodeFollowingNodes" presStyleLbl="node1" presStyleIdx="1" presStyleCnt="6" custScaleX="119878">
        <dgm:presLayoutVars>
          <dgm:bulletEnabled val="1"/>
        </dgm:presLayoutVars>
      </dgm:prSet>
      <dgm:spPr/>
      <dgm:t>
        <a:bodyPr/>
        <a:lstStyle/>
        <a:p>
          <a:endParaRPr lang="en-US"/>
        </a:p>
      </dgm:t>
    </dgm:pt>
    <dgm:pt modelId="{8D00963D-E81A-4E1A-A609-BA084B56561C}" type="pres">
      <dgm:prSet presAssocID="{7E3FD382-90BC-465A-A5D2-5DA921EFC8CE}" presName="nodeFollowingNodes" presStyleLbl="node1" presStyleIdx="2" presStyleCnt="6" custRadScaleRad="109405" custRadScaleInc="-5360">
        <dgm:presLayoutVars>
          <dgm:bulletEnabled val="1"/>
        </dgm:presLayoutVars>
      </dgm:prSet>
      <dgm:spPr/>
      <dgm:t>
        <a:bodyPr/>
        <a:lstStyle/>
        <a:p>
          <a:endParaRPr lang="en-US"/>
        </a:p>
      </dgm:t>
    </dgm:pt>
    <dgm:pt modelId="{B3F72EA3-519E-4E5C-A664-7E8802AE12AF}" type="pres">
      <dgm:prSet presAssocID="{220E22E4-B13E-4730-A706-403EAE53752F}" presName="nodeFollowingNodes" presStyleLbl="node1" presStyleIdx="3" presStyleCnt="6">
        <dgm:presLayoutVars>
          <dgm:bulletEnabled val="1"/>
        </dgm:presLayoutVars>
      </dgm:prSet>
      <dgm:spPr/>
      <dgm:t>
        <a:bodyPr/>
        <a:lstStyle/>
        <a:p>
          <a:endParaRPr lang="en-US"/>
        </a:p>
      </dgm:t>
    </dgm:pt>
    <dgm:pt modelId="{EC152584-920F-4B7C-8172-4E392E95C44D}" type="pres">
      <dgm:prSet presAssocID="{34D99BDD-5542-41D2-8139-C2A224DA4619}" presName="nodeFollowingNodes" presStyleLbl="node1" presStyleIdx="4" presStyleCnt="6">
        <dgm:presLayoutVars>
          <dgm:bulletEnabled val="1"/>
        </dgm:presLayoutVars>
      </dgm:prSet>
      <dgm:spPr/>
      <dgm:t>
        <a:bodyPr/>
        <a:lstStyle/>
        <a:p>
          <a:endParaRPr lang="en-US"/>
        </a:p>
      </dgm:t>
    </dgm:pt>
    <dgm:pt modelId="{1E153C1F-F486-471A-A436-EC936115BFC7}" type="pres">
      <dgm:prSet presAssocID="{1696E8FA-4439-450A-BCC5-C65C31FA9640}" presName="nodeFollowingNodes" presStyleLbl="node1" presStyleIdx="5" presStyleCnt="6">
        <dgm:presLayoutVars>
          <dgm:bulletEnabled val="1"/>
        </dgm:presLayoutVars>
      </dgm:prSet>
      <dgm:spPr/>
      <dgm:t>
        <a:bodyPr/>
        <a:lstStyle/>
        <a:p>
          <a:endParaRPr lang="en-US"/>
        </a:p>
      </dgm:t>
    </dgm:pt>
  </dgm:ptLst>
  <dgm:cxnLst>
    <dgm:cxn modelId="{F0F7478D-5FD4-42CD-A7F2-56C1609E35A8}" type="presOf" srcId="{1696E8FA-4439-450A-BCC5-C65C31FA9640}" destId="{1E153C1F-F486-471A-A436-EC936115BFC7}" srcOrd="0" destOrd="0" presId="urn:microsoft.com/office/officeart/2005/8/layout/cycle3"/>
    <dgm:cxn modelId="{410FA2B8-AEF0-4F27-B8D6-7B721F9F0531}" type="presOf" srcId="{34D99BDD-5542-41D2-8139-C2A224DA4619}" destId="{EC152584-920F-4B7C-8172-4E392E95C44D}" srcOrd="0" destOrd="0" presId="urn:microsoft.com/office/officeart/2005/8/layout/cycle3"/>
    <dgm:cxn modelId="{AA232F72-8291-4C3E-9088-2B00D5EC50EB}" srcId="{04A32B45-A96E-4F6D-9150-99684986D1DA}" destId="{300549C3-2D49-4EAB-A292-1B611F7CF57E}" srcOrd="1" destOrd="0" parTransId="{1C0D26CB-6828-42E5-B8D2-9A486EAC0D5E}" sibTransId="{4E9A3C8D-5BB7-452B-A40C-B6F791EEF84D}"/>
    <dgm:cxn modelId="{DECFC99D-28CC-4940-A7CC-9EEE26CDD932}" type="presOf" srcId="{220E22E4-B13E-4730-A706-403EAE53752F}" destId="{B3F72EA3-519E-4E5C-A664-7E8802AE12AF}" srcOrd="0" destOrd="0" presId="urn:microsoft.com/office/officeart/2005/8/layout/cycle3"/>
    <dgm:cxn modelId="{3D43E36C-C79E-4075-AC1C-724498456789}" type="presOf" srcId="{04A32B45-A96E-4F6D-9150-99684986D1DA}" destId="{2DEA567C-665F-4034-93B4-1CC2DD46AF3B}" srcOrd="0" destOrd="0" presId="urn:microsoft.com/office/officeart/2005/8/layout/cycle3"/>
    <dgm:cxn modelId="{16BB0D7D-587C-4BB1-8CFB-D17E2B38CD0F}" srcId="{04A32B45-A96E-4F6D-9150-99684986D1DA}" destId="{220E22E4-B13E-4730-A706-403EAE53752F}" srcOrd="3" destOrd="0" parTransId="{14ACB265-A95D-4DBC-B4FD-6863DDDC2FAE}" sibTransId="{3CF31BD7-D0D0-4EEC-B07D-5E7E76F4CEFE}"/>
    <dgm:cxn modelId="{58FACCF5-3710-4944-828E-0C2001558F51}" srcId="{04A32B45-A96E-4F6D-9150-99684986D1DA}" destId="{7E3FD382-90BC-465A-A5D2-5DA921EFC8CE}" srcOrd="2" destOrd="0" parTransId="{333DABC9-EE08-4DE5-83C7-1CBC3487786D}" sibTransId="{7839DFD1-F537-4FE7-9AEA-D29A2A6EBE98}"/>
    <dgm:cxn modelId="{FB0E041E-09B6-46F5-9024-A2402B8261AA}" type="presOf" srcId="{780D9E61-D967-4969-8C42-2D00C3442F41}" destId="{6D7A4D4B-A9F6-44DE-8D01-C24C570109FC}" srcOrd="0" destOrd="0" presId="urn:microsoft.com/office/officeart/2005/8/layout/cycle3"/>
    <dgm:cxn modelId="{7B67233C-9F7E-4D24-854D-0241A027D9C8}" type="presOf" srcId="{300549C3-2D49-4EAB-A292-1B611F7CF57E}" destId="{7BD7C7CF-9880-4910-9398-ADA146965E37}" srcOrd="0" destOrd="0" presId="urn:microsoft.com/office/officeart/2005/8/layout/cycle3"/>
    <dgm:cxn modelId="{8374FB6A-C499-4615-A43E-711A46F863C2}" srcId="{04A32B45-A96E-4F6D-9150-99684986D1DA}" destId="{1696E8FA-4439-450A-BCC5-C65C31FA9640}" srcOrd="5" destOrd="0" parTransId="{AC398177-DACB-4427-9126-DFDA9A0692BF}" sibTransId="{03947680-61C9-4C20-B3C8-47C0085392AD}"/>
    <dgm:cxn modelId="{15E84D84-ED5F-4E38-9968-C2021DFD617F}" srcId="{04A32B45-A96E-4F6D-9150-99684986D1DA}" destId="{780D9E61-D967-4969-8C42-2D00C3442F41}" srcOrd="0" destOrd="0" parTransId="{F4B5DBE6-C301-4FE9-AF6B-A92158E67D97}" sibTransId="{49AC7746-2571-48F6-8288-3F8FA5E8E4BE}"/>
    <dgm:cxn modelId="{CE550A5F-9DB4-484F-96BE-D6D8484BEF16}" type="presOf" srcId="{49AC7746-2571-48F6-8288-3F8FA5E8E4BE}" destId="{837504D2-0800-4023-B529-901A65CAB335}" srcOrd="0" destOrd="0" presId="urn:microsoft.com/office/officeart/2005/8/layout/cycle3"/>
    <dgm:cxn modelId="{2A818360-67F3-460B-82B8-AABB69A78F5B}" type="presOf" srcId="{7E3FD382-90BC-465A-A5D2-5DA921EFC8CE}" destId="{8D00963D-E81A-4E1A-A609-BA084B56561C}" srcOrd="0" destOrd="0" presId="urn:microsoft.com/office/officeart/2005/8/layout/cycle3"/>
    <dgm:cxn modelId="{79435DE0-A95D-4EED-86B8-6A99CAA0BB2A}" srcId="{04A32B45-A96E-4F6D-9150-99684986D1DA}" destId="{34D99BDD-5542-41D2-8139-C2A224DA4619}" srcOrd="4" destOrd="0" parTransId="{53DA5CC6-6E22-46BE-8FE6-E25CB1FA18C0}" sibTransId="{0EFC4331-AD89-4DCF-BB05-3CCABC34B014}"/>
    <dgm:cxn modelId="{81BE036D-26DF-4CC8-B0A2-CE51A9C16213}" type="presParOf" srcId="{2DEA567C-665F-4034-93B4-1CC2DD46AF3B}" destId="{E45F6674-AD7D-48F6-8CF9-DC052C0EC5D9}" srcOrd="0" destOrd="0" presId="urn:microsoft.com/office/officeart/2005/8/layout/cycle3"/>
    <dgm:cxn modelId="{3D056B36-E92C-4951-A61A-D879C7B9DF81}" type="presParOf" srcId="{E45F6674-AD7D-48F6-8CF9-DC052C0EC5D9}" destId="{6D7A4D4B-A9F6-44DE-8D01-C24C570109FC}" srcOrd="0" destOrd="0" presId="urn:microsoft.com/office/officeart/2005/8/layout/cycle3"/>
    <dgm:cxn modelId="{9840927D-5946-4F4F-8FA6-CD198F491586}" type="presParOf" srcId="{E45F6674-AD7D-48F6-8CF9-DC052C0EC5D9}" destId="{837504D2-0800-4023-B529-901A65CAB335}" srcOrd="1" destOrd="0" presId="urn:microsoft.com/office/officeart/2005/8/layout/cycle3"/>
    <dgm:cxn modelId="{A8ACFE3A-72E7-4166-91EA-A7560AB8FC56}" type="presParOf" srcId="{E45F6674-AD7D-48F6-8CF9-DC052C0EC5D9}" destId="{7BD7C7CF-9880-4910-9398-ADA146965E37}" srcOrd="2" destOrd="0" presId="urn:microsoft.com/office/officeart/2005/8/layout/cycle3"/>
    <dgm:cxn modelId="{D38A1E47-DC33-4DB5-A05D-062310E7E9A0}" type="presParOf" srcId="{E45F6674-AD7D-48F6-8CF9-DC052C0EC5D9}" destId="{8D00963D-E81A-4E1A-A609-BA084B56561C}" srcOrd="3" destOrd="0" presId="urn:microsoft.com/office/officeart/2005/8/layout/cycle3"/>
    <dgm:cxn modelId="{488C5109-0BB4-4422-8848-A30B61EDA53D}" type="presParOf" srcId="{E45F6674-AD7D-48F6-8CF9-DC052C0EC5D9}" destId="{B3F72EA3-519E-4E5C-A664-7E8802AE12AF}" srcOrd="4" destOrd="0" presId="urn:microsoft.com/office/officeart/2005/8/layout/cycle3"/>
    <dgm:cxn modelId="{624303EB-3797-4B53-A520-B2ED91B8C6DC}" type="presParOf" srcId="{E45F6674-AD7D-48F6-8CF9-DC052C0EC5D9}" destId="{EC152584-920F-4B7C-8172-4E392E95C44D}" srcOrd="5" destOrd="0" presId="urn:microsoft.com/office/officeart/2005/8/layout/cycle3"/>
    <dgm:cxn modelId="{3231D041-16D0-428A-BC49-C6DBB76A5DAC}" type="presParOf" srcId="{E45F6674-AD7D-48F6-8CF9-DC052C0EC5D9}" destId="{1E153C1F-F486-471A-A436-EC936115BFC7}" srcOrd="6" destOrd="0" presId="urn:microsoft.com/office/officeart/2005/8/layout/cycle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CD3A6E-8A8B-42E8-9838-744C1F9681F6}" type="doc">
      <dgm:prSet loTypeId="urn:microsoft.com/office/officeart/2005/8/layout/hProcess9" loCatId="process" qsTypeId="urn:microsoft.com/office/officeart/2005/8/quickstyle/simple1" qsCatId="simple" csTypeId="urn:microsoft.com/office/officeart/2005/8/colors/accent1_2" csCatId="accent1" phldr="1"/>
      <dgm:spPr/>
    </dgm:pt>
    <dgm:pt modelId="{3BD9D87C-575E-4781-8EED-1CA678DCC394}">
      <dgm:prSet phldrT="[Text]"/>
      <dgm:spPr>
        <a:solidFill>
          <a:srgbClr val="FF8B8B"/>
        </a:solidFill>
      </dgm:spPr>
      <dgm:t>
        <a:bodyPr/>
        <a:lstStyle/>
        <a:p>
          <a:r>
            <a:rPr lang="en-US" b="1" dirty="0" smtClean="0"/>
            <a:t>Vision Strategic Destination Summer 2015</a:t>
          </a:r>
          <a:endParaRPr lang="en-US" b="1" dirty="0"/>
        </a:p>
      </dgm:t>
    </dgm:pt>
    <dgm:pt modelId="{9DBC00FC-F14E-4BFF-8841-81DF254AE07D}" type="parTrans" cxnId="{53DD4671-C57B-46AF-8EE4-2250FB2CC205}">
      <dgm:prSet/>
      <dgm:spPr/>
      <dgm:t>
        <a:bodyPr/>
        <a:lstStyle/>
        <a:p>
          <a:endParaRPr lang="en-US"/>
        </a:p>
      </dgm:t>
    </dgm:pt>
    <dgm:pt modelId="{54D43409-6589-4CF1-BBB1-454A27C56433}" type="sibTrans" cxnId="{53DD4671-C57B-46AF-8EE4-2250FB2CC205}">
      <dgm:prSet/>
      <dgm:spPr/>
      <dgm:t>
        <a:bodyPr/>
        <a:lstStyle/>
        <a:p>
          <a:endParaRPr lang="en-US"/>
        </a:p>
      </dgm:t>
    </dgm:pt>
    <dgm:pt modelId="{A2E3B4EB-B4BF-4C7D-85FB-0EB65334EFB2}">
      <dgm:prSet phldrT="[Text]"/>
      <dgm:spPr>
        <a:solidFill>
          <a:srgbClr val="7030A0"/>
        </a:solidFill>
      </dgm:spPr>
      <dgm:t>
        <a:bodyPr/>
        <a:lstStyle/>
        <a:p>
          <a:r>
            <a:rPr lang="en-US" b="1" dirty="0" smtClean="0"/>
            <a:t>Identify Strategies</a:t>
          </a:r>
        </a:p>
        <a:p>
          <a:r>
            <a:rPr lang="en-US" b="1" dirty="0" smtClean="0"/>
            <a:t>September 2015</a:t>
          </a:r>
          <a:endParaRPr lang="en-US" b="1" dirty="0"/>
        </a:p>
      </dgm:t>
    </dgm:pt>
    <dgm:pt modelId="{169C34E5-58DF-4ABC-B70D-E7DC2983A2A1}" type="parTrans" cxnId="{D789F16D-3949-495D-8A43-2636FDCCA906}">
      <dgm:prSet/>
      <dgm:spPr/>
      <dgm:t>
        <a:bodyPr/>
        <a:lstStyle/>
        <a:p>
          <a:endParaRPr lang="en-US"/>
        </a:p>
      </dgm:t>
    </dgm:pt>
    <dgm:pt modelId="{EE33D0AF-8826-439A-A8AA-2E190CCA6039}" type="sibTrans" cxnId="{D789F16D-3949-495D-8A43-2636FDCCA906}">
      <dgm:prSet/>
      <dgm:spPr/>
      <dgm:t>
        <a:bodyPr/>
        <a:lstStyle/>
        <a:p>
          <a:endParaRPr lang="en-US"/>
        </a:p>
      </dgm:t>
    </dgm:pt>
    <dgm:pt modelId="{086A55F1-1906-4603-8D76-70DD52A8CE9C}">
      <dgm:prSet phldrT="[Text]"/>
      <dgm:spPr>
        <a:solidFill>
          <a:srgbClr val="0070C0"/>
        </a:solidFill>
      </dgm:spPr>
      <dgm:t>
        <a:bodyPr/>
        <a:lstStyle/>
        <a:p>
          <a:pPr algn="ctr"/>
          <a:r>
            <a:rPr lang="en-US" b="1" dirty="0" smtClean="0"/>
            <a:t>Prioritize and Set Objectives November 2015	</a:t>
          </a:r>
          <a:endParaRPr lang="en-US" b="1" dirty="0"/>
        </a:p>
      </dgm:t>
    </dgm:pt>
    <dgm:pt modelId="{55074CD2-1F15-4982-A19B-2AF6D0E347A1}" type="parTrans" cxnId="{6A4552B6-C200-4A01-895A-8AF986A65995}">
      <dgm:prSet/>
      <dgm:spPr/>
      <dgm:t>
        <a:bodyPr/>
        <a:lstStyle/>
        <a:p>
          <a:endParaRPr lang="en-US"/>
        </a:p>
      </dgm:t>
    </dgm:pt>
    <dgm:pt modelId="{5A54C9E2-1151-42DE-BC5C-1B63465080FD}" type="sibTrans" cxnId="{6A4552B6-C200-4A01-895A-8AF986A65995}">
      <dgm:prSet/>
      <dgm:spPr/>
      <dgm:t>
        <a:bodyPr/>
        <a:lstStyle/>
        <a:p>
          <a:endParaRPr lang="en-US"/>
        </a:p>
      </dgm:t>
    </dgm:pt>
    <dgm:pt modelId="{7A9B74CC-D21E-42DB-B503-BB71A428500B}">
      <dgm:prSet/>
      <dgm:spPr>
        <a:solidFill>
          <a:srgbClr val="00B050"/>
        </a:solidFill>
      </dgm:spPr>
      <dgm:t>
        <a:bodyPr/>
        <a:lstStyle/>
        <a:p>
          <a:r>
            <a:rPr lang="en-US" b="1" dirty="0" smtClean="0"/>
            <a:t>Select Measures December 2015</a:t>
          </a:r>
          <a:endParaRPr lang="en-US" b="1" dirty="0"/>
        </a:p>
      </dgm:t>
    </dgm:pt>
    <dgm:pt modelId="{0FAFE71C-6851-4BA1-8FA0-0542E1C639A8}" type="parTrans" cxnId="{74FB1E30-1B8F-438B-B846-DC5F7802DBF5}">
      <dgm:prSet/>
      <dgm:spPr/>
      <dgm:t>
        <a:bodyPr/>
        <a:lstStyle/>
        <a:p>
          <a:endParaRPr lang="en-US"/>
        </a:p>
      </dgm:t>
    </dgm:pt>
    <dgm:pt modelId="{24E002FD-2DC0-4E4B-9258-7456CFA54B73}" type="sibTrans" cxnId="{74FB1E30-1B8F-438B-B846-DC5F7802DBF5}">
      <dgm:prSet/>
      <dgm:spPr/>
      <dgm:t>
        <a:bodyPr/>
        <a:lstStyle/>
        <a:p>
          <a:endParaRPr lang="en-US"/>
        </a:p>
      </dgm:t>
    </dgm:pt>
    <dgm:pt modelId="{02A98B7D-536B-4EDD-A1C8-28FFDC0C6E97}" type="pres">
      <dgm:prSet presAssocID="{98CD3A6E-8A8B-42E8-9838-744C1F9681F6}" presName="CompostProcess" presStyleCnt="0">
        <dgm:presLayoutVars>
          <dgm:dir/>
          <dgm:resizeHandles val="exact"/>
        </dgm:presLayoutVars>
      </dgm:prSet>
      <dgm:spPr/>
    </dgm:pt>
    <dgm:pt modelId="{BEDDCE2F-5628-4BE8-89B5-530DBA1AFF8A}" type="pres">
      <dgm:prSet presAssocID="{98CD3A6E-8A8B-42E8-9838-744C1F9681F6}" presName="arrow" presStyleLbl="bgShp" presStyleIdx="0" presStyleCnt="1"/>
      <dgm:spPr/>
    </dgm:pt>
    <dgm:pt modelId="{D29E2DFE-44C2-43D5-8F14-F95D596E13F0}" type="pres">
      <dgm:prSet presAssocID="{98CD3A6E-8A8B-42E8-9838-744C1F9681F6}" presName="linearProcess" presStyleCnt="0"/>
      <dgm:spPr/>
    </dgm:pt>
    <dgm:pt modelId="{1548CEF9-434F-4C57-82C2-856F290CB028}" type="pres">
      <dgm:prSet presAssocID="{3BD9D87C-575E-4781-8EED-1CA678DCC394}" presName="textNode" presStyleLbl="node1" presStyleIdx="0" presStyleCnt="4">
        <dgm:presLayoutVars>
          <dgm:bulletEnabled val="1"/>
        </dgm:presLayoutVars>
      </dgm:prSet>
      <dgm:spPr/>
      <dgm:t>
        <a:bodyPr/>
        <a:lstStyle/>
        <a:p>
          <a:endParaRPr lang="en-US"/>
        </a:p>
      </dgm:t>
    </dgm:pt>
    <dgm:pt modelId="{ED2A0748-4C13-4898-8C42-A93A298C2F3A}" type="pres">
      <dgm:prSet presAssocID="{54D43409-6589-4CF1-BBB1-454A27C56433}" presName="sibTrans" presStyleCnt="0"/>
      <dgm:spPr/>
    </dgm:pt>
    <dgm:pt modelId="{BDAE5870-455C-47A6-8B71-7C8EE7E7A387}" type="pres">
      <dgm:prSet presAssocID="{A2E3B4EB-B4BF-4C7D-85FB-0EB65334EFB2}" presName="textNode" presStyleLbl="node1" presStyleIdx="1" presStyleCnt="4">
        <dgm:presLayoutVars>
          <dgm:bulletEnabled val="1"/>
        </dgm:presLayoutVars>
      </dgm:prSet>
      <dgm:spPr/>
      <dgm:t>
        <a:bodyPr/>
        <a:lstStyle/>
        <a:p>
          <a:endParaRPr lang="en-US"/>
        </a:p>
      </dgm:t>
    </dgm:pt>
    <dgm:pt modelId="{EACBD662-A8E7-42AA-A787-E4D496193003}" type="pres">
      <dgm:prSet presAssocID="{EE33D0AF-8826-439A-A8AA-2E190CCA6039}" presName="sibTrans" presStyleCnt="0"/>
      <dgm:spPr/>
    </dgm:pt>
    <dgm:pt modelId="{6736A04A-9278-440B-AF4C-866487FFB938}" type="pres">
      <dgm:prSet presAssocID="{086A55F1-1906-4603-8D76-70DD52A8CE9C}" presName="textNode" presStyleLbl="node1" presStyleIdx="2" presStyleCnt="4">
        <dgm:presLayoutVars>
          <dgm:bulletEnabled val="1"/>
        </dgm:presLayoutVars>
      </dgm:prSet>
      <dgm:spPr/>
      <dgm:t>
        <a:bodyPr/>
        <a:lstStyle/>
        <a:p>
          <a:endParaRPr lang="en-US"/>
        </a:p>
      </dgm:t>
    </dgm:pt>
    <dgm:pt modelId="{78C9FBDB-D6B2-4D0E-932C-E4878D87D287}" type="pres">
      <dgm:prSet presAssocID="{5A54C9E2-1151-42DE-BC5C-1B63465080FD}" presName="sibTrans" presStyleCnt="0"/>
      <dgm:spPr/>
    </dgm:pt>
    <dgm:pt modelId="{A53A27A4-DCF6-4473-B214-C2FEE15CFDE0}" type="pres">
      <dgm:prSet presAssocID="{7A9B74CC-D21E-42DB-B503-BB71A428500B}" presName="textNode" presStyleLbl="node1" presStyleIdx="3" presStyleCnt="4">
        <dgm:presLayoutVars>
          <dgm:bulletEnabled val="1"/>
        </dgm:presLayoutVars>
      </dgm:prSet>
      <dgm:spPr/>
      <dgm:t>
        <a:bodyPr/>
        <a:lstStyle/>
        <a:p>
          <a:endParaRPr lang="en-US"/>
        </a:p>
      </dgm:t>
    </dgm:pt>
  </dgm:ptLst>
  <dgm:cxnLst>
    <dgm:cxn modelId="{D789F16D-3949-495D-8A43-2636FDCCA906}" srcId="{98CD3A6E-8A8B-42E8-9838-744C1F9681F6}" destId="{A2E3B4EB-B4BF-4C7D-85FB-0EB65334EFB2}" srcOrd="1" destOrd="0" parTransId="{169C34E5-58DF-4ABC-B70D-E7DC2983A2A1}" sibTransId="{EE33D0AF-8826-439A-A8AA-2E190CCA6039}"/>
    <dgm:cxn modelId="{A202DAB5-F948-49D7-9E66-AFF24E17C698}" type="presOf" srcId="{98CD3A6E-8A8B-42E8-9838-744C1F9681F6}" destId="{02A98B7D-536B-4EDD-A1C8-28FFDC0C6E97}" srcOrd="0" destOrd="0" presId="urn:microsoft.com/office/officeart/2005/8/layout/hProcess9"/>
    <dgm:cxn modelId="{6A4552B6-C200-4A01-895A-8AF986A65995}" srcId="{98CD3A6E-8A8B-42E8-9838-744C1F9681F6}" destId="{086A55F1-1906-4603-8D76-70DD52A8CE9C}" srcOrd="2" destOrd="0" parTransId="{55074CD2-1F15-4982-A19B-2AF6D0E347A1}" sibTransId="{5A54C9E2-1151-42DE-BC5C-1B63465080FD}"/>
    <dgm:cxn modelId="{3468CC72-87CD-4ABF-9C5D-B613012BE69A}" type="presOf" srcId="{3BD9D87C-575E-4781-8EED-1CA678DCC394}" destId="{1548CEF9-434F-4C57-82C2-856F290CB028}" srcOrd="0" destOrd="0" presId="urn:microsoft.com/office/officeart/2005/8/layout/hProcess9"/>
    <dgm:cxn modelId="{6CF5C9D9-B076-429C-B1AD-73F7DB743837}" type="presOf" srcId="{A2E3B4EB-B4BF-4C7D-85FB-0EB65334EFB2}" destId="{BDAE5870-455C-47A6-8B71-7C8EE7E7A387}" srcOrd="0" destOrd="0" presId="urn:microsoft.com/office/officeart/2005/8/layout/hProcess9"/>
    <dgm:cxn modelId="{53DD4671-C57B-46AF-8EE4-2250FB2CC205}" srcId="{98CD3A6E-8A8B-42E8-9838-744C1F9681F6}" destId="{3BD9D87C-575E-4781-8EED-1CA678DCC394}" srcOrd="0" destOrd="0" parTransId="{9DBC00FC-F14E-4BFF-8841-81DF254AE07D}" sibTransId="{54D43409-6589-4CF1-BBB1-454A27C56433}"/>
    <dgm:cxn modelId="{74FB1E30-1B8F-438B-B846-DC5F7802DBF5}" srcId="{98CD3A6E-8A8B-42E8-9838-744C1F9681F6}" destId="{7A9B74CC-D21E-42DB-B503-BB71A428500B}" srcOrd="3" destOrd="0" parTransId="{0FAFE71C-6851-4BA1-8FA0-0542E1C639A8}" sibTransId="{24E002FD-2DC0-4E4B-9258-7456CFA54B73}"/>
    <dgm:cxn modelId="{EFAD0FF1-21E6-4963-991A-9B60C03A50D3}" type="presOf" srcId="{086A55F1-1906-4603-8D76-70DD52A8CE9C}" destId="{6736A04A-9278-440B-AF4C-866487FFB938}" srcOrd="0" destOrd="0" presId="urn:microsoft.com/office/officeart/2005/8/layout/hProcess9"/>
    <dgm:cxn modelId="{E7279885-59E5-45F1-A35E-76C58245AE7F}" type="presOf" srcId="{7A9B74CC-D21E-42DB-B503-BB71A428500B}" destId="{A53A27A4-DCF6-4473-B214-C2FEE15CFDE0}" srcOrd="0" destOrd="0" presId="urn:microsoft.com/office/officeart/2005/8/layout/hProcess9"/>
    <dgm:cxn modelId="{5DBE7C54-23F4-4255-B087-FF222535748D}" type="presParOf" srcId="{02A98B7D-536B-4EDD-A1C8-28FFDC0C6E97}" destId="{BEDDCE2F-5628-4BE8-89B5-530DBA1AFF8A}" srcOrd="0" destOrd="0" presId="urn:microsoft.com/office/officeart/2005/8/layout/hProcess9"/>
    <dgm:cxn modelId="{84557454-C517-4021-929E-66EC262FB204}" type="presParOf" srcId="{02A98B7D-536B-4EDD-A1C8-28FFDC0C6E97}" destId="{D29E2DFE-44C2-43D5-8F14-F95D596E13F0}" srcOrd="1" destOrd="0" presId="urn:microsoft.com/office/officeart/2005/8/layout/hProcess9"/>
    <dgm:cxn modelId="{97065A8D-4901-4283-9842-E6A175B9745F}" type="presParOf" srcId="{D29E2DFE-44C2-43D5-8F14-F95D596E13F0}" destId="{1548CEF9-434F-4C57-82C2-856F290CB028}" srcOrd="0" destOrd="0" presId="urn:microsoft.com/office/officeart/2005/8/layout/hProcess9"/>
    <dgm:cxn modelId="{FE78AE2B-4954-47BB-BB46-13DF9CB113CD}" type="presParOf" srcId="{D29E2DFE-44C2-43D5-8F14-F95D596E13F0}" destId="{ED2A0748-4C13-4898-8C42-A93A298C2F3A}" srcOrd="1" destOrd="0" presId="urn:microsoft.com/office/officeart/2005/8/layout/hProcess9"/>
    <dgm:cxn modelId="{0E5C0066-8825-4551-8C93-9BD3E0DC594D}" type="presParOf" srcId="{D29E2DFE-44C2-43D5-8F14-F95D596E13F0}" destId="{BDAE5870-455C-47A6-8B71-7C8EE7E7A387}" srcOrd="2" destOrd="0" presId="urn:microsoft.com/office/officeart/2005/8/layout/hProcess9"/>
    <dgm:cxn modelId="{22650244-3222-4E44-B2BB-AF9093DAD35F}" type="presParOf" srcId="{D29E2DFE-44C2-43D5-8F14-F95D596E13F0}" destId="{EACBD662-A8E7-42AA-A787-E4D496193003}" srcOrd="3" destOrd="0" presId="urn:microsoft.com/office/officeart/2005/8/layout/hProcess9"/>
    <dgm:cxn modelId="{352976FA-9942-4102-991B-FC6F9E2624EF}" type="presParOf" srcId="{D29E2DFE-44C2-43D5-8F14-F95D596E13F0}" destId="{6736A04A-9278-440B-AF4C-866487FFB938}" srcOrd="4" destOrd="0" presId="urn:microsoft.com/office/officeart/2005/8/layout/hProcess9"/>
    <dgm:cxn modelId="{A483D941-094F-437E-924A-C9A346F330DD}" type="presParOf" srcId="{D29E2DFE-44C2-43D5-8F14-F95D596E13F0}" destId="{78C9FBDB-D6B2-4D0E-932C-E4878D87D287}" srcOrd="5" destOrd="0" presId="urn:microsoft.com/office/officeart/2005/8/layout/hProcess9"/>
    <dgm:cxn modelId="{68C8F650-85F9-4BDA-A68B-45DFE608421B}" type="presParOf" srcId="{D29E2DFE-44C2-43D5-8F14-F95D596E13F0}" destId="{A53A27A4-DCF6-4473-B214-C2FEE15CFDE0}"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420826-EAA7-46EE-88B2-86531D7C11F0}">
      <dsp:nvSpPr>
        <dsp:cNvPr id="0" name=""/>
        <dsp:cNvSpPr/>
      </dsp:nvSpPr>
      <dsp:spPr>
        <a:xfrm>
          <a:off x="-280852" y="-38098"/>
          <a:ext cx="8867504" cy="487680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100596-A8D6-4B9C-9F6E-49A917788749}">
      <dsp:nvSpPr>
        <dsp:cNvPr id="0" name=""/>
        <dsp:cNvSpPr/>
      </dsp:nvSpPr>
      <dsp:spPr>
        <a:xfrm>
          <a:off x="152399" y="4000502"/>
          <a:ext cx="179466" cy="179466"/>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7C7F23-B7AA-47BB-9827-67AD1E1D8D29}">
      <dsp:nvSpPr>
        <dsp:cNvPr id="0" name=""/>
        <dsp:cNvSpPr/>
      </dsp:nvSpPr>
      <dsp:spPr>
        <a:xfrm>
          <a:off x="380995" y="3716121"/>
          <a:ext cx="1022177" cy="1160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095" tIns="0" rIns="0" bIns="0" numCol="1" spcCol="1270" anchor="t" anchorCtr="0">
          <a:noAutofit/>
        </a:bodyPr>
        <a:lstStyle/>
        <a:p>
          <a:pPr lvl="0" algn="l" defTabSz="844550">
            <a:lnSpc>
              <a:spcPct val="90000"/>
            </a:lnSpc>
            <a:spcBef>
              <a:spcPct val="0"/>
            </a:spcBef>
            <a:spcAft>
              <a:spcPct val="35000"/>
            </a:spcAft>
          </a:pPr>
          <a:r>
            <a:rPr lang="en-US" sz="1900" kern="1200" dirty="0" smtClean="0"/>
            <a:t>Created Shared Vision 2014</a:t>
          </a:r>
          <a:endParaRPr lang="en-US" sz="1900" kern="1200" dirty="0"/>
        </a:p>
      </dsp:txBody>
      <dsp:txXfrm>
        <a:off x="380995" y="3716121"/>
        <a:ext cx="1022177" cy="1160678"/>
      </dsp:txXfrm>
    </dsp:sp>
    <dsp:sp modelId="{7D77D94D-6378-4667-87E5-6235EBF00891}">
      <dsp:nvSpPr>
        <dsp:cNvPr id="0" name=""/>
        <dsp:cNvSpPr/>
      </dsp:nvSpPr>
      <dsp:spPr>
        <a:xfrm>
          <a:off x="1295400" y="2781302"/>
          <a:ext cx="280903" cy="280903"/>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720B64-6D31-4C0F-9BDC-4BDBD0962A0C}">
      <dsp:nvSpPr>
        <dsp:cNvPr id="0" name=""/>
        <dsp:cNvSpPr/>
      </dsp:nvSpPr>
      <dsp:spPr>
        <a:xfrm>
          <a:off x="1447684" y="2719124"/>
          <a:ext cx="1447913" cy="2195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845" tIns="0" rIns="0" bIns="0" numCol="1" spcCol="1270" anchor="t" anchorCtr="0">
          <a:noAutofit/>
        </a:bodyPr>
        <a:lstStyle/>
        <a:p>
          <a:pPr lvl="0" algn="l" defTabSz="844550">
            <a:lnSpc>
              <a:spcPct val="90000"/>
            </a:lnSpc>
            <a:spcBef>
              <a:spcPct val="0"/>
            </a:spcBef>
            <a:spcAft>
              <a:spcPct val="35000"/>
            </a:spcAft>
          </a:pPr>
          <a:r>
            <a:rPr lang="en-US" sz="1900" kern="1200" dirty="0" smtClean="0"/>
            <a:t>Identify priorities &amp; measures for 2 to 3 year Action Plan – Summer &amp; Fall 2015</a:t>
          </a:r>
          <a:endParaRPr lang="en-US" sz="1900" kern="1200" dirty="0"/>
        </a:p>
      </dsp:txBody>
      <dsp:txXfrm>
        <a:off x="1447684" y="2719124"/>
        <a:ext cx="1447913" cy="2195774"/>
      </dsp:txXfrm>
    </dsp:sp>
    <dsp:sp modelId="{A546619C-AB99-4299-943F-24FF88190E9A}">
      <dsp:nvSpPr>
        <dsp:cNvPr id="0" name=""/>
        <dsp:cNvSpPr/>
      </dsp:nvSpPr>
      <dsp:spPr>
        <a:xfrm>
          <a:off x="2819401" y="1866901"/>
          <a:ext cx="374538" cy="374538"/>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527D08-1753-473C-9944-4BB91B3D547C}">
      <dsp:nvSpPr>
        <dsp:cNvPr id="0" name=""/>
        <dsp:cNvSpPr/>
      </dsp:nvSpPr>
      <dsp:spPr>
        <a:xfrm>
          <a:off x="3048002" y="2095500"/>
          <a:ext cx="1505955" cy="2740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460" tIns="0" rIns="0" bIns="0" numCol="1" spcCol="1270" anchor="t" anchorCtr="0">
          <a:noAutofit/>
        </a:bodyPr>
        <a:lstStyle/>
        <a:p>
          <a:pPr lvl="0" algn="l" defTabSz="844550">
            <a:lnSpc>
              <a:spcPct val="90000"/>
            </a:lnSpc>
            <a:spcBef>
              <a:spcPct val="0"/>
            </a:spcBef>
            <a:spcAft>
              <a:spcPct val="35000"/>
            </a:spcAft>
          </a:pPr>
          <a:r>
            <a:rPr lang="en-US" sz="1900" kern="1200" dirty="0" smtClean="0"/>
            <a:t>Establish a leadership structure  Fall 2015</a:t>
          </a:r>
          <a:endParaRPr lang="en-US" sz="1900" kern="1200" dirty="0"/>
        </a:p>
      </dsp:txBody>
      <dsp:txXfrm>
        <a:off x="3048002" y="2095500"/>
        <a:ext cx="1505955" cy="2740761"/>
      </dsp:txXfrm>
    </dsp:sp>
    <dsp:sp modelId="{6C6E63F6-6619-4BEA-8659-AA84361BC16D}">
      <dsp:nvSpPr>
        <dsp:cNvPr id="0" name=""/>
        <dsp:cNvSpPr/>
      </dsp:nvSpPr>
      <dsp:spPr>
        <a:xfrm>
          <a:off x="4343399" y="1257301"/>
          <a:ext cx="483778" cy="483778"/>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135609-864D-4EB8-90B2-867DF0919509}">
      <dsp:nvSpPr>
        <dsp:cNvPr id="0" name=""/>
        <dsp:cNvSpPr/>
      </dsp:nvSpPr>
      <dsp:spPr>
        <a:xfrm>
          <a:off x="4572008" y="1562096"/>
          <a:ext cx="1560576" cy="3267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344" tIns="0" rIns="0" bIns="0" numCol="1" spcCol="1270" anchor="t" anchorCtr="0">
          <a:noAutofit/>
        </a:bodyPr>
        <a:lstStyle/>
        <a:p>
          <a:pPr lvl="0" algn="l" defTabSz="844550">
            <a:lnSpc>
              <a:spcPct val="90000"/>
            </a:lnSpc>
            <a:spcBef>
              <a:spcPct val="0"/>
            </a:spcBef>
            <a:spcAft>
              <a:spcPct val="35000"/>
            </a:spcAft>
          </a:pPr>
          <a:r>
            <a:rPr lang="en-US" sz="1900" kern="1200" smtClean="0"/>
            <a:t>Launch a Statewide </a:t>
          </a:r>
          <a:r>
            <a:rPr lang="en-US" sz="1900" kern="1200" dirty="0" smtClean="0"/>
            <a:t>Coalition and Steering Committee early 2016  </a:t>
          </a:r>
          <a:endParaRPr lang="en-US" sz="1900" kern="1200" dirty="0"/>
        </a:p>
      </dsp:txBody>
      <dsp:txXfrm>
        <a:off x="4572008" y="1562096"/>
        <a:ext cx="1560576" cy="3267456"/>
      </dsp:txXfrm>
    </dsp:sp>
    <dsp:sp modelId="{C20E0A17-62E2-4D73-9A34-ADB23C367C7D}">
      <dsp:nvSpPr>
        <dsp:cNvPr id="0" name=""/>
        <dsp:cNvSpPr/>
      </dsp:nvSpPr>
      <dsp:spPr>
        <a:xfrm>
          <a:off x="6172198" y="723902"/>
          <a:ext cx="616427" cy="616427"/>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A30C8C-60EA-4C37-835F-B3B90EDF8764}">
      <dsp:nvSpPr>
        <dsp:cNvPr id="0" name=""/>
        <dsp:cNvSpPr/>
      </dsp:nvSpPr>
      <dsp:spPr>
        <a:xfrm>
          <a:off x="6096004" y="1333510"/>
          <a:ext cx="1560576" cy="3284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6632" tIns="0" rIns="0" bIns="0" numCol="1" spcCol="1270" anchor="t" anchorCtr="0">
          <a:noAutofit/>
        </a:bodyPr>
        <a:lstStyle/>
        <a:p>
          <a:pPr lvl="0" algn="l" defTabSz="844550">
            <a:lnSpc>
              <a:spcPct val="90000"/>
            </a:lnSpc>
            <a:spcBef>
              <a:spcPct val="0"/>
            </a:spcBef>
            <a:spcAft>
              <a:spcPct val="35000"/>
            </a:spcAft>
          </a:pPr>
          <a:r>
            <a:rPr lang="en-US" sz="1900" kern="1200" dirty="0" smtClean="0"/>
            <a:t>Identify partners to lead strategies and engage additional members 2016 </a:t>
          </a:r>
          <a:endParaRPr lang="en-US" sz="1900" kern="1200" dirty="0"/>
        </a:p>
      </dsp:txBody>
      <dsp:txXfrm>
        <a:off x="6096004" y="1333510"/>
        <a:ext cx="1560576" cy="32845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BD4066-9250-4AD0-A18A-1123F1A44E6E}">
      <dsp:nvSpPr>
        <dsp:cNvPr id="0" name=""/>
        <dsp:cNvSpPr/>
      </dsp:nvSpPr>
      <dsp:spPr>
        <a:xfrm>
          <a:off x="1760220" y="411996"/>
          <a:ext cx="5760720" cy="5760720"/>
        </a:xfrm>
        <a:prstGeom prst="pie">
          <a:avLst>
            <a:gd name="adj1" fmla="val 16200000"/>
            <a:gd name="adj2" fmla="val 1980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US" sz="1600" kern="1200" baseline="0" dirty="0">
            <a:solidFill>
              <a:schemeClr val="tx1"/>
            </a:solidFill>
          </a:endParaRPr>
        </a:p>
      </dsp:txBody>
      <dsp:txXfrm>
        <a:off x="4777740" y="1147860"/>
        <a:ext cx="1508760" cy="1165860"/>
      </dsp:txXfrm>
    </dsp:sp>
    <dsp:sp modelId="{F8920C19-B515-4EEF-BCAF-000F0F105CFF}">
      <dsp:nvSpPr>
        <dsp:cNvPr id="0" name=""/>
        <dsp:cNvSpPr/>
      </dsp:nvSpPr>
      <dsp:spPr>
        <a:xfrm>
          <a:off x="1828800" y="530640"/>
          <a:ext cx="5760720" cy="5760720"/>
        </a:xfrm>
        <a:prstGeom prst="pie">
          <a:avLst>
            <a:gd name="adj1" fmla="val 19800000"/>
            <a:gd name="adj2" fmla="val 1800000"/>
          </a:avLst>
        </a:prstGeom>
        <a:solidFill>
          <a:schemeClr val="accent5">
            <a:hueOff val="-1986775"/>
            <a:satOff val="7962"/>
            <a:lumOff val="172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a:p>
      </dsp:txBody>
      <dsp:txXfrm>
        <a:off x="5737860" y="2862360"/>
        <a:ext cx="1577340" cy="1131570"/>
      </dsp:txXfrm>
    </dsp:sp>
    <dsp:sp modelId="{E83D810E-2BA3-4E5E-A7D5-B068FE8D5AF6}">
      <dsp:nvSpPr>
        <dsp:cNvPr id="0" name=""/>
        <dsp:cNvSpPr/>
      </dsp:nvSpPr>
      <dsp:spPr>
        <a:xfrm>
          <a:off x="1760220" y="649283"/>
          <a:ext cx="5760720" cy="5760720"/>
        </a:xfrm>
        <a:prstGeom prst="pie">
          <a:avLst>
            <a:gd name="adj1" fmla="val 1800000"/>
            <a:gd name="adj2" fmla="val 5400000"/>
          </a:avLst>
        </a:prstGeom>
        <a:solidFill>
          <a:schemeClr val="accent5">
            <a:hueOff val="-3973551"/>
            <a:satOff val="15924"/>
            <a:lumOff val="345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a:p>
      </dsp:txBody>
      <dsp:txXfrm>
        <a:off x="4777740" y="4542570"/>
        <a:ext cx="1508760" cy="1165860"/>
      </dsp:txXfrm>
    </dsp:sp>
    <dsp:sp modelId="{8A7816F5-D769-4C86-B61A-339F536B59F6}">
      <dsp:nvSpPr>
        <dsp:cNvPr id="0" name=""/>
        <dsp:cNvSpPr/>
      </dsp:nvSpPr>
      <dsp:spPr>
        <a:xfrm>
          <a:off x="1623059" y="649283"/>
          <a:ext cx="5760720" cy="5760720"/>
        </a:xfrm>
        <a:prstGeom prst="pie">
          <a:avLst>
            <a:gd name="adj1" fmla="val 5400000"/>
            <a:gd name="adj2" fmla="val 9000000"/>
          </a:avLst>
        </a:prstGeom>
        <a:solidFill>
          <a:schemeClr val="accent5">
            <a:hueOff val="-5960326"/>
            <a:satOff val="23887"/>
            <a:lumOff val="517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a:p>
      </dsp:txBody>
      <dsp:txXfrm>
        <a:off x="2857500" y="4542570"/>
        <a:ext cx="1508760" cy="1165860"/>
      </dsp:txXfrm>
    </dsp:sp>
    <dsp:sp modelId="{24C7431E-3502-46BE-BAD4-5C150C415D35}">
      <dsp:nvSpPr>
        <dsp:cNvPr id="0" name=""/>
        <dsp:cNvSpPr/>
      </dsp:nvSpPr>
      <dsp:spPr>
        <a:xfrm>
          <a:off x="1554479" y="530640"/>
          <a:ext cx="5760720" cy="5760720"/>
        </a:xfrm>
        <a:prstGeom prst="pie">
          <a:avLst>
            <a:gd name="adj1" fmla="val 9000000"/>
            <a:gd name="adj2" fmla="val 12600000"/>
          </a:avLst>
        </a:prstGeom>
        <a:solidFill>
          <a:schemeClr val="accent5">
            <a:hueOff val="-7947101"/>
            <a:satOff val="31849"/>
            <a:lumOff val="690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US" sz="1600" kern="1200" baseline="0" dirty="0">
            <a:solidFill>
              <a:schemeClr val="tx1"/>
            </a:solidFill>
          </a:endParaRPr>
        </a:p>
      </dsp:txBody>
      <dsp:txXfrm>
        <a:off x="1828800" y="2862360"/>
        <a:ext cx="1577340" cy="1131570"/>
      </dsp:txXfrm>
    </dsp:sp>
    <dsp:sp modelId="{4DF41513-3C97-4DEC-AC05-B2FD5B946001}">
      <dsp:nvSpPr>
        <dsp:cNvPr id="0" name=""/>
        <dsp:cNvSpPr/>
      </dsp:nvSpPr>
      <dsp:spPr>
        <a:xfrm>
          <a:off x="1623059" y="411996"/>
          <a:ext cx="5760720" cy="5760720"/>
        </a:xfrm>
        <a:prstGeom prst="pie">
          <a:avLst>
            <a:gd name="adj1" fmla="val 12600000"/>
            <a:gd name="adj2" fmla="val 16200000"/>
          </a:avLst>
        </a:prstGeom>
        <a:solidFill>
          <a:schemeClr val="accent5">
            <a:hueOff val="-9933876"/>
            <a:satOff val="39811"/>
            <a:lumOff val="862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US" sz="1600" kern="1200" baseline="0" dirty="0">
            <a:solidFill>
              <a:schemeClr val="tx1"/>
            </a:solidFill>
          </a:endParaRPr>
        </a:p>
      </dsp:txBody>
      <dsp:txXfrm>
        <a:off x="2857500" y="1147860"/>
        <a:ext cx="1508760" cy="1165860"/>
      </dsp:txXfrm>
    </dsp:sp>
    <dsp:sp modelId="{2920B163-FBEB-40DD-9592-2A0CF84A1426}">
      <dsp:nvSpPr>
        <dsp:cNvPr id="0" name=""/>
        <dsp:cNvSpPr/>
      </dsp:nvSpPr>
      <dsp:spPr>
        <a:xfrm>
          <a:off x="1403393" y="55380"/>
          <a:ext cx="6473952" cy="6473952"/>
        </a:xfrm>
        <a:prstGeom prst="circularArrow">
          <a:avLst>
            <a:gd name="adj1" fmla="val 5085"/>
            <a:gd name="adj2" fmla="val 327528"/>
            <a:gd name="adj3" fmla="val 19472472"/>
            <a:gd name="adj4" fmla="val 16200251"/>
            <a:gd name="adj5" fmla="val 5932"/>
          </a:avLst>
        </a:prstGeom>
        <a:solidFill>
          <a:schemeClr val="accent5">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2D7257F0-FB95-40A3-A3D3-5A3894E182B4}">
      <dsp:nvSpPr>
        <dsp:cNvPr id="0" name=""/>
        <dsp:cNvSpPr/>
      </dsp:nvSpPr>
      <dsp:spPr>
        <a:xfrm>
          <a:off x="1471973" y="174024"/>
          <a:ext cx="6473952" cy="6473952"/>
        </a:xfrm>
        <a:prstGeom prst="circularArrow">
          <a:avLst>
            <a:gd name="adj1" fmla="val 5085"/>
            <a:gd name="adj2" fmla="val 327528"/>
            <a:gd name="adj3" fmla="val 1472472"/>
            <a:gd name="adj4" fmla="val 19800000"/>
            <a:gd name="adj5" fmla="val 5932"/>
          </a:avLst>
        </a:prstGeom>
        <a:solidFill>
          <a:schemeClr val="accent5">
            <a:hueOff val="-1986775"/>
            <a:satOff val="7962"/>
            <a:lumOff val="1726"/>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FB1BBF57-5ADB-4F0B-94E5-B27BA54C0EF0}">
      <dsp:nvSpPr>
        <dsp:cNvPr id="0" name=""/>
        <dsp:cNvSpPr/>
      </dsp:nvSpPr>
      <dsp:spPr>
        <a:xfrm>
          <a:off x="1403393" y="292667"/>
          <a:ext cx="6473952" cy="6473952"/>
        </a:xfrm>
        <a:prstGeom prst="circularArrow">
          <a:avLst>
            <a:gd name="adj1" fmla="val 5085"/>
            <a:gd name="adj2" fmla="val 327528"/>
            <a:gd name="adj3" fmla="val 5072221"/>
            <a:gd name="adj4" fmla="val 1800000"/>
            <a:gd name="adj5" fmla="val 5932"/>
          </a:avLst>
        </a:prstGeom>
        <a:solidFill>
          <a:schemeClr val="accent5">
            <a:hueOff val="-3973551"/>
            <a:satOff val="15924"/>
            <a:lumOff val="3451"/>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35DD17A4-9A52-4AD4-AA74-57D2118A337A}">
      <dsp:nvSpPr>
        <dsp:cNvPr id="0" name=""/>
        <dsp:cNvSpPr/>
      </dsp:nvSpPr>
      <dsp:spPr>
        <a:xfrm>
          <a:off x="1266654" y="292667"/>
          <a:ext cx="6473952" cy="6473952"/>
        </a:xfrm>
        <a:prstGeom prst="circularArrow">
          <a:avLst>
            <a:gd name="adj1" fmla="val 5085"/>
            <a:gd name="adj2" fmla="val 327528"/>
            <a:gd name="adj3" fmla="val 8672472"/>
            <a:gd name="adj4" fmla="val 5400251"/>
            <a:gd name="adj5" fmla="val 5932"/>
          </a:avLst>
        </a:prstGeom>
        <a:solidFill>
          <a:schemeClr val="accent5">
            <a:hueOff val="-5960326"/>
            <a:satOff val="23887"/>
            <a:lumOff val="5177"/>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3609F0F9-761E-4139-BF64-94B1A7548141}">
      <dsp:nvSpPr>
        <dsp:cNvPr id="0" name=""/>
        <dsp:cNvSpPr/>
      </dsp:nvSpPr>
      <dsp:spPr>
        <a:xfrm>
          <a:off x="1198074" y="174024"/>
          <a:ext cx="6473952" cy="6473952"/>
        </a:xfrm>
        <a:prstGeom prst="circularArrow">
          <a:avLst>
            <a:gd name="adj1" fmla="val 5085"/>
            <a:gd name="adj2" fmla="val 327528"/>
            <a:gd name="adj3" fmla="val 12272472"/>
            <a:gd name="adj4" fmla="val 9000000"/>
            <a:gd name="adj5" fmla="val 5932"/>
          </a:avLst>
        </a:prstGeom>
        <a:solidFill>
          <a:schemeClr val="accent5">
            <a:hueOff val="-7947101"/>
            <a:satOff val="31849"/>
            <a:lumOff val="6902"/>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1F0A073A-4E4E-40AA-9083-4CB013870703}">
      <dsp:nvSpPr>
        <dsp:cNvPr id="0" name=""/>
        <dsp:cNvSpPr/>
      </dsp:nvSpPr>
      <dsp:spPr>
        <a:xfrm>
          <a:off x="1266654" y="55380"/>
          <a:ext cx="6473952" cy="6473952"/>
        </a:xfrm>
        <a:prstGeom prst="circularArrow">
          <a:avLst>
            <a:gd name="adj1" fmla="val 5085"/>
            <a:gd name="adj2" fmla="val 327528"/>
            <a:gd name="adj3" fmla="val 15872221"/>
            <a:gd name="adj4" fmla="val 12600000"/>
            <a:gd name="adj5" fmla="val 5932"/>
          </a:avLst>
        </a:prstGeom>
        <a:solidFill>
          <a:schemeClr val="accent5">
            <a:hueOff val="-9933876"/>
            <a:satOff val="39811"/>
            <a:lumOff val="8628"/>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7504D2-0800-4023-B529-901A65CAB335}">
      <dsp:nvSpPr>
        <dsp:cNvPr id="0" name=""/>
        <dsp:cNvSpPr/>
      </dsp:nvSpPr>
      <dsp:spPr>
        <a:xfrm>
          <a:off x="89601" y="-5163"/>
          <a:ext cx="2073886" cy="2073886"/>
        </a:xfrm>
        <a:prstGeom prst="circularArrow">
          <a:avLst>
            <a:gd name="adj1" fmla="val 5274"/>
            <a:gd name="adj2" fmla="val 312630"/>
            <a:gd name="adj3" fmla="val 14462978"/>
            <a:gd name="adj4" fmla="val 16990850"/>
            <a:gd name="adj5" fmla="val 5477"/>
          </a:avLst>
        </a:prstGeom>
        <a:solidFill>
          <a:schemeClr val="accent3">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6D7A4D4B-A9F6-44DE-8D01-C24C570109FC}">
      <dsp:nvSpPr>
        <dsp:cNvPr id="0" name=""/>
        <dsp:cNvSpPr/>
      </dsp:nvSpPr>
      <dsp:spPr>
        <a:xfrm>
          <a:off x="785437" y="915"/>
          <a:ext cx="682216" cy="341108"/>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Equity</a:t>
          </a:r>
          <a:endParaRPr lang="en-US" sz="900" kern="1200" dirty="0"/>
        </a:p>
      </dsp:txBody>
      <dsp:txXfrm>
        <a:off x="802089" y="17567"/>
        <a:ext cx="648912" cy="307804"/>
      </dsp:txXfrm>
    </dsp:sp>
    <dsp:sp modelId="{7BD7C7CF-9880-4910-9398-ADA146965E37}">
      <dsp:nvSpPr>
        <dsp:cNvPr id="0" name=""/>
        <dsp:cNvSpPr/>
      </dsp:nvSpPr>
      <dsp:spPr>
        <a:xfrm>
          <a:off x="1446247" y="421582"/>
          <a:ext cx="817827" cy="341108"/>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Independence</a:t>
          </a:r>
          <a:endParaRPr lang="en-US" sz="900" kern="1200" dirty="0"/>
        </a:p>
      </dsp:txBody>
      <dsp:txXfrm>
        <a:off x="1462899" y="438234"/>
        <a:ext cx="784523" cy="307804"/>
      </dsp:txXfrm>
    </dsp:sp>
    <dsp:sp modelId="{8D00963D-E81A-4E1A-A609-BA084B56561C}">
      <dsp:nvSpPr>
        <dsp:cNvPr id="0" name=""/>
        <dsp:cNvSpPr/>
      </dsp:nvSpPr>
      <dsp:spPr>
        <a:xfrm>
          <a:off x="1603790" y="1263609"/>
          <a:ext cx="682216" cy="341108"/>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311150">
            <a:lnSpc>
              <a:spcPct val="90000"/>
            </a:lnSpc>
            <a:spcBef>
              <a:spcPct val="0"/>
            </a:spcBef>
            <a:spcAft>
              <a:spcPct val="35000"/>
            </a:spcAft>
          </a:pPr>
          <a:r>
            <a:rPr lang="en-US" sz="900" kern="1200" dirty="0" smtClean="0"/>
            <a:t>Dignity</a:t>
          </a:r>
          <a:endParaRPr lang="en-US" sz="900" kern="1200" dirty="0"/>
        </a:p>
      </dsp:txBody>
      <dsp:txXfrm>
        <a:off x="1620442" y="1280261"/>
        <a:ext cx="648912" cy="307804"/>
      </dsp:txXfrm>
    </dsp:sp>
    <dsp:sp modelId="{B3F72EA3-519E-4E5C-A664-7E8802AE12AF}">
      <dsp:nvSpPr>
        <dsp:cNvPr id="0" name=""/>
        <dsp:cNvSpPr/>
      </dsp:nvSpPr>
      <dsp:spPr>
        <a:xfrm>
          <a:off x="785437" y="1683582"/>
          <a:ext cx="682216" cy="341108"/>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Person-Centered</a:t>
          </a:r>
          <a:endParaRPr lang="en-US" sz="900" kern="1200" dirty="0"/>
        </a:p>
      </dsp:txBody>
      <dsp:txXfrm>
        <a:off x="802089" y="1700234"/>
        <a:ext cx="648912" cy="307804"/>
      </dsp:txXfrm>
    </dsp:sp>
    <dsp:sp modelId="{EC152584-920F-4B7C-8172-4E392E95C44D}">
      <dsp:nvSpPr>
        <dsp:cNvPr id="0" name=""/>
        <dsp:cNvSpPr/>
      </dsp:nvSpPr>
      <dsp:spPr>
        <a:xfrm>
          <a:off x="56821" y="1262915"/>
          <a:ext cx="682216" cy="341108"/>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Respect</a:t>
          </a:r>
          <a:endParaRPr lang="en-US" sz="900" kern="1200" dirty="0"/>
        </a:p>
      </dsp:txBody>
      <dsp:txXfrm>
        <a:off x="73473" y="1279567"/>
        <a:ext cx="648912" cy="307804"/>
      </dsp:txXfrm>
    </dsp:sp>
    <dsp:sp modelId="{1E153C1F-F486-471A-A436-EC936115BFC7}">
      <dsp:nvSpPr>
        <dsp:cNvPr id="0" name=""/>
        <dsp:cNvSpPr/>
      </dsp:nvSpPr>
      <dsp:spPr>
        <a:xfrm>
          <a:off x="56821" y="421582"/>
          <a:ext cx="682216" cy="341108"/>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Choice</a:t>
          </a:r>
          <a:endParaRPr lang="en-US" sz="900" kern="1200" dirty="0"/>
        </a:p>
      </dsp:txBody>
      <dsp:txXfrm>
        <a:off x="73473" y="438234"/>
        <a:ext cx="648912" cy="3078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smtClean="0"/>
              <a:t>Creating a Collective Approach to Address an Aging NH</a:t>
            </a: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4B33D6D-7D05-4A08-BB83-30BA92747EF9}" type="datetimeFigureOut">
              <a:rPr lang="en-US" smtClean="0"/>
              <a:t>7/1/2016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September 24, 2015</a:t>
            </a: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E43BBD8-6BF2-40A9-8C4D-E21666D97C4B}" type="slidenum">
              <a:rPr lang="en-US" smtClean="0"/>
              <a:t>‹#›</a:t>
            </a:fld>
            <a:endParaRPr lang="en-US"/>
          </a:p>
        </p:txBody>
      </p:sp>
    </p:spTree>
    <p:extLst>
      <p:ext uri="{BB962C8B-B14F-4D97-AF65-F5344CB8AC3E}">
        <p14:creationId xmlns:p14="http://schemas.microsoft.com/office/powerpoint/2010/main" val="3164488025"/>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September 24, 2015</a:t>
            </a: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7749013-3925-4B29-8BF4-A1387C309DD0}" type="slidenum">
              <a:rPr lang="en-US" smtClean="0"/>
              <a:t>‹#›</a:t>
            </a:fld>
            <a:endParaRPr lang="en-US"/>
          </a:p>
        </p:txBody>
      </p:sp>
    </p:spTree>
    <p:extLst>
      <p:ext uri="{BB962C8B-B14F-4D97-AF65-F5344CB8AC3E}">
        <p14:creationId xmlns:p14="http://schemas.microsoft.com/office/powerpoint/2010/main" val="3946828420"/>
      </p:ext>
    </p:extLst>
  </p:cSld>
  <p:clrMap bg1="lt1" tx1="dk1" bg2="lt2" tx2="dk2" accent1="accent1" accent2="accent2" accent3="accent3" accent4="accent4" accent5="accent5" accent6="accent6" hlink="hlink" folHlink="folHlink"/>
  <p:hf dt="0"/>
  <p:notesStyle>
    <a:lvl1pPr marL="0" algn="l" defTabSz="906152" rtl="0" eaLnBrk="1" latinLnBrk="0" hangingPunct="1">
      <a:defRPr sz="1200" kern="1200">
        <a:solidFill>
          <a:schemeClr val="tx1"/>
        </a:solidFill>
        <a:latin typeface="+mn-lt"/>
        <a:ea typeface="+mn-ea"/>
        <a:cs typeface="+mn-cs"/>
      </a:defRPr>
    </a:lvl1pPr>
    <a:lvl2pPr marL="453075" algn="l" defTabSz="906152" rtl="0" eaLnBrk="1" latinLnBrk="0" hangingPunct="1">
      <a:defRPr sz="1200" kern="1200">
        <a:solidFill>
          <a:schemeClr val="tx1"/>
        </a:solidFill>
        <a:latin typeface="+mn-lt"/>
        <a:ea typeface="+mn-ea"/>
        <a:cs typeface="+mn-cs"/>
      </a:defRPr>
    </a:lvl2pPr>
    <a:lvl3pPr marL="906152" algn="l" defTabSz="906152" rtl="0" eaLnBrk="1" latinLnBrk="0" hangingPunct="1">
      <a:defRPr sz="1200" kern="1200">
        <a:solidFill>
          <a:schemeClr val="tx1"/>
        </a:solidFill>
        <a:latin typeface="+mn-lt"/>
        <a:ea typeface="+mn-ea"/>
        <a:cs typeface="+mn-cs"/>
      </a:defRPr>
    </a:lvl3pPr>
    <a:lvl4pPr marL="1359214" algn="l" defTabSz="906152" rtl="0" eaLnBrk="1" latinLnBrk="0" hangingPunct="1">
      <a:defRPr sz="1200" kern="1200">
        <a:solidFill>
          <a:schemeClr val="tx1"/>
        </a:solidFill>
        <a:latin typeface="+mn-lt"/>
        <a:ea typeface="+mn-ea"/>
        <a:cs typeface="+mn-cs"/>
      </a:defRPr>
    </a:lvl4pPr>
    <a:lvl5pPr marL="1812306" algn="l" defTabSz="906152" rtl="0" eaLnBrk="1" latinLnBrk="0" hangingPunct="1">
      <a:defRPr sz="1200" kern="1200">
        <a:solidFill>
          <a:schemeClr val="tx1"/>
        </a:solidFill>
        <a:latin typeface="+mn-lt"/>
        <a:ea typeface="+mn-ea"/>
        <a:cs typeface="+mn-cs"/>
      </a:defRPr>
    </a:lvl5pPr>
    <a:lvl6pPr marL="2265383" algn="l" defTabSz="906152" rtl="0" eaLnBrk="1" latinLnBrk="0" hangingPunct="1">
      <a:defRPr sz="1200" kern="1200">
        <a:solidFill>
          <a:schemeClr val="tx1"/>
        </a:solidFill>
        <a:latin typeface="+mn-lt"/>
        <a:ea typeface="+mn-ea"/>
        <a:cs typeface="+mn-cs"/>
      </a:defRPr>
    </a:lvl6pPr>
    <a:lvl7pPr marL="2718448" algn="l" defTabSz="906152" rtl="0" eaLnBrk="1" latinLnBrk="0" hangingPunct="1">
      <a:defRPr sz="1200" kern="1200">
        <a:solidFill>
          <a:schemeClr val="tx1"/>
        </a:solidFill>
        <a:latin typeface="+mn-lt"/>
        <a:ea typeface="+mn-ea"/>
        <a:cs typeface="+mn-cs"/>
      </a:defRPr>
    </a:lvl7pPr>
    <a:lvl8pPr marL="3171537" algn="l" defTabSz="906152" rtl="0" eaLnBrk="1" latinLnBrk="0" hangingPunct="1">
      <a:defRPr sz="1200" kern="1200">
        <a:solidFill>
          <a:schemeClr val="tx1"/>
        </a:solidFill>
        <a:latin typeface="+mn-lt"/>
        <a:ea typeface="+mn-ea"/>
        <a:cs typeface="+mn-cs"/>
      </a:defRPr>
    </a:lvl8pPr>
    <a:lvl9pPr marL="3624617" algn="l" defTabSz="90615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dirty="0" smtClean="0"/>
              <a:t>I want to thank you for inviting</a:t>
            </a:r>
            <a:r>
              <a:rPr lang="en-US" baseline="0" dirty="0" smtClean="0"/>
              <a:t> me here today to talk about the work that the Endowment for Health has been undertaking to create a collective approach to address the changing and aging of NH.</a:t>
            </a:r>
          </a:p>
          <a:p>
            <a:endParaRPr lang="en-US" baseline="0" dirty="0" smtClean="0"/>
          </a:p>
          <a:p>
            <a:r>
              <a:rPr lang="en-US" baseline="0" dirty="0" smtClean="0"/>
              <a:t>My name is Kelly Laflamme.</a:t>
            </a:r>
          </a:p>
          <a:p>
            <a:r>
              <a:rPr lang="en-US" baseline="0" dirty="0" smtClean="0"/>
              <a:t>I am a Program Director with the Endowment.  In that role I am responsible for the implementation of two of our targeted initiatives: Ensuring the Health and Dignity of Elders and Advancing Health Equity for Racial, Ethnic and Language Minorities in NH.</a:t>
            </a:r>
          </a:p>
          <a:p>
            <a:endParaRPr lang="en-US" baseline="0" dirty="0" smtClean="0"/>
          </a:p>
          <a:p>
            <a:r>
              <a:rPr lang="en-US" baseline="0" dirty="0" smtClean="0"/>
              <a:t>I have been with the Endowment since 2006.</a:t>
            </a:r>
            <a:endParaRPr lang="en-US" dirty="0"/>
          </a:p>
        </p:txBody>
      </p:sp>
      <p:sp>
        <p:nvSpPr>
          <p:cNvPr id="4" name="Slide Number Placeholder 3"/>
          <p:cNvSpPr>
            <a:spLocks noGrp="1"/>
          </p:cNvSpPr>
          <p:nvPr>
            <p:ph type="sldNum" sz="quarter" idx="10"/>
          </p:nvPr>
        </p:nvSpPr>
        <p:spPr/>
        <p:txBody>
          <a:bodyPr/>
          <a:lstStyle/>
          <a:p>
            <a:fld id="{67749013-3925-4B29-8BF4-A1387C309DD0}" type="slidenum">
              <a:rPr lang="en-US" smtClean="0"/>
              <a:t>1</a:t>
            </a:fld>
            <a:endParaRPr lang="en-US" dirty="0"/>
          </a:p>
        </p:txBody>
      </p:sp>
      <p:sp>
        <p:nvSpPr>
          <p:cNvPr id="5" name="Footer Placeholder 4"/>
          <p:cNvSpPr>
            <a:spLocks noGrp="1"/>
          </p:cNvSpPr>
          <p:nvPr>
            <p:ph type="ftr" sz="quarter" idx="11"/>
          </p:nvPr>
        </p:nvSpPr>
        <p:spPr/>
        <p:txBody>
          <a:bodyPr/>
          <a:lstStyle/>
          <a:p>
            <a:r>
              <a:rPr lang="en-US" smtClean="0"/>
              <a:t>September 24, 2015</a:t>
            </a:r>
            <a:endParaRPr lang="en-US"/>
          </a:p>
        </p:txBody>
      </p:sp>
      <p:sp>
        <p:nvSpPr>
          <p:cNvPr id="6" name="Header Placeholder 5"/>
          <p:cNvSpPr>
            <a:spLocks noGrp="1"/>
          </p:cNvSpPr>
          <p:nvPr>
            <p:ph type="hdr" sz="quarter" idx="12"/>
          </p:nvPr>
        </p:nvSpPr>
        <p:spPr>
          <a:xfrm>
            <a:off x="0" y="0"/>
            <a:ext cx="7010400" cy="464820"/>
          </a:xfrm>
          <a:prstGeom prst="rect">
            <a:avLst/>
          </a:prstGeom>
        </p:spPr>
        <p:txBody>
          <a:bodyPr/>
          <a:lstStyle/>
          <a:p>
            <a:r>
              <a:rPr lang="en-US" smtClean="0"/>
              <a:t>Creating a Collective Approach to Address an Aging NH</a:t>
            </a:r>
            <a:endParaRPr lang="en-US"/>
          </a:p>
        </p:txBody>
      </p:sp>
    </p:spTree>
    <p:extLst>
      <p:ext uri="{BB962C8B-B14F-4D97-AF65-F5344CB8AC3E}">
        <p14:creationId xmlns:p14="http://schemas.microsoft.com/office/powerpoint/2010/main" val="933268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what I think Collective Impact looks like.</a:t>
            </a:r>
            <a:endParaRPr lang="en-US" dirty="0"/>
          </a:p>
        </p:txBody>
      </p:sp>
      <p:sp>
        <p:nvSpPr>
          <p:cNvPr id="4" name="Header Placeholder 3"/>
          <p:cNvSpPr>
            <a:spLocks noGrp="1"/>
          </p:cNvSpPr>
          <p:nvPr>
            <p:ph type="hdr" sz="quarter" idx="10"/>
          </p:nvPr>
        </p:nvSpPr>
        <p:spPr>
          <a:xfrm>
            <a:off x="0" y="0"/>
            <a:ext cx="7010400" cy="464820"/>
          </a:xfrm>
          <a:prstGeom prst="rect">
            <a:avLst/>
          </a:prstGeom>
        </p:spPr>
        <p:txBody>
          <a:bodyPr/>
          <a:lstStyle/>
          <a:p>
            <a:r>
              <a:rPr lang="en-US" smtClean="0"/>
              <a:t>Creating a Collective Approach to Address an Aging NH</a:t>
            </a:r>
            <a:endParaRPr lang="en-US"/>
          </a:p>
        </p:txBody>
      </p:sp>
      <p:sp>
        <p:nvSpPr>
          <p:cNvPr id="5" name="Footer Placeholder 4"/>
          <p:cNvSpPr>
            <a:spLocks noGrp="1"/>
          </p:cNvSpPr>
          <p:nvPr>
            <p:ph type="ftr" sz="quarter" idx="11"/>
          </p:nvPr>
        </p:nvSpPr>
        <p:spPr/>
        <p:txBody>
          <a:bodyPr/>
          <a:lstStyle/>
          <a:p>
            <a:r>
              <a:rPr lang="en-US" smtClean="0"/>
              <a:t>September 24, 2015</a:t>
            </a:r>
            <a:endParaRPr lang="en-US"/>
          </a:p>
        </p:txBody>
      </p:sp>
      <p:sp>
        <p:nvSpPr>
          <p:cNvPr id="6" name="Slide Number Placeholder 5"/>
          <p:cNvSpPr>
            <a:spLocks noGrp="1"/>
          </p:cNvSpPr>
          <p:nvPr>
            <p:ph type="sldNum" sz="quarter" idx="12"/>
          </p:nvPr>
        </p:nvSpPr>
        <p:spPr/>
        <p:txBody>
          <a:bodyPr/>
          <a:lstStyle/>
          <a:p>
            <a:fld id="{67749013-3925-4B29-8BF4-A1387C309DD0}" type="slidenum">
              <a:rPr lang="en-US" smtClean="0"/>
              <a:t>11</a:t>
            </a:fld>
            <a:endParaRPr lang="en-US"/>
          </a:p>
        </p:txBody>
      </p:sp>
    </p:spTree>
    <p:extLst>
      <p:ext uri="{BB962C8B-B14F-4D97-AF65-F5344CB8AC3E}">
        <p14:creationId xmlns:p14="http://schemas.microsoft.com/office/powerpoint/2010/main" val="4026038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are all eligible to participate for free in a Tri-State Learning</a:t>
            </a:r>
            <a:r>
              <a:rPr lang="en-US" baseline="0" dirty="0" smtClean="0"/>
              <a:t> Collaborative on Aging.</a:t>
            </a:r>
          </a:p>
          <a:p>
            <a:endParaRPr lang="en-US" baseline="0" dirty="0" smtClean="0"/>
          </a:p>
          <a:p>
            <a:r>
              <a:rPr lang="en-US" baseline="0" dirty="0" smtClean="0"/>
              <a:t>The Learning Collaborative is offering free webinars, peer to peer learning opportunities and an annual conference.</a:t>
            </a:r>
            <a:endParaRPr lang="en-US" dirty="0"/>
          </a:p>
        </p:txBody>
      </p:sp>
      <p:sp>
        <p:nvSpPr>
          <p:cNvPr id="4" name="Slide Number Placeholder 3"/>
          <p:cNvSpPr>
            <a:spLocks noGrp="1"/>
          </p:cNvSpPr>
          <p:nvPr>
            <p:ph type="sldNum" sz="quarter" idx="10"/>
          </p:nvPr>
        </p:nvSpPr>
        <p:spPr/>
        <p:txBody>
          <a:bodyPr/>
          <a:lstStyle/>
          <a:p>
            <a:fld id="{67749013-3925-4B29-8BF4-A1387C309DD0}" type="slidenum">
              <a:rPr lang="en-US" smtClean="0"/>
              <a:t>12</a:t>
            </a:fld>
            <a:endParaRPr lang="en-US"/>
          </a:p>
        </p:txBody>
      </p:sp>
      <p:sp>
        <p:nvSpPr>
          <p:cNvPr id="5" name="Footer Placeholder 4"/>
          <p:cNvSpPr>
            <a:spLocks noGrp="1"/>
          </p:cNvSpPr>
          <p:nvPr>
            <p:ph type="ftr" sz="quarter" idx="11"/>
          </p:nvPr>
        </p:nvSpPr>
        <p:spPr/>
        <p:txBody>
          <a:bodyPr/>
          <a:lstStyle/>
          <a:p>
            <a:r>
              <a:rPr lang="en-US" smtClean="0"/>
              <a:t>September 24, 2015</a:t>
            </a:r>
            <a:endParaRPr lang="en-US"/>
          </a:p>
        </p:txBody>
      </p:sp>
      <p:sp>
        <p:nvSpPr>
          <p:cNvPr id="6" name="Header Placeholder 5"/>
          <p:cNvSpPr>
            <a:spLocks noGrp="1"/>
          </p:cNvSpPr>
          <p:nvPr>
            <p:ph type="hdr" sz="quarter" idx="12"/>
          </p:nvPr>
        </p:nvSpPr>
        <p:spPr>
          <a:xfrm>
            <a:off x="0" y="0"/>
            <a:ext cx="7010400" cy="464820"/>
          </a:xfrm>
          <a:prstGeom prst="rect">
            <a:avLst/>
          </a:prstGeom>
        </p:spPr>
        <p:txBody>
          <a:bodyPr/>
          <a:lstStyle/>
          <a:p>
            <a:r>
              <a:rPr lang="en-US" smtClean="0"/>
              <a:t>Creating a Collective Approach to Address an Aging NH</a:t>
            </a:r>
            <a:endParaRPr lang="en-US"/>
          </a:p>
        </p:txBody>
      </p:sp>
    </p:spTree>
    <p:extLst>
      <p:ext uri="{BB962C8B-B14F-4D97-AF65-F5344CB8AC3E}">
        <p14:creationId xmlns:p14="http://schemas.microsoft.com/office/powerpoint/2010/main" val="2759832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two upcoming webinars planned – you can register</a:t>
            </a:r>
            <a:r>
              <a:rPr lang="en-US" baseline="0" dirty="0" smtClean="0"/>
              <a:t> now.</a:t>
            </a:r>
          </a:p>
          <a:p>
            <a:r>
              <a:rPr lang="en-US" baseline="0" dirty="0" smtClean="0"/>
              <a:t>And others will be planned at least monthly, if not more.</a:t>
            </a:r>
            <a:endParaRPr lang="en-US" dirty="0"/>
          </a:p>
        </p:txBody>
      </p:sp>
      <p:sp>
        <p:nvSpPr>
          <p:cNvPr id="4" name="Slide Number Placeholder 3"/>
          <p:cNvSpPr>
            <a:spLocks noGrp="1"/>
          </p:cNvSpPr>
          <p:nvPr>
            <p:ph type="sldNum" sz="quarter" idx="10"/>
          </p:nvPr>
        </p:nvSpPr>
        <p:spPr/>
        <p:txBody>
          <a:bodyPr/>
          <a:lstStyle/>
          <a:p>
            <a:fld id="{67749013-3925-4B29-8BF4-A1387C309DD0}" type="slidenum">
              <a:rPr lang="en-US" smtClean="0"/>
              <a:t>13</a:t>
            </a:fld>
            <a:endParaRPr lang="en-US"/>
          </a:p>
        </p:txBody>
      </p:sp>
      <p:sp>
        <p:nvSpPr>
          <p:cNvPr id="5" name="Footer Placeholder 4"/>
          <p:cNvSpPr>
            <a:spLocks noGrp="1"/>
          </p:cNvSpPr>
          <p:nvPr>
            <p:ph type="ftr" sz="quarter" idx="11"/>
          </p:nvPr>
        </p:nvSpPr>
        <p:spPr/>
        <p:txBody>
          <a:bodyPr/>
          <a:lstStyle/>
          <a:p>
            <a:r>
              <a:rPr lang="en-US" smtClean="0"/>
              <a:t>September 24, 2015</a:t>
            </a:r>
            <a:endParaRPr lang="en-US"/>
          </a:p>
        </p:txBody>
      </p:sp>
      <p:sp>
        <p:nvSpPr>
          <p:cNvPr id="6" name="Header Placeholder 5"/>
          <p:cNvSpPr>
            <a:spLocks noGrp="1"/>
          </p:cNvSpPr>
          <p:nvPr>
            <p:ph type="hdr" sz="quarter" idx="12"/>
          </p:nvPr>
        </p:nvSpPr>
        <p:spPr>
          <a:xfrm>
            <a:off x="0" y="0"/>
            <a:ext cx="7010400" cy="464820"/>
          </a:xfrm>
          <a:prstGeom prst="rect">
            <a:avLst/>
          </a:prstGeom>
        </p:spPr>
        <p:txBody>
          <a:bodyPr/>
          <a:lstStyle/>
          <a:p>
            <a:r>
              <a:rPr lang="en-US" smtClean="0"/>
              <a:t>Creating a Collective Approach to Address an Aging NH</a:t>
            </a:r>
            <a:endParaRPr lang="en-US"/>
          </a:p>
        </p:txBody>
      </p:sp>
    </p:spTree>
    <p:extLst>
      <p:ext uri="{BB962C8B-B14F-4D97-AF65-F5344CB8AC3E}">
        <p14:creationId xmlns:p14="http://schemas.microsoft.com/office/powerpoint/2010/main" val="1048772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a:xfrm>
            <a:off x="0" y="0"/>
            <a:ext cx="7010400" cy="464820"/>
          </a:xfrm>
          <a:prstGeom prst="rect">
            <a:avLst/>
          </a:prstGeom>
        </p:spPr>
        <p:txBody>
          <a:bodyPr/>
          <a:lstStyle/>
          <a:p>
            <a:r>
              <a:rPr lang="en-US" smtClean="0"/>
              <a:t>Creating a Collective Approach to Address an Aging NH</a:t>
            </a:r>
            <a:endParaRPr lang="en-US"/>
          </a:p>
        </p:txBody>
      </p:sp>
      <p:sp>
        <p:nvSpPr>
          <p:cNvPr id="5" name="Footer Placeholder 4"/>
          <p:cNvSpPr>
            <a:spLocks noGrp="1"/>
          </p:cNvSpPr>
          <p:nvPr>
            <p:ph type="ftr" sz="quarter" idx="11"/>
          </p:nvPr>
        </p:nvSpPr>
        <p:spPr/>
        <p:txBody>
          <a:bodyPr/>
          <a:lstStyle/>
          <a:p>
            <a:r>
              <a:rPr lang="en-US" smtClean="0"/>
              <a:t>September 24, 2015</a:t>
            </a:r>
            <a:endParaRPr lang="en-US"/>
          </a:p>
        </p:txBody>
      </p:sp>
      <p:sp>
        <p:nvSpPr>
          <p:cNvPr id="6" name="Slide Number Placeholder 5"/>
          <p:cNvSpPr>
            <a:spLocks noGrp="1"/>
          </p:cNvSpPr>
          <p:nvPr>
            <p:ph type="sldNum" sz="quarter" idx="12"/>
          </p:nvPr>
        </p:nvSpPr>
        <p:spPr/>
        <p:txBody>
          <a:bodyPr/>
          <a:lstStyle/>
          <a:p>
            <a:fld id="{67749013-3925-4B29-8BF4-A1387C309DD0}" type="slidenum">
              <a:rPr lang="en-US" smtClean="0"/>
              <a:t>14</a:t>
            </a:fld>
            <a:endParaRPr lang="en-US"/>
          </a:p>
        </p:txBody>
      </p:sp>
    </p:spTree>
    <p:extLst>
      <p:ext uri="{BB962C8B-B14F-4D97-AF65-F5344CB8AC3E}">
        <p14:creationId xmlns:p14="http://schemas.microsoft.com/office/powerpoint/2010/main" val="248424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a:xfrm>
            <a:off x="0" y="0"/>
            <a:ext cx="7010400" cy="464820"/>
          </a:xfrm>
          <a:prstGeom prst="rect">
            <a:avLst/>
          </a:prstGeom>
        </p:spPr>
        <p:txBody>
          <a:bodyPr/>
          <a:lstStyle/>
          <a:p>
            <a:r>
              <a:rPr lang="en-US" smtClean="0"/>
              <a:t>Creating a Collective Approach to Address an Aging NH</a:t>
            </a:r>
            <a:endParaRPr lang="en-US"/>
          </a:p>
        </p:txBody>
      </p:sp>
      <p:sp>
        <p:nvSpPr>
          <p:cNvPr id="5" name="Footer Placeholder 4"/>
          <p:cNvSpPr>
            <a:spLocks noGrp="1"/>
          </p:cNvSpPr>
          <p:nvPr>
            <p:ph type="ftr" sz="quarter" idx="11"/>
          </p:nvPr>
        </p:nvSpPr>
        <p:spPr/>
        <p:txBody>
          <a:bodyPr/>
          <a:lstStyle/>
          <a:p>
            <a:r>
              <a:rPr lang="en-US" smtClean="0"/>
              <a:t>September 24, 2015</a:t>
            </a:r>
            <a:endParaRPr lang="en-US"/>
          </a:p>
        </p:txBody>
      </p:sp>
      <p:sp>
        <p:nvSpPr>
          <p:cNvPr id="6" name="Slide Number Placeholder 5"/>
          <p:cNvSpPr>
            <a:spLocks noGrp="1"/>
          </p:cNvSpPr>
          <p:nvPr>
            <p:ph type="sldNum" sz="quarter" idx="12"/>
          </p:nvPr>
        </p:nvSpPr>
        <p:spPr/>
        <p:txBody>
          <a:bodyPr/>
          <a:lstStyle/>
          <a:p>
            <a:fld id="{67749013-3925-4B29-8BF4-A1387C309DD0}" type="slidenum">
              <a:rPr lang="en-US" smtClean="0"/>
              <a:t>15</a:t>
            </a:fld>
            <a:endParaRPr lang="en-US"/>
          </a:p>
        </p:txBody>
      </p:sp>
    </p:spTree>
    <p:extLst>
      <p:ext uri="{BB962C8B-B14F-4D97-AF65-F5344CB8AC3E}">
        <p14:creationId xmlns:p14="http://schemas.microsoft.com/office/powerpoint/2010/main" val="45405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a:xfrm>
            <a:off x="0" y="0"/>
            <a:ext cx="7010400" cy="464820"/>
          </a:xfrm>
          <a:prstGeom prst="rect">
            <a:avLst/>
          </a:prstGeom>
        </p:spPr>
        <p:txBody>
          <a:bodyPr/>
          <a:lstStyle/>
          <a:p>
            <a:r>
              <a:rPr lang="en-US" smtClean="0"/>
              <a:t>Creating a Collective Approach to Address an Aging NH</a:t>
            </a:r>
            <a:endParaRPr lang="en-US"/>
          </a:p>
        </p:txBody>
      </p:sp>
      <p:sp>
        <p:nvSpPr>
          <p:cNvPr id="5" name="Footer Placeholder 4"/>
          <p:cNvSpPr>
            <a:spLocks noGrp="1"/>
          </p:cNvSpPr>
          <p:nvPr>
            <p:ph type="ftr" sz="quarter" idx="11"/>
          </p:nvPr>
        </p:nvSpPr>
        <p:spPr/>
        <p:txBody>
          <a:bodyPr/>
          <a:lstStyle/>
          <a:p>
            <a:r>
              <a:rPr lang="en-US" smtClean="0"/>
              <a:t>September 24, 2015</a:t>
            </a:r>
            <a:endParaRPr lang="en-US"/>
          </a:p>
        </p:txBody>
      </p:sp>
      <p:sp>
        <p:nvSpPr>
          <p:cNvPr id="6" name="Slide Number Placeholder 5"/>
          <p:cNvSpPr>
            <a:spLocks noGrp="1"/>
          </p:cNvSpPr>
          <p:nvPr>
            <p:ph type="sldNum" sz="quarter" idx="12"/>
          </p:nvPr>
        </p:nvSpPr>
        <p:spPr/>
        <p:txBody>
          <a:bodyPr/>
          <a:lstStyle/>
          <a:p>
            <a:fld id="{67749013-3925-4B29-8BF4-A1387C309DD0}" type="slidenum">
              <a:rPr lang="en-US" smtClean="0"/>
              <a:t>16</a:t>
            </a:fld>
            <a:endParaRPr lang="en-US"/>
          </a:p>
        </p:txBody>
      </p:sp>
    </p:spTree>
    <p:extLst>
      <p:ext uri="{BB962C8B-B14F-4D97-AF65-F5344CB8AC3E}">
        <p14:creationId xmlns:p14="http://schemas.microsoft.com/office/powerpoint/2010/main" val="2912670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a:xfrm>
            <a:off x="0" y="0"/>
            <a:ext cx="7010400" cy="464820"/>
          </a:xfrm>
          <a:prstGeom prst="rect">
            <a:avLst/>
          </a:prstGeom>
        </p:spPr>
        <p:txBody>
          <a:bodyPr/>
          <a:lstStyle/>
          <a:p>
            <a:r>
              <a:rPr lang="en-US" smtClean="0"/>
              <a:t>Creating a Collective Approach to Address an Aging NH</a:t>
            </a:r>
            <a:endParaRPr lang="en-US"/>
          </a:p>
        </p:txBody>
      </p:sp>
      <p:sp>
        <p:nvSpPr>
          <p:cNvPr id="5" name="Footer Placeholder 4"/>
          <p:cNvSpPr>
            <a:spLocks noGrp="1"/>
          </p:cNvSpPr>
          <p:nvPr>
            <p:ph type="ftr" sz="quarter" idx="11"/>
          </p:nvPr>
        </p:nvSpPr>
        <p:spPr/>
        <p:txBody>
          <a:bodyPr/>
          <a:lstStyle/>
          <a:p>
            <a:r>
              <a:rPr lang="en-US" smtClean="0"/>
              <a:t>September 24, 2015</a:t>
            </a:r>
            <a:endParaRPr lang="en-US"/>
          </a:p>
        </p:txBody>
      </p:sp>
      <p:sp>
        <p:nvSpPr>
          <p:cNvPr id="6" name="Slide Number Placeholder 5"/>
          <p:cNvSpPr>
            <a:spLocks noGrp="1"/>
          </p:cNvSpPr>
          <p:nvPr>
            <p:ph type="sldNum" sz="quarter" idx="12"/>
          </p:nvPr>
        </p:nvSpPr>
        <p:spPr/>
        <p:txBody>
          <a:bodyPr/>
          <a:lstStyle/>
          <a:p>
            <a:fld id="{67749013-3925-4B29-8BF4-A1387C309DD0}" type="slidenum">
              <a:rPr lang="en-US" smtClean="0"/>
              <a:t>17</a:t>
            </a:fld>
            <a:endParaRPr lang="en-US"/>
          </a:p>
        </p:txBody>
      </p:sp>
    </p:spTree>
    <p:extLst>
      <p:ext uri="{BB962C8B-B14F-4D97-AF65-F5344CB8AC3E}">
        <p14:creationId xmlns:p14="http://schemas.microsoft.com/office/powerpoint/2010/main" val="22339817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F206FB4-85AE-4411-A15D-E302A7EEBF27}"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2076023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a:xfrm>
            <a:off x="0" y="0"/>
            <a:ext cx="7010400" cy="464820"/>
          </a:xfrm>
          <a:prstGeom prst="rect">
            <a:avLst/>
          </a:prstGeom>
        </p:spPr>
        <p:txBody>
          <a:bodyPr/>
          <a:lstStyle/>
          <a:p>
            <a:r>
              <a:rPr lang="en-US" smtClean="0"/>
              <a:t>Creating a Collective Approach to Address an Aging NH</a:t>
            </a:r>
            <a:endParaRPr lang="en-US"/>
          </a:p>
        </p:txBody>
      </p:sp>
      <p:sp>
        <p:nvSpPr>
          <p:cNvPr id="5" name="Footer Placeholder 4"/>
          <p:cNvSpPr>
            <a:spLocks noGrp="1"/>
          </p:cNvSpPr>
          <p:nvPr>
            <p:ph type="ftr" sz="quarter" idx="11"/>
          </p:nvPr>
        </p:nvSpPr>
        <p:spPr/>
        <p:txBody>
          <a:bodyPr/>
          <a:lstStyle/>
          <a:p>
            <a:r>
              <a:rPr lang="en-US" smtClean="0"/>
              <a:t>September 24, 2015</a:t>
            </a:r>
            <a:endParaRPr lang="en-US"/>
          </a:p>
        </p:txBody>
      </p:sp>
      <p:sp>
        <p:nvSpPr>
          <p:cNvPr id="6" name="Slide Number Placeholder 5"/>
          <p:cNvSpPr>
            <a:spLocks noGrp="1"/>
          </p:cNvSpPr>
          <p:nvPr>
            <p:ph type="sldNum" sz="quarter" idx="12"/>
          </p:nvPr>
        </p:nvSpPr>
        <p:spPr/>
        <p:txBody>
          <a:bodyPr/>
          <a:lstStyle/>
          <a:p>
            <a:fld id="{67749013-3925-4B29-8BF4-A1387C309DD0}" type="slidenum">
              <a:rPr lang="en-US" smtClean="0"/>
              <a:t>19</a:t>
            </a:fld>
            <a:endParaRPr lang="en-US"/>
          </a:p>
        </p:txBody>
      </p:sp>
    </p:spTree>
    <p:extLst>
      <p:ext uri="{BB962C8B-B14F-4D97-AF65-F5344CB8AC3E}">
        <p14:creationId xmlns:p14="http://schemas.microsoft.com/office/powerpoint/2010/main" val="2894242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a:xfrm>
            <a:off x="0" y="0"/>
            <a:ext cx="7010400" cy="464820"/>
          </a:xfrm>
          <a:prstGeom prst="rect">
            <a:avLst/>
          </a:prstGeom>
        </p:spPr>
        <p:txBody>
          <a:bodyPr/>
          <a:lstStyle/>
          <a:p>
            <a:r>
              <a:rPr lang="en-US" smtClean="0"/>
              <a:t>Creating a Collective Approach to Address an Aging NH</a:t>
            </a:r>
            <a:endParaRPr lang="en-US"/>
          </a:p>
        </p:txBody>
      </p:sp>
      <p:sp>
        <p:nvSpPr>
          <p:cNvPr id="5" name="Footer Placeholder 4"/>
          <p:cNvSpPr>
            <a:spLocks noGrp="1"/>
          </p:cNvSpPr>
          <p:nvPr>
            <p:ph type="ftr" sz="quarter" idx="11"/>
          </p:nvPr>
        </p:nvSpPr>
        <p:spPr/>
        <p:txBody>
          <a:bodyPr/>
          <a:lstStyle/>
          <a:p>
            <a:r>
              <a:rPr lang="en-US" smtClean="0"/>
              <a:t>September 24, 2015</a:t>
            </a:r>
            <a:endParaRPr lang="en-US"/>
          </a:p>
        </p:txBody>
      </p:sp>
      <p:sp>
        <p:nvSpPr>
          <p:cNvPr id="6" name="Slide Number Placeholder 5"/>
          <p:cNvSpPr>
            <a:spLocks noGrp="1"/>
          </p:cNvSpPr>
          <p:nvPr>
            <p:ph type="sldNum" sz="quarter" idx="12"/>
          </p:nvPr>
        </p:nvSpPr>
        <p:spPr/>
        <p:txBody>
          <a:bodyPr/>
          <a:lstStyle/>
          <a:p>
            <a:fld id="{67749013-3925-4B29-8BF4-A1387C309DD0}" type="slidenum">
              <a:rPr lang="en-US" smtClean="0"/>
              <a:t>2</a:t>
            </a:fld>
            <a:endParaRPr lang="en-US"/>
          </a:p>
        </p:txBody>
      </p:sp>
    </p:spTree>
    <p:extLst>
      <p:ext uri="{BB962C8B-B14F-4D97-AF65-F5344CB8AC3E}">
        <p14:creationId xmlns:p14="http://schemas.microsoft.com/office/powerpoint/2010/main" val="279562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a:xfrm>
            <a:off x="0" y="0"/>
            <a:ext cx="7010400" cy="464820"/>
          </a:xfrm>
          <a:prstGeom prst="rect">
            <a:avLst/>
          </a:prstGeom>
        </p:spPr>
        <p:txBody>
          <a:bodyPr/>
          <a:lstStyle/>
          <a:p>
            <a:r>
              <a:rPr lang="en-US" smtClean="0"/>
              <a:t>Creating a Collective Approach to Address an Aging NH</a:t>
            </a:r>
            <a:endParaRPr lang="en-US"/>
          </a:p>
        </p:txBody>
      </p:sp>
      <p:sp>
        <p:nvSpPr>
          <p:cNvPr id="5" name="Footer Placeholder 4"/>
          <p:cNvSpPr>
            <a:spLocks noGrp="1"/>
          </p:cNvSpPr>
          <p:nvPr>
            <p:ph type="ftr" sz="quarter" idx="11"/>
          </p:nvPr>
        </p:nvSpPr>
        <p:spPr/>
        <p:txBody>
          <a:bodyPr/>
          <a:lstStyle/>
          <a:p>
            <a:r>
              <a:rPr lang="en-US" smtClean="0"/>
              <a:t>September 24, 2015</a:t>
            </a:r>
            <a:endParaRPr lang="en-US"/>
          </a:p>
        </p:txBody>
      </p:sp>
      <p:sp>
        <p:nvSpPr>
          <p:cNvPr id="6" name="Slide Number Placeholder 5"/>
          <p:cNvSpPr>
            <a:spLocks noGrp="1"/>
          </p:cNvSpPr>
          <p:nvPr>
            <p:ph type="sldNum" sz="quarter" idx="12"/>
          </p:nvPr>
        </p:nvSpPr>
        <p:spPr/>
        <p:txBody>
          <a:bodyPr/>
          <a:lstStyle/>
          <a:p>
            <a:fld id="{67749013-3925-4B29-8BF4-A1387C309DD0}" type="slidenum">
              <a:rPr lang="en-US" smtClean="0"/>
              <a:t>3</a:t>
            </a:fld>
            <a:endParaRPr lang="en-US"/>
          </a:p>
        </p:txBody>
      </p:sp>
    </p:spTree>
    <p:extLst>
      <p:ext uri="{BB962C8B-B14F-4D97-AF65-F5344CB8AC3E}">
        <p14:creationId xmlns:p14="http://schemas.microsoft.com/office/powerpoint/2010/main" val="3542417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So over</a:t>
            </a:r>
            <a:r>
              <a:rPr lang="en-US" sz="1400" baseline="0" dirty="0" smtClean="0"/>
              <a:t> the past several months, we have been making investments of our </a:t>
            </a:r>
            <a:r>
              <a:rPr lang="en-US" sz="1400" baseline="0" dirty="0" err="1" smtClean="0"/>
              <a:t>grantmaking</a:t>
            </a:r>
            <a:r>
              <a:rPr lang="en-US" sz="1400" baseline="0" dirty="0" smtClean="0"/>
              <a:t> dollars and staff time for these activities.  These investments are helping to create the conditions for successful collective impact.</a:t>
            </a:r>
          </a:p>
          <a:p>
            <a:endParaRPr lang="en-US" sz="1400" baseline="0" dirty="0" smtClean="0"/>
          </a:p>
          <a:p>
            <a:r>
              <a:rPr lang="en-US" sz="1400" baseline="0" dirty="0" smtClean="0"/>
              <a:t>In addition to the things I have already talked about … the research, the coalition, the steering committee, and the workgroups…this chart also shows our support of the Tri-State Learning Collaborative on Aging.  </a:t>
            </a:r>
          </a:p>
          <a:p>
            <a:r>
              <a:rPr lang="en-US" sz="1400" baseline="0" dirty="0" smtClean="0"/>
              <a:t>Which is convening its advisory council for the first time next week.  The Tri-State Collaborative will be rich source of knowledge, ideas and collaboration across ME, NH and VT.  </a:t>
            </a:r>
          </a:p>
          <a:p>
            <a:r>
              <a:rPr lang="en-US" sz="1400" baseline="0" dirty="0" smtClean="0"/>
              <a:t>It also shows our grant support for the national work to Reframe Aging which has been commissioned by 8 leading aging organizations and funded by national and regional funders.  </a:t>
            </a:r>
          </a:p>
          <a:p>
            <a:r>
              <a:rPr lang="en-US" sz="1400" baseline="0" dirty="0" smtClean="0"/>
              <a:t>This work is being undertaken by the </a:t>
            </a:r>
            <a:r>
              <a:rPr lang="en-US" sz="1400" baseline="0" dirty="0" err="1" smtClean="0"/>
              <a:t>FrameWorks</a:t>
            </a:r>
            <a:r>
              <a:rPr lang="en-US" sz="1400" baseline="0" dirty="0" smtClean="0"/>
              <a:t> Institute and our grant support will ensure we get boots on the ground in NH during their research and message testing phase.</a:t>
            </a:r>
            <a:endParaRPr lang="en-US" sz="1400" dirty="0"/>
          </a:p>
        </p:txBody>
      </p:sp>
      <p:sp>
        <p:nvSpPr>
          <p:cNvPr id="5" name="Header Placeholder 4"/>
          <p:cNvSpPr>
            <a:spLocks noGrp="1"/>
          </p:cNvSpPr>
          <p:nvPr>
            <p:ph type="hdr" sz="quarter" idx="10"/>
          </p:nvPr>
        </p:nvSpPr>
        <p:spPr>
          <a:xfrm>
            <a:off x="0" y="0"/>
            <a:ext cx="7010400" cy="464820"/>
          </a:xfrm>
          <a:prstGeom prst="rect">
            <a:avLst/>
          </a:prstGeom>
        </p:spPr>
        <p:txBody>
          <a:bodyPr/>
          <a:lstStyle/>
          <a:p>
            <a:r>
              <a:rPr lang="en-US" smtClean="0">
                <a:solidFill>
                  <a:prstClr val="black"/>
                </a:solidFill>
              </a:rPr>
              <a:t>Creating a Collective Approach to Address an Aging NH</a:t>
            </a:r>
            <a:endParaRPr lang="en-US">
              <a:solidFill>
                <a:prstClr val="black"/>
              </a:solidFill>
            </a:endParaRPr>
          </a:p>
        </p:txBody>
      </p:sp>
      <p:sp>
        <p:nvSpPr>
          <p:cNvPr id="4" name="Footer Placeholder 3"/>
          <p:cNvSpPr>
            <a:spLocks noGrp="1"/>
          </p:cNvSpPr>
          <p:nvPr>
            <p:ph type="ftr" sz="quarter" idx="11"/>
          </p:nvPr>
        </p:nvSpPr>
        <p:spPr/>
        <p:txBody>
          <a:bodyPr/>
          <a:lstStyle/>
          <a:p>
            <a:r>
              <a:rPr lang="en-US" smtClean="0"/>
              <a:t>September 24, 2015</a:t>
            </a:r>
            <a:endParaRPr lang="en-US"/>
          </a:p>
        </p:txBody>
      </p:sp>
    </p:spTree>
    <p:extLst>
      <p:ext uri="{BB962C8B-B14F-4D97-AF65-F5344CB8AC3E}">
        <p14:creationId xmlns:p14="http://schemas.microsoft.com/office/powerpoint/2010/main" val="3765902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 will</a:t>
            </a:r>
            <a:r>
              <a:rPr lang="en-US" baseline="0" dirty="0" smtClean="0"/>
              <a:t> we do this?</a:t>
            </a:r>
          </a:p>
          <a:p>
            <a:endParaRPr lang="en-US" dirty="0" smtClean="0"/>
          </a:p>
          <a:p>
            <a:r>
              <a:rPr lang="en-US" dirty="0" smtClean="0"/>
              <a:t>We have contracted with the Center on Aging and Community Living to lead us all through an action planning process.  Over the next several months, under the facilitation of staff from CACL – we will convene workgroups to co-create an action plan for the next 2-3 years.  This will set targets and shared measures that are doable with a stretch over this time frame and recognize that there are longer term goals and targets that we’ll focus on in the future. </a:t>
            </a:r>
          </a:p>
          <a:p>
            <a:endParaRPr lang="en-US" dirty="0" smtClean="0"/>
          </a:p>
          <a:p>
            <a:r>
              <a:rPr lang="en-US" dirty="0" smtClean="0"/>
              <a:t>Developing leadership, a Steering Committee, to guide this plan and monitor the implementation of the plan once it is created, is an important step for the next several months.  We’ll start by working with those who served in a core advisory capacity to the Endowment’s work thus far, to help create the guiding principles and role description for steering committee members.  </a:t>
            </a:r>
          </a:p>
          <a:p>
            <a:endParaRPr lang="en-US" dirty="0" smtClean="0"/>
          </a:p>
          <a:p>
            <a:r>
              <a:rPr lang="en-US" dirty="0" smtClean="0"/>
              <a:t>Our vision is that the Steering Committee won’t just lead the planning, it will launch and lead a Statewide Coalition…focused on a collective impact approach to advance healthy aging and age-friendly communities in NH.</a:t>
            </a:r>
          </a:p>
          <a:p>
            <a:endParaRPr lang="en-US" dirty="0" smtClean="0"/>
          </a:p>
          <a:p>
            <a:r>
              <a:rPr lang="en-US" dirty="0" smtClean="0"/>
              <a:t>It will take more than the Steering</a:t>
            </a:r>
            <a:r>
              <a:rPr lang="en-US" baseline="0" dirty="0" smtClean="0"/>
              <a:t> Committee – we will need to identify partners to lead the strategies selected in the planning process and to engage more members to support this work.</a:t>
            </a:r>
            <a:endParaRPr lang="en-US" dirty="0" smtClean="0"/>
          </a:p>
          <a:p>
            <a:endParaRPr lang="en-US" dirty="0" smtClean="0"/>
          </a:p>
          <a:p>
            <a:r>
              <a:rPr lang="en-US" dirty="0" smtClean="0"/>
              <a:t>The EH is committed to providing the backbone support to undergird this effort during this formative time – like an incubator for the coalition – with the intention of it being a free-standing coalition in the future.</a:t>
            </a:r>
          </a:p>
          <a:p>
            <a:endParaRPr lang="en-US" dirty="0"/>
          </a:p>
        </p:txBody>
      </p:sp>
      <p:sp>
        <p:nvSpPr>
          <p:cNvPr id="4" name="Header Placeholder 3"/>
          <p:cNvSpPr>
            <a:spLocks noGrp="1"/>
          </p:cNvSpPr>
          <p:nvPr>
            <p:ph type="hdr" sz="quarter" idx="10"/>
          </p:nvPr>
        </p:nvSpPr>
        <p:spPr>
          <a:xfrm>
            <a:off x="0" y="0"/>
            <a:ext cx="7010400" cy="464820"/>
          </a:xfrm>
          <a:prstGeom prst="rect">
            <a:avLst/>
          </a:prstGeom>
        </p:spPr>
        <p:txBody>
          <a:bodyPr/>
          <a:lstStyle/>
          <a:p>
            <a:r>
              <a:rPr lang="en-US" smtClean="0"/>
              <a:t>Creating a Collective Approach to Address an Aging NH</a:t>
            </a:r>
            <a:endParaRPr lang="en-US"/>
          </a:p>
        </p:txBody>
      </p:sp>
      <p:sp>
        <p:nvSpPr>
          <p:cNvPr id="5" name="Footer Placeholder 4"/>
          <p:cNvSpPr>
            <a:spLocks noGrp="1"/>
          </p:cNvSpPr>
          <p:nvPr>
            <p:ph type="ftr" sz="quarter" idx="11"/>
          </p:nvPr>
        </p:nvSpPr>
        <p:spPr/>
        <p:txBody>
          <a:bodyPr/>
          <a:lstStyle/>
          <a:p>
            <a:r>
              <a:rPr lang="en-US" smtClean="0"/>
              <a:t>September 24, 2015</a:t>
            </a:r>
            <a:endParaRPr lang="en-US"/>
          </a:p>
        </p:txBody>
      </p:sp>
      <p:sp>
        <p:nvSpPr>
          <p:cNvPr id="6" name="Slide Number Placeholder 5"/>
          <p:cNvSpPr>
            <a:spLocks noGrp="1"/>
          </p:cNvSpPr>
          <p:nvPr>
            <p:ph type="sldNum" sz="quarter" idx="12"/>
          </p:nvPr>
        </p:nvSpPr>
        <p:spPr/>
        <p:txBody>
          <a:bodyPr/>
          <a:lstStyle/>
          <a:p>
            <a:fld id="{67749013-3925-4B29-8BF4-A1387C309DD0}" type="slidenum">
              <a:rPr lang="en-US" smtClean="0"/>
              <a:t>6</a:t>
            </a:fld>
            <a:endParaRPr lang="en-US"/>
          </a:p>
        </p:txBody>
      </p:sp>
    </p:spTree>
    <p:extLst>
      <p:ext uri="{BB962C8B-B14F-4D97-AF65-F5344CB8AC3E}">
        <p14:creationId xmlns:p14="http://schemas.microsoft.com/office/powerpoint/2010/main" val="3850407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that is what our vision</a:t>
            </a:r>
            <a:r>
              <a:rPr lang="en-US" baseline="0" dirty="0" smtClean="0"/>
              <a:t> is all about.</a:t>
            </a:r>
          </a:p>
          <a:p>
            <a:endParaRPr lang="en-US" baseline="0" dirty="0" smtClean="0"/>
          </a:p>
          <a:p>
            <a:r>
              <a:rPr lang="en-US" baseline="0" dirty="0" smtClean="0"/>
              <a:t>It was created during 2014 with the input of more than 40 stakeholders, the input of more than 100 elders who participated in focus groups across the state, and with interviews of 10 cross sector business leaders in NH.</a:t>
            </a:r>
          </a:p>
          <a:p>
            <a:endParaRPr lang="en-US" baseline="0" dirty="0" smtClean="0"/>
          </a:p>
          <a:p>
            <a:r>
              <a:rPr lang="en-US" baseline="0" dirty="0" smtClean="0"/>
              <a:t>This wheel was used to capture the key themes that we heard in our planning conversations, our focus groups and interviews.</a:t>
            </a:r>
          </a:p>
          <a:p>
            <a:endParaRPr lang="en-US" baseline="0" dirty="0" smtClean="0"/>
          </a:p>
          <a:p>
            <a:r>
              <a:rPr lang="en-US" baseline="0" dirty="0" smtClean="0"/>
              <a:t>This vision recognizes that the health and well-being of our elders requires a comprehensive approach..</a:t>
            </a:r>
          </a:p>
          <a:p>
            <a:pPr marL="171450" indent="-171450">
              <a:buFont typeface="Arial" panose="020B0604020202020204" pitchFamily="34" charset="0"/>
              <a:buChar char="•"/>
            </a:pPr>
            <a:r>
              <a:rPr lang="en-US" baseline="0" dirty="0" smtClean="0"/>
              <a:t>Fundamental Needs of food, shelter, and safety need to be met.</a:t>
            </a:r>
          </a:p>
          <a:p>
            <a:pPr marL="171450" indent="-171450">
              <a:buFont typeface="Arial" panose="020B0604020202020204" pitchFamily="34" charset="0"/>
              <a:buChar char="•"/>
            </a:pPr>
            <a:r>
              <a:rPr lang="en-US" baseline="0" dirty="0" smtClean="0"/>
              <a:t>A broad range of living options are needed to support us at every stage of the aging process</a:t>
            </a:r>
          </a:p>
          <a:p>
            <a:pPr marL="171450" indent="-171450">
              <a:buFont typeface="Arial" panose="020B0604020202020204" pitchFamily="34" charset="0"/>
              <a:buChar char="•"/>
            </a:pPr>
            <a:r>
              <a:rPr lang="en-US" baseline="0" dirty="0" smtClean="0"/>
              <a:t>Our families and caregivers need support in order to support us through our aging and dying processes</a:t>
            </a:r>
          </a:p>
          <a:p>
            <a:pPr marL="171450" indent="-171450">
              <a:buFont typeface="Arial" panose="020B0604020202020204" pitchFamily="34" charset="0"/>
              <a:buChar char="•"/>
            </a:pPr>
            <a:r>
              <a:rPr lang="en-US" baseline="0" dirty="0" smtClean="0"/>
              <a:t>Social and civic engagement options need to be plentiful and appropriate for being of all stages of aging and all cultures</a:t>
            </a:r>
          </a:p>
          <a:p>
            <a:pPr marL="171450" indent="-171450">
              <a:buFont typeface="Arial" panose="020B0604020202020204" pitchFamily="34" charset="0"/>
              <a:buChar char="•"/>
            </a:pPr>
            <a:r>
              <a:rPr lang="en-US" baseline="0" dirty="0" smtClean="0"/>
              <a:t>Quality physical and mental wellbeing supports need to be in place – to promote healthy aging and prevent decline, to address health issues that occur as we age and to support elders and their families through the end of life.</a:t>
            </a:r>
          </a:p>
          <a:p>
            <a:pPr marL="171450" indent="-171450">
              <a:buFont typeface="Arial" panose="020B0604020202020204" pitchFamily="34" charset="0"/>
              <a:buChar char="•"/>
            </a:pPr>
            <a:r>
              <a:rPr lang="en-US" baseline="0" dirty="0" smtClean="0"/>
              <a:t>And finally – we need a strong and effective capacity to advocate on behalf of elders and their families.</a:t>
            </a:r>
          </a:p>
          <a:p>
            <a:endParaRPr lang="en-US" baseline="0" dirty="0" smtClean="0"/>
          </a:p>
          <a:p>
            <a:endParaRPr lang="en-US" baseline="0" dirty="0" smtClean="0"/>
          </a:p>
          <a:p>
            <a:r>
              <a:rPr lang="en-US" baseline="0" dirty="0" smtClean="0"/>
              <a:t>Those of you familiar with AARP’s work to create Age Friendly Communities or the World Health Organization’s work or other age friendly communities work will notice that this vision is very similar to their models.  For example, the World Health Organization breaks their model out into 8 areas – but we  combined some of their domains and added a special emphasis on both advocacy and caregiving.</a:t>
            </a:r>
          </a:p>
          <a:p>
            <a:endParaRPr lang="en-US" baseline="0" dirty="0" smtClean="0"/>
          </a:p>
          <a:p>
            <a:r>
              <a:rPr lang="en-US" baseline="0" dirty="0" smtClean="0"/>
              <a:t>You might be surprised that NH’s largest health foundation is supporting and leading such a broad and comprehensive vision and that what you might traditionally think of the EH’s work is only the green wedge – but the Endowment for Health has a comprehensive and inclusive view of health.</a:t>
            </a:r>
          </a:p>
          <a:p>
            <a:endParaRPr lang="en-US" baseline="0" dirty="0" smtClean="0"/>
          </a:p>
          <a:p>
            <a:r>
              <a:rPr lang="en-US" baseline="0" dirty="0" smtClean="0"/>
              <a:t>Realizing this vision isn’t going to be easy.  And that is why a collective impact approach is what we think is the best way to work.</a:t>
            </a:r>
          </a:p>
          <a:p>
            <a:endParaRPr lang="en-US" dirty="0"/>
          </a:p>
        </p:txBody>
      </p:sp>
      <p:sp>
        <p:nvSpPr>
          <p:cNvPr id="4" name="Slide Number Placeholder 3"/>
          <p:cNvSpPr>
            <a:spLocks noGrp="1"/>
          </p:cNvSpPr>
          <p:nvPr>
            <p:ph type="sldNum" sz="quarter" idx="10"/>
          </p:nvPr>
        </p:nvSpPr>
        <p:spPr/>
        <p:txBody>
          <a:bodyPr/>
          <a:lstStyle/>
          <a:p>
            <a:fld id="{31904739-EB6D-4248-9A49-3B18B209BA89}" type="slidenum">
              <a:rPr lang="en-US" smtClean="0">
                <a:solidFill>
                  <a:prstClr val="black"/>
                </a:solidFill>
              </a:rPr>
              <a:pPr/>
              <a:t>7</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t>September 24, 2015</a:t>
            </a:r>
            <a:endParaRPr lang="en-US"/>
          </a:p>
        </p:txBody>
      </p:sp>
      <p:sp>
        <p:nvSpPr>
          <p:cNvPr id="6" name="Header Placeholder 5"/>
          <p:cNvSpPr>
            <a:spLocks noGrp="1"/>
          </p:cNvSpPr>
          <p:nvPr>
            <p:ph type="hdr" sz="quarter" idx="12"/>
          </p:nvPr>
        </p:nvSpPr>
        <p:spPr>
          <a:xfrm>
            <a:off x="0" y="0"/>
            <a:ext cx="7010400" cy="464820"/>
          </a:xfrm>
          <a:prstGeom prst="rect">
            <a:avLst/>
          </a:prstGeom>
        </p:spPr>
        <p:txBody>
          <a:bodyPr/>
          <a:lstStyle/>
          <a:p>
            <a:r>
              <a:rPr lang="en-US" smtClean="0"/>
              <a:t>Creating a Collective Approach to Address an Aging NH</a:t>
            </a:r>
            <a:endParaRPr lang="en-US"/>
          </a:p>
        </p:txBody>
      </p:sp>
    </p:spTree>
    <p:extLst>
      <p:ext uri="{BB962C8B-B14F-4D97-AF65-F5344CB8AC3E}">
        <p14:creationId xmlns:p14="http://schemas.microsoft.com/office/powerpoint/2010/main" val="1288801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a:t>
            </a:r>
            <a:r>
              <a:rPr lang="en-US" baseline="0" dirty="0" smtClean="0"/>
              <a:t> visual of what the collective impact approach will look like as it develops…it isn’t linear…notice the arrows going up and down the levels of collaboration.</a:t>
            </a:r>
          </a:p>
          <a:p>
            <a:endParaRPr lang="en-US" baseline="0" dirty="0" smtClean="0"/>
          </a:p>
          <a:p>
            <a:pPr marL="171450" indent="-171450">
              <a:buFont typeface="Arial" panose="020B0604020202020204" pitchFamily="34" charset="0"/>
              <a:buChar char="•"/>
            </a:pPr>
            <a:r>
              <a:rPr lang="en-US" baseline="0" dirty="0" smtClean="0"/>
              <a:t>Right now we have our Vision and we’re working with partners to turn the vision into a common agenda with strategy and measures.  </a:t>
            </a:r>
          </a:p>
          <a:p>
            <a:pPr marL="171450" indent="-171450">
              <a:buFont typeface="Arial" panose="020B0604020202020204" pitchFamily="34" charset="0"/>
              <a:buChar char="•"/>
            </a:pPr>
            <a:r>
              <a:rPr lang="en-US" baseline="0" dirty="0" smtClean="0"/>
              <a:t>We are working to establish the cross-sector leadership group.</a:t>
            </a:r>
          </a:p>
          <a:p>
            <a:pPr marL="171450" indent="-171450">
              <a:buFont typeface="Arial" panose="020B0604020202020204" pitchFamily="34" charset="0"/>
              <a:buChar char="•"/>
            </a:pPr>
            <a:r>
              <a:rPr lang="en-US" baseline="0" dirty="0" smtClean="0"/>
              <a:t>We’ve convened working groups and launched the action planning phase.</a:t>
            </a:r>
          </a:p>
          <a:p>
            <a:pPr marL="171450" indent="-171450">
              <a:buFont typeface="Arial" panose="020B0604020202020204" pitchFamily="34" charset="0"/>
              <a:buChar char="•"/>
            </a:pPr>
            <a:r>
              <a:rPr lang="en-US" baseline="0" dirty="0" smtClean="0"/>
              <a:t>And the Endowment has volunteered to provide backbone support until we identify or create a separate backbone organization in the future.</a:t>
            </a:r>
            <a:endParaRPr lang="en-US" dirty="0"/>
          </a:p>
        </p:txBody>
      </p:sp>
      <p:sp>
        <p:nvSpPr>
          <p:cNvPr id="4" name="Header Placeholder 3"/>
          <p:cNvSpPr>
            <a:spLocks noGrp="1"/>
          </p:cNvSpPr>
          <p:nvPr>
            <p:ph type="hdr" sz="quarter" idx="10"/>
          </p:nvPr>
        </p:nvSpPr>
        <p:spPr>
          <a:xfrm>
            <a:off x="0" y="0"/>
            <a:ext cx="7010400" cy="464820"/>
          </a:xfrm>
          <a:prstGeom prst="rect">
            <a:avLst/>
          </a:prstGeom>
        </p:spPr>
        <p:txBody>
          <a:bodyPr/>
          <a:lstStyle/>
          <a:p>
            <a:r>
              <a:rPr lang="en-US" smtClean="0"/>
              <a:t>Creating a Collective Approach to Address an Aging NH</a:t>
            </a:r>
            <a:endParaRPr lang="en-US"/>
          </a:p>
        </p:txBody>
      </p:sp>
      <p:sp>
        <p:nvSpPr>
          <p:cNvPr id="5" name="Footer Placeholder 4"/>
          <p:cNvSpPr>
            <a:spLocks noGrp="1"/>
          </p:cNvSpPr>
          <p:nvPr>
            <p:ph type="ftr" sz="quarter" idx="11"/>
          </p:nvPr>
        </p:nvSpPr>
        <p:spPr/>
        <p:txBody>
          <a:bodyPr/>
          <a:lstStyle/>
          <a:p>
            <a:r>
              <a:rPr lang="en-US" smtClean="0"/>
              <a:t>September 24, 2015</a:t>
            </a:r>
            <a:endParaRPr lang="en-US"/>
          </a:p>
        </p:txBody>
      </p:sp>
      <p:sp>
        <p:nvSpPr>
          <p:cNvPr id="6" name="Slide Number Placeholder 5"/>
          <p:cNvSpPr>
            <a:spLocks noGrp="1"/>
          </p:cNvSpPr>
          <p:nvPr>
            <p:ph type="sldNum" sz="quarter" idx="12"/>
          </p:nvPr>
        </p:nvSpPr>
        <p:spPr/>
        <p:txBody>
          <a:bodyPr/>
          <a:lstStyle/>
          <a:p>
            <a:fld id="{67749013-3925-4B29-8BF4-A1387C309DD0}" type="slidenum">
              <a:rPr lang="en-US" smtClean="0"/>
              <a:t>8</a:t>
            </a:fld>
            <a:endParaRPr lang="en-US"/>
          </a:p>
        </p:txBody>
      </p:sp>
    </p:spTree>
    <p:extLst>
      <p:ext uri="{BB962C8B-B14F-4D97-AF65-F5344CB8AC3E}">
        <p14:creationId xmlns:p14="http://schemas.microsoft.com/office/powerpoint/2010/main" val="3985279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a:xfrm>
            <a:off x="0" y="0"/>
            <a:ext cx="7010400" cy="464820"/>
          </a:xfrm>
          <a:prstGeom prst="rect">
            <a:avLst/>
          </a:prstGeom>
        </p:spPr>
        <p:txBody>
          <a:bodyPr/>
          <a:lstStyle/>
          <a:p>
            <a:r>
              <a:rPr lang="en-US" smtClean="0"/>
              <a:t>Creating a Collective Approach to Address an Aging NH</a:t>
            </a:r>
            <a:endParaRPr lang="en-US"/>
          </a:p>
        </p:txBody>
      </p:sp>
      <p:sp>
        <p:nvSpPr>
          <p:cNvPr id="5" name="Footer Placeholder 4"/>
          <p:cNvSpPr>
            <a:spLocks noGrp="1"/>
          </p:cNvSpPr>
          <p:nvPr>
            <p:ph type="ftr" sz="quarter" idx="11"/>
          </p:nvPr>
        </p:nvSpPr>
        <p:spPr/>
        <p:txBody>
          <a:bodyPr/>
          <a:lstStyle/>
          <a:p>
            <a:r>
              <a:rPr lang="en-US" smtClean="0"/>
              <a:t>September 24, 2015</a:t>
            </a:r>
            <a:endParaRPr lang="en-US"/>
          </a:p>
        </p:txBody>
      </p:sp>
      <p:sp>
        <p:nvSpPr>
          <p:cNvPr id="6" name="Slide Number Placeholder 5"/>
          <p:cNvSpPr>
            <a:spLocks noGrp="1"/>
          </p:cNvSpPr>
          <p:nvPr>
            <p:ph type="sldNum" sz="quarter" idx="12"/>
          </p:nvPr>
        </p:nvSpPr>
        <p:spPr/>
        <p:txBody>
          <a:bodyPr/>
          <a:lstStyle/>
          <a:p>
            <a:fld id="{67749013-3925-4B29-8BF4-A1387C309DD0}" type="slidenum">
              <a:rPr lang="en-US" smtClean="0"/>
              <a:t>9</a:t>
            </a:fld>
            <a:endParaRPr lang="en-US"/>
          </a:p>
        </p:txBody>
      </p:sp>
    </p:spTree>
    <p:extLst>
      <p:ext uri="{BB962C8B-B14F-4D97-AF65-F5344CB8AC3E}">
        <p14:creationId xmlns:p14="http://schemas.microsoft.com/office/powerpoint/2010/main" val="837709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aseline="0" dirty="0" smtClean="0"/>
              <a:t>But let’s be honest, working together in unison isn’t easy.  And it isn’t the normal way of doing things.</a:t>
            </a:r>
          </a:p>
          <a:p>
            <a:endParaRPr lang="en-US" sz="1400" baseline="0" dirty="0" smtClean="0"/>
          </a:p>
          <a:p>
            <a:r>
              <a:rPr lang="en-US" sz="1400" baseline="0" dirty="0" smtClean="0"/>
              <a:t>When we try to create social change and create better outcomes for people we care about without the intentionality of a collective impact approach, it looks like the first arrow…we sort of all aiming in the same direction – but a lot gets lost along the way through inefficiencies and missed targets.</a:t>
            </a:r>
          </a:p>
          <a:p>
            <a:endParaRPr lang="en-US" sz="1400" baseline="0" dirty="0" smtClean="0"/>
          </a:p>
          <a:p>
            <a:endParaRPr lang="en-US" sz="1400" baseline="0" dirty="0" smtClean="0"/>
          </a:p>
          <a:p>
            <a:r>
              <a:rPr lang="en-US" sz="1400" baseline="0" dirty="0" smtClean="0"/>
              <a:t>But when we align our efforts – recognize that we all have an important and differentiated role – we have an integrated system – with mutually reinforcing activities which leads to a greater chance of hitting the targets and enhancing outcomes for elders.  Put another way – it’s not about giving up our work or even our turf – but it’s about being clear in what our work accomplishes and acknowledging that we can’t do it alone.</a:t>
            </a:r>
          </a:p>
          <a:p>
            <a:endParaRPr lang="en-US" sz="1400" baseline="0" dirty="0" smtClean="0"/>
          </a:p>
        </p:txBody>
      </p:sp>
      <p:sp>
        <p:nvSpPr>
          <p:cNvPr id="4" name="Slide Number Placeholder 3"/>
          <p:cNvSpPr>
            <a:spLocks noGrp="1"/>
          </p:cNvSpPr>
          <p:nvPr>
            <p:ph type="sldNum" sz="quarter" idx="10"/>
          </p:nvPr>
        </p:nvSpPr>
        <p:spPr/>
        <p:txBody>
          <a:bodyPr/>
          <a:lstStyle/>
          <a:p>
            <a:fld id="{67749013-3925-4B29-8BF4-A1387C309DD0}" type="slidenum">
              <a:rPr lang="en-US" smtClean="0"/>
              <a:t>10</a:t>
            </a:fld>
            <a:endParaRPr lang="en-US"/>
          </a:p>
        </p:txBody>
      </p:sp>
      <p:sp>
        <p:nvSpPr>
          <p:cNvPr id="5" name="Footer Placeholder 4"/>
          <p:cNvSpPr>
            <a:spLocks noGrp="1"/>
          </p:cNvSpPr>
          <p:nvPr>
            <p:ph type="ftr" sz="quarter" idx="11"/>
          </p:nvPr>
        </p:nvSpPr>
        <p:spPr/>
        <p:txBody>
          <a:bodyPr/>
          <a:lstStyle/>
          <a:p>
            <a:r>
              <a:rPr lang="en-US" smtClean="0"/>
              <a:t>September 24, 2015</a:t>
            </a:r>
            <a:endParaRPr lang="en-US"/>
          </a:p>
        </p:txBody>
      </p:sp>
      <p:sp>
        <p:nvSpPr>
          <p:cNvPr id="6" name="Header Placeholder 5"/>
          <p:cNvSpPr>
            <a:spLocks noGrp="1"/>
          </p:cNvSpPr>
          <p:nvPr>
            <p:ph type="hdr" sz="quarter" idx="12"/>
          </p:nvPr>
        </p:nvSpPr>
        <p:spPr>
          <a:xfrm>
            <a:off x="0" y="0"/>
            <a:ext cx="7010400" cy="464820"/>
          </a:xfrm>
          <a:prstGeom prst="rect">
            <a:avLst/>
          </a:prstGeom>
        </p:spPr>
        <p:txBody>
          <a:bodyPr/>
          <a:lstStyle/>
          <a:p>
            <a:r>
              <a:rPr lang="en-US" smtClean="0"/>
              <a:t>Creating a Collective Approach to Address an Aging NH</a:t>
            </a:r>
            <a:endParaRPr lang="en-US"/>
          </a:p>
        </p:txBody>
      </p:sp>
    </p:spTree>
    <p:extLst>
      <p:ext uri="{BB962C8B-B14F-4D97-AF65-F5344CB8AC3E}">
        <p14:creationId xmlns:p14="http://schemas.microsoft.com/office/powerpoint/2010/main" val="1769182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dirty="0"/>
          </a:p>
        </p:txBody>
      </p:sp>
    </p:spTree>
    <p:extLst>
      <p:ext uri="{BB962C8B-B14F-4D97-AF65-F5344CB8AC3E}">
        <p14:creationId xmlns:p14="http://schemas.microsoft.com/office/powerpoint/2010/main" val="303195227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5"/>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3121" indent="0">
              <a:buNone/>
              <a:defRPr sz="2800"/>
            </a:lvl2pPr>
            <a:lvl3pPr marL="906242" indent="0">
              <a:buNone/>
              <a:defRPr sz="2400"/>
            </a:lvl3pPr>
            <a:lvl4pPr marL="1359350" indent="0">
              <a:buNone/>
              <a:defRPr sz="2000"/>
            </a:lvl4pPr>
            <a:lvl5pPr marL="1812486" indent="0">
              <a:buNone/>
              <a:defRPr sz="2000"/>
            </a:lvl5pPr>
            <a:lvl6pPr marL="2265608" indent="0">
              <a:buNone/>
              <a:defRPr sz="2000"/>
            </a:lvl6pPr>
            <a:lvl7pPr marL="2718719" indent="0">
              <a:buNone/>
              <a:defRPr sz="2000"/>
            </a:lvl7pPr>
            <a:lvl8pPr marL="3171852" indent="0">
              <a:buNone/>
              <a:defRPr sz="2000"/>
            </a:lvl8pPr>
            <a:lvl9pPr marL="3624978" indent="0">
              <a:buNone/>
              <a:defRPr sz="2000"/>
            </a:lvl9pPr>
          </a:lstStyle>
          <a:p>
            <a:endParaRPr lang="en-US" dirty="0"/>
          </a:p>
        </p:txBody>
      </p:sp>
      <p:sp>
        <p:nvSpPr>
          <p:cNvPr id="4" name="Text Placeholder 3"/>
          <p:cNvSpPr>
            <a:spLocks noGrp="1"/>
          </p:cNvSpPr>
          <p:nvPr>
            <p:ph type="body" sz="half" idx="2"/>
          </p:nvPr>
        </p:nvSpPr>
        <p:spPr>
          <a:xfrm>
            <a:off x="1792288" y="5367346"/>
            <a:ext cx="5486400" cy="804862"/>
          </a:xfrm>
        </p:spPr>
        <p:txBody>
          <a:bodyPr/>
          <a:lstStyle>
            <a:lvl1pPr marL="0" indent="0">
              <a:buNone/>
              <a:defRPr sz="1400"/>
            </a:lvl1pPr>
            <a:lvl2pPr marL="453121" indent="0">
              <a:buNone/>
              <a:defRPr sz="1200"/>
            </a:lvl2pPr>
            <a:lvl3pPr marL="906242" indent="0">
              <a:buNone/>
              <a:defRPr sz="1000"/>
            </a:lvl3pPr>
            <a:lvl4pPr marL="1359350" indent="0">
              <a:buNone/>
              <a:defRPr sz="900"/>
            </a:lvl4pPr>
            <a:lvl5pPr marL="1812486" indent="0">
              <a:buNone/>
              <a:defRPr sz="900"/>
            </a:lvl5pPr>
            <a:lvl6pPr marL="2265608" indent="0">
              <a:buNone/>
              <a:defRPr sz="900"/>
            </a:lvl6pPr>
            <a:lvl7pPr marL="2718719" indent="0">
              <a:buNone/>
              <a:defRPr sz="900"/>
            </a:lvl7pPr>
            <a:lvl8pPr marL="3171852" indent="0">
              <a:buNone/>
              <a:defRPr sz="900"/>
            </a:lvl8pPr>
            <a:lvl9pPr marL="36249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00924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24652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2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72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46149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ne Chart Layout">
    <p:spTree>
      <p:nvGrpSpPr>
        <p:cNvPr id="1" name=""/>
        <p:cNvGrpSpPr/>
        <p:nvPr/>
      </p:nvGrpSpPr>
      <p:grpSpPr>
        <a:xfrm>
          <a:off x="0" y="0"/>
          <a:ext cx="0" cy="0"/>
          <a:chOff x="0" y="0"/>
          <a:chExt cx="0" cy="0"/>
        </a:xfrm>
      </p:grpSpPr>
      <p:sp>
        <p:nvSpPr>
          <p:cNvPr id="3" name="Picture Placeholder 7"/>
          <p:cNvSpPr>
            <a:spLocks noGrp="1"/>
          </p:cNvSpPr>
          <p:nvPr>
            <p:ph type="pic" sz="quarter" idx="12" hasCustomPrompt="1"/>
          </p:nvPr>
        </p:nvSpPr>
        <p:spPr>
          <a:xfrm>
            <a:off x="353585" y="1293083"/>
            <a:ext cx="8438320" cy="5095600"/>
          </a:xfrm>
          <a:prstGeom prst="rect">
            <a:avLst/>
          </a:prstGeom>
          <a:blipFill>
            <a:blip r:embed="rId2" cstate="print"/>
            <a:stretch>
              <a:fillRect/>
            </a:stretch>
          </a:blipFill>
        </p:spPr>
        <p:txBody>
          <a:bodyPr>
            <a:normAutofit/>
          </a:bodyPr>
          <a:lstStyle>
            <a:lvl1pPr marL="255821" indent="-255821" algn="l" defTabSz="924593" rtl="0" eaLnBrk="1" fontAlgn="base" hangingPunct="1">
              <a:spcBef>
                <a:spcPct val="40000"/>
              </a:spcBef>
              <a:spcAft>
                <a:spcPct val="0"/>
              </a:spcAft>
              <a:buClr>
                <a:schemeClr val="tx1"/>
              </a:buClr>
              <a:buSzPct val="100000"/>
              <a:buFont typeface="Verdana" pitchFamily="34" charset="0"/>
              <a:buChar char="•"/>
              <a:defRPr lang="en-US" sz="2300" dirty="0">
                <a:solidFill>
                  <a:schemeClr val="tx1"/>
                </a:solidFill>
                <a:latin typeface="+mn-lt"/>
                <a:ea typeface="+mn-ea"/>
                <a:cs typeface="+mn-cs"/>
              </a:defRPr>
            </a:lvl1pPr>
          </a:lstStyle>
          <a:p>
            <a:r>
              <a:rPr lang="en-US" dirty="0" smtClean="0"/>
              <a:t>Wizard Chart</a:t>
            </a:r>
            <a:endParaRPr lang="en-US" dirty="0"/>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4" name="Slide Number Placeholder 5"/>
          <p:cNvSpPr>
            <a:spLocks noGrp="1"/>
          </p:cNvSpPr>
          <p:nvPr>
            <p:ph type="sldNum" sz="quarter" idx="4"/>
          </p:nvPr>
        </p:nvSpPr>
        <p:spPr>
          <a:xfrm>
            <a:off x="6553203" y="6356351"/>
            <a:ext cx="2133600" cy="365124"/>
          </a:xfrm>
          <a:prstGeom prst="rect">
            <a:avLst/>
          </a:prstGeom>
        </p:spPr>
        <p:txBody>
          <a:bodyPr vert="horz" lIns="89441" tIns="44728" rIns="89441" bIns="44728" rtlCol="0" anchor="ctr"/>
          <a:lstStyle>
            <a:lvl1pPr algn="r">
              <a:defRPr sz="900">
                <a:solidFill>
                  <a:schemeClr val="tx1">
                    <a:tint val="75000"/>
                  </a:schemeClr>
                </a:solidFill>
                <a:latin typeface="Verdana" pitchFamily="34" charset="0"/>
              </a:defRPr>
            </a:lvl1pPr>
          </a:lstStyle>
          <a:p>
            <a:pPr defTabSz="894462"/>
            <a:fld id="{0A60FE84-7381-4F55-B1D4-1DC976F6113B}" type="slidenum">
              <a:rPr lang="en-US" smtClean="0">
                <a:solidFill>
                  <a:prstClr val="black">
                    <a:tint val="75000"/>
                  </a:prstClr>
                </a:solidFill>
              </a:rPr>
              <a:pPr defTabSz="894462"/>
              <a:t>‹#›</a:t>
            </a:fld>
            <a:endParaRPr lang="en-US" dirty="0">
              <a:solidFill>
                <a:prstClr val="black">
                  <a:tint val="75000"/>
                </a:prstClr>
              </a:solidFill>
            </a:endParaRPr>
          </a:p>
        </p:txBody>
      </p:sp>
    </p:spTree>
    <p:extLst>
      <p:ext uri="{BB962C8B-B14F-4D97-AF65-F5344CB8AC3E}">
        <p14:creationId xmlns:p14="http://schemas.microsoft.com/office/powerpoint/2010/main" val="1590311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3"/>
            <a:ext cx="6400800" cy="1752600"/>
          </a:xfrm>
        </p:spPr>
        <p:txBody>
          <a:bodyPr/>
          <a:lstStyle>
            <a:lvl1pPr marL="0" indent="0" algn="ctr">
              <a:buNone/>
              <a:defRPr>
                <a:solidFill>
                  <a:schemeClr val="tx1">
                    <a:tint val="75000"/>
                  </a:schemeClr>
                </a:solidFill>
              </a:defRPr>
            </a:lvl1pPr>
            <a:lvl2pPr marL="456154" indent="0" algn="ctr">
              <a:buNone/>
              <a:defRPr>
                <a:solidFill>
                  <a:schemeClr val="tx1">
                    <a:tint val="75000"/>
                  </a:schemeClr>
                </a:solidFill>
              </a:defRPr>
            </a:lvl2pPr>
            <a:lvl3pPr marL="912309" indent="0" algn="ctr">
              <a:buNone/>
              <a:defRPr>
                <a:solidFill>
                  <a:schemeClr val="tx1">
                    <a:tint val="75000"/>
                  </a:schemeClr>
                </a:solidFill>
              </a:defRPr>
            </a:lvl3pPr>
            <a:lvl4pPr marL="1368460" indent="0" algn="ctr">
              <a:buNone/>
              <a:defRPr>
                <a:solidFill>
                  <a:schemeClr val="tx1">
                    <a:tint val="75000"/>
                  </a:schemeClr>
                </a:solidFill>
              </a:defRPr>
            </a:lvl4pPr>
            <a:lvl5pPr marL="1824615" indent="0" algn="ctr">
              <a:buNone/>
              <a:defRPr>
                <a:solidFill>
                  <a:schemeClr val="tx1">
                    <a:tint val="75000"/>
                  </a:schemeClr>
                </a:solidFill>
              </a:defRPr>
            </a:lvl5pPr>
            <a:lvl6pPr marL="2280772" indent="0" algn="ctr">
              <a:buNone/>
              <a:defRPr>
                <a:solidFill>
                  <a:schemeClr val="tx1">
                    <a:tint val="75000"/>
                  </a:schemeClr>
                </a:solidFill>
              </a:defRPr>
            </a:lvl6pPr>
            <a:lvl7pPr marL="2736927" indent="0" algn="ctr">
              <a:buNone/>
              <a:defRPr>
                <a:solidFill>
                  <a:schemeClr val="tx1">
                    <a:tint val="75000"/>
                  </a:schemeClr>
                </a:solidFill>
              </a:defRPr>
            </a:lvl7pPr>
            <a:lvl8pPr marL="3193080" indent="0" algn="ctr">
              <a:buNone/>
              <a:defRPr>
                <a:solidFill>
                  <a:schemeClr val="tx1">
                    <a:tint val="75000"/>
                  </a:schemeClr>
                </a:solidFill>
              </a:defRPr>
            </a:lvl8pPr>
            <a:lvl9pPr marL="364923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4573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74471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9"/>
            <a:ext cx="7772400" cy="1500187"/>
          </a:xfrm>
        </p:spPr>
        <p:txBody>
          <a:bodyPr anchor="b"/>
          <a:lstStyle>
            <a:lvl1pPr marL="0" indent="0">
              <a:buNone/>
              <a:defRPr sz="2000">
                <a:solidFill>
                  <a:schemeClr val="tx1">
                    <a:tint val="75000"/>
                  </a:schemeClr>
                </a:solidFill>
              </a:defRPr>
            </a:lvl1pPr>
            <a:lvl2pPr marL="456154" indent="0">
              <a:buNone/>
              <a:defRPr sz="1800">
                <a:solidFill>
                  <a:schemeClr val="tx1">
                    <a:tint val="75000"/>
                  </a:schemeClr>
                </a:solidFill>
              </a:defRPr>
            </a:lvl2pPr>
            <a:lvl3pPr marL="912309" indent="0">
              <a:buNone/>
              <a:defRPr sz="1600">
                <a:solidFill>
                  <a:schemeClr val="tx1">
                    <a:tint val="75000"/>
                  </a:schemeClr>
                </a:solidFill>
              </a:defRPr>
            </a:lvl3pPr>
            <a:lvl4pPr marL="1368460" indent="0">
              <a:buNone/>
              <a:defRPr sz="1400">
                <a:solidFill>
                  <a:schemeClr val="tx1">
                    <a:tint val="75000"/>
                  </a:schemeClr>
                </a:solidFill>
              </a:defRPr>
            </a:lvl4pPr>
            <a:lvl5pPr marL="1824615" indent="0">
              <a:buNone/>
              <a:defRPr sz="1400">
                <a:solidFill>
                  <a:schemeClr val="tx1">
                    <a:tint val="75000"/>
                  </a:schemeClr>
                </a:solidFill>
              </a:defRPr>
            </a:lvl5pPr>
            <a:lvl6pPr marL="2280772" indent="0">
              <a:buNone/>
              <a:defRPr sz="1400">
                <a:solidFill>
                  <a:schemeClr val="tx1">
                    <a:tint val="75000"/>
                  </a:schemeClr>
                </a:solidFill>
              </a:defRPr>
            </a:lvl6pPr>
            <a:lvl7pPr marL="2736927" indent="0">
              <a:buNone/>
              <a:defRPr sz="1400">
                <a:solidFill>
                  <a:schemeClr val="tx1">
                    <a:tint val="75000"/>
                  </a:schemeClr>
                </a:solidFill>
              </a:defRPr>
            </a:lvl7pPr>
            <a:lvl8pPr marL="3193080" indent="0">
              <a:buNone/>
              <a:defRPr sz="1400">
                <a:solidFill>
                  <a:schemeClr val="tx1">
                    <a:tint val="75000"/>
                  </a:schemeClr>
                </a:solidFill>
              </a:defRPr>
            </a:lvl8pPr>
            <a:lvl9pPr marL="364923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393629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7"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737427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154" indent="0">
              <a:buNone/>
              <a:defRPr sz="2000" b="1"/>
            </a:lvl2pPr>
            <a:lvl3pPr marL="912309" indent="0">
              <a:buNone/>
              <a:defRPr sz="1800" b="1"/>
            </a:lvl3pPr>
            <a:lvl4pPr marL="1368460" indent="0">
              <a:buNone/>
              <a:defRPr sz="1600" b="1"/>
            </a:lvl4pPr>
            <a:lvl5pPr marL="1824615" indent="0">
              <a:buNone/>
              <a:defRPr sz="1600" b="1"/>
            </a:lvl5pPr>
            <a:lvl6pPr marL="2280772" indent="0">
              <a:buNone/>
              <a:defRPr sz="1600" b="1"/>
            </a:lvl6pPr>
            <a:lvl7pPr marL="2736927" indent="0">
              <a:buNone/>
              <a:defRPr sz="1600" b="1"/>
            </a:lvl7pPr>
            <a:lvl8pPr marL="3193080" indent="0">
              <a:buNone/>
              <a:defRPr sz="1600" b="1"/>
            </a:lvl8pPr>
            <a:lvl9pPr marL="364923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8" y="1535113"/>
            <a:ext cx="4041775" cy="639762"/>
          </a:xfrm>
        </p:spPr>
        <p:txBody>
          <a:bodyPr anchor="b"/>
          <a:lstStyle>
            <a:lvl1pPr marL="0" indent="0">
              <a:buNone/>
              <a:defRPr sz="2400" b="1"/>
            </a:lvl1pPr>
            <a:lvl2pPr marL="456154" indent="0">
              <a:buNone/>
              <a:defRPr sz="2000" b="1"/>
            </a:lvl2pPr>
            <a:lvl3pPr marL="912309" indent="0">
              <a:buNone/>
              <a:defRPr sz="1800" b="1"/>
            </a:lvl3pPr>
            <a:lvl4pPr marL="1368460" indent="0">
              <a:buNone/>
              <a:defRPr sz="1600" b="1"/>
            </a:lvl4pPr>
            <a:lvl5pPr marL="1824615" indent="0">
              <a:buNone/>
              <a:defRPr sz="1600" b="1"/>
            </a:lvl5pPr>
            <a:lvl6pPr marL="2280772" indent="0">
              <a:buNone/>
              <a:defRPr sz="1600" b="1"/>
            </a:lvl6pPr>
            <a:lvl7pPr marL="2736927" indent="0">
              <a:buNone/>
              <a:defRPr sz="1600" b="1"/>
            </a:lvl7pPr>
            <a:lvl8pPr marL="3193080" indent="0">
              <a:buNone/>
              <a:defRPr sz="1600" b="1"/>
            </a:lvl8pPr>
            <a:lvl9pPr marL="364923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439875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0727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3"/>
            <a:ext cx="6400800" cy="1752600"/>
          </a:xfrm>
        </p:spPr>
        <p:txBody>
          <a:bodyPr/>
          <a:lstStyle>
            <a:lvl1pPr marL="0" indent="0" algn="ctr">
              <a:buNone/>
              <a:defRPr>
                <a:solidFill>
                  <a:schemeClr val="tx1">
                    <a:tint val="75000"/>
                  </a:schemeClr>
                </a:solidFill>
              </a:defRPr>
            </a:lvl1pPr>
            <a:lvl2pPr marL="453121" indent="0" algn="ctr">
              <a:buNone/>
              <a:defRPr>
                <a:solidFill>
                  <a:schemeClr val="tx1">
                    <a:tint val="75000"/>
                  </a:schemeClr>
                </a:solidFill>
              </a:defRPr>
            </a:lvl2pPr>
            <a:lvl3pPr marL="906242" indent="0" algn="ctr">
              <a:buNone/>
              <a:defRPr>
                <a:solidFill>
                  <a:schemeClr val="tx1">
                    <a:tint val="75000"/>
                  </a:schemeClr>
                </a:solidFill>
              </a:defRPr>
            </a:lvl3pPr>
            <a:lvl4pPr marL="1359350" indent="0" algn="ctr">
              <a:buNone/>
              <a:defRPr>
                <a:solidFill>
                  <a:schemeClr val="tx1">
                    <a:tint val="75000"/>
                  </a:schemeClr>
                </a:solidFill>
              </a:defRPr>
            </a:lvl4pPr>
            <a:lvl5pPr marL="1812486" indent="0" algn="ctr">
              <a:buNone/>
              <a:defRPr>
                <a:solidFill>
                  <a:schemeClr val="tx1">
                    <a:tint val="75000"/>
                  </a:schemeClr>
                </a:solidFill>
              </a:defRPr>
            </a:lvl5pPr>
            <a:lvl6pPr marL="2265608" indent="0" algn="ctr">
              <a:buNone/>
              <a:defRPr>
                <a:solidFill>
                  <a:schemeClr val="tx1">
                    <a:tint val="75000"/>
                  </a:schemeClr>
                </a:solidFill>
              </a:defRPr>
            </a:lvl6pPr>
            <a:lvl7pPr marL="2718719" indent="0" algn="ctr">
              <a:buNone/>
              <a:defRPr>
                <a:solidFill>
                  <a:schemeClr val="tx1">
                    <a:tint val="75000"/>
                  </a:schemeClr>
                </a:solidFill>
              </a:defRPr>
            </a:lvl7pPr>
            <a:lvl8pPr marL="3171852" indent="0" algn="ctr">
              <a:buNone/>
              <a:defRPr>
                <a:solidFill>
                  <a:schemeClr val="tx1">
                    <a:tint val="75000"/>
                  </a:schemeClr>
                </a:solidFill>
              </a:defRPr>
            </a:lvl8pPr>
            <a:lvl9pPr marL="36249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819660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85190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3" y="273052"/>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7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23" y="1435100"/>
            <a:ext cx="3008313" cy="4691063"/>
          </a:xfrm>
        </p:spPr>
        <p:txBody>
          <a:bodyPr/>
          <a:lstStyle>
            <a:lvl1pPr marL="0" indent="0">
              <a:buNone/>
              <a:defRPr sz="1400"/>
            </a:lvl1pPr>
            <a:lvl2pPr marL="456154" indent="0">
              <a:buNone/>
              <a:defRPr sz="1200"/>
            </a:lvl2pPr>
            <a:lvl3pPr marL="912309" indent="0">
              <a:buNone/>
              <a:defRPr sz="1000"/>
            </a:lvl3pPr>
            <a:lvl4pPr marL="1368460" indent="0">
              <a:buNone/>
              <a:defRPr sz="900"/>
            </a:lvl4pPr>
            <a:lvl5pPr marL="1824615" indent="0">
              <a:buNone/>
              <a:defRPr sz="900"/>
            </a:lvl5pPr>
            <a:lvl6pPr marL="2280772" indent="0">
              <a:buNone/>
              <a:defRPr sz="900"/>
            </a:lvl6pPr>
            <a:lvl7pPr marL="2736927" indent="0">
              <a:buNone/>
              <a:defRPr sz="900"/>
            </a:lvl7pPr>
            <a:lvl8pPr marL="3193080" indent="0">
              <a:buNone/>
              <a:defRPr sz="900"/>
            </a:lvl8pPr>
            <a:lvl9pPr marL="364923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56975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5"/>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54" indent="0">
              <a:buNone/>
              <a:defRPr sz="2800"/>
            </a:lvl2pPr>
            <a:lvl3pPr marL="912309" indent="0">
              <a:buNone/>
              <a:defRPr sz="2400"/>
            </a:lvl3pPr>
            <a:lvl4pPr marL="1368460" indent="0">
              <a:buNone/>
              <a:defRPr sz="2000"/>
            </a:lvl4pPr>
            <a:lvl5pPr marL="1824615" indent="0">
              <a:buNone/>
              <a:defRPr sz="2000"/>
            </a:lvl5pPr>
            <a:lvl6pPr marL="2280772" indent="0">
              <a:buNone/>
              <a:defRPr sz="2000"/>
            </a:lvl6pPr>
            <a:lvl7pPr marL="2736927" indent="0">
              <a:buNone/>
              <a:defRPr sz="2000"/>
            </a:lvl7pPr>
            <a:lvl8pPr marL="3193080" indent="0">
              <a:buNone/>
              <a:defRPr sz="2000"/>
            </a:lvl8pPr>
            <a:lvl9pPr marL="3649234"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54" indent="0">
              <a:buNone/>
              <a:defRPr sz="1200"/>
            </a:lvl2pPr>
            <a:lvl3pPr marL="912309" indent="0">
              <a:buNone/>
              <a:defRPr sz="1000"/>
            </a:lvl3pPr>
            <a:lvl4pPr marL="1368460" indent="0">
              <a:buNone/>
              <a:defRPr sz="900"/>
            </a:lvl4pPr>
            <a:lvl5pPr marL="1824615" indent="0">
              <a:buNone/>
              <a:defRPr sz="900"/>
            </a:lvl5pPr>
            <a:lvl6pPr marL="2280772" indent="0">
              <a:buNone/>
              <a:defRPr sz="900"/>
            </a:lvl6pPr>
            <a:lvl7pPr marL="2736927" indent="0">
              <a:buNone/>
              <a:defRPr sz="900"/>
            </a:lvl7pPr>
            <a:lvl8pPr marL="3193080" indent="0">
              <a:buNone/>
              <a:defRPr sz="900"/>
            </a:lvl8pPr>
            <a:lvl9pPr marL="364923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289410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666497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6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885426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One Chart Layout">
    <p:spTree>
      <p:nvGrpSpPr>
        <p:cNvPr id="1" name=""/>
        <p:cNvGrpSpPr/>
        <p:nvPr/>
      </p:nvGrpSpPr>
      <p:grpSpPr>
        <a:xfrm>
          <a:off x="0" y="0"/>
          <a:ext cx="0" cy="0"/>
          <a:chOff x="0" y="0"/>
          <a:chExt cx="0" cy="0"/>
        </a:xfrm>
      </p:grpSpPr>
      <p:sp>
        <p:nvSpPr>
          <p:cNvPr id="3" name="Picture Placeholder 7"/>
          <p:cNvSpPr>
            <a:spLocks noGrp="1"/>
          </p:cNvSpPr>
          <p:nvPr>
            <p:ph type="pic" sz="quarter" idx="12" hasCustomPrompt="1"/>
          </p:nvPr>
        </p:nvSpPr>
        <p:spPr>
          <a:xfrm>
            <a:off x="353585" y="1293077"/>
            <a:ext cx="8438320" cy="5095600"/>
          </a:xfrm>
          <a:prstGeom prst="rect">
            <a:avLst/>
          </a:prstGeom>
          <a:blipFill>
            <a:blip r:embed="rId2" cstate="print"/>
            <a:stretch>
              <a:fillRect/>
            </a:stretch>
          </a:blipFill>
        </p:spPr>
        <p:txBody>
          <a:bodyPr>
            <a:normAutofit/>
          </a:bodyPr>
          <a:lstStyle>
            <a:lvl1pPr marL="257540" indent="-257540" algn="l" defTabSz="930782" rtl="0" eaLnBrk="1" fontAlgn="base" hangingPunct="1">
              <a:spcBef>
                <a:spcPct val="40000"/>
              </a:spcBef>
              <a:spcAft>
                <a:spcPct val="0"/>
              </a:spcAft>
              <a:buClr>
                <a:schemeClr val="tx1"/>
              </a:buClr>
              <a:buSzPct val="100000"/>
              <a:buFont typeface="Verdana" pitchFamily="34" charset="0"/>
              <a:buChar char="•"/>
              <a:defRPr lang="en-US" sz="2300" dirty="0">
                <a:solidFill>
                  <a:schemeClr val="tx1"/>
                </a:solidFill>
                <a:latin typeface="+mn-lt"/>
                <a:ea typeface="+mn-ea"/>
                <a:cs typeface="+mn-cs"/>
              </a:defRPr>
            </a:lvl1pPr>
          </a:lstStyle>
          <a:p>
            <a:r>
              <a:rPr lang="en-US" dirty="0" smtClean="0"/>
              <a:t>Wizard Chart</a:t>
            </a:r>
            <a:endParaRPr lang="en-US" dirty="0"/>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4" name="Slide Number Placeholder 5"/>
          <p:cNvSpPr>
            <a:spLocks noGrp="1"/>
          </p:cNvSpPr>
          <p:nvPr>
            <p:ph type="sldNum" sz="quarter" idx="4"/>
          </p:nvPr>
        </p:nvSpPr>
        <p:spPr>
          <a:xfrm>
            <a:off x="6553200" y="6356351"/>
            <a:ext cx="2133600" cy="365124"/>
          </a:xfrm>
          <a:prstGeom prst="rect">
            <a:avLst/>
          </a:prstGeom>
        </p:spPr>
        <p:txBody>
          <a:bodyPr vert="horz" lIns="90043" tIns="45033" rIns="90043" bIns="45033" rtlCol="0" anchor="ctr"/>
          <a:lstStyle>
            <a:lvl1pPr algn="r">
              <a:defRPr sz="900">
                <a:solidFill>
                  <a:schemeClr val="tx1">
                    <a:tint val="75000"/>
                  </a:schemeClr>
                </a:solidFill>
                <a:latin typeface="Verdana" pitchFamily="34" charset="0"/>
              </a:defRPr>
            </a:lvl1pPr>
          </a:lstStyle>
          <a:p>
            <a:pPr defTabSz="900444"/>
            <a:fld id="{0A60FE84-7381-4F55-B1D4-1DC976F6113B}" type="slidenum">
              <a:rPr lang="en-US" smtClean="0">
                <a:solidFill>
                  <a:prstClr val="black">
                    <a:tint val="75000"/>
                  </a:prstClr>
                </a:solidFill>
              </a:rPr>
              <a:pPr defTabSz="900444"/>
              <a:t>‹#›</a:t>
            </a:fld>
            <a:endParaRPr lang="en-US" dirty="0">
              <a:solidFill>
                <a:prstClr val="black">
                  <a:tint val="75000"/>
                </a:prstClr>
              </a:solidFill>
            </a:endParaRPr>
          </a:p>
        </p:txBody>
      </p:sp>
    </p:spTree>
    <p:extLst>
      <p:ext uri="{BB962C8B-B14F-4D97-AF65-F5344CB8AC3E}">
        <p14:creationId xmlns:p14="http://schemas.microsoft.com/office/powerpoint/2010/main" val="9784569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3864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682354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023331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37944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407842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610201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11346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419698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68989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521769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188006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523752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One Chart Layout">
    <p:spTree>
      <p:nvGrpSpPr>
        <p:cNvPr id="1" name=""/>
        <p:cNvGrpSpPr/>
        <p:nvPr/>
      </p:nvGrpSpPr>
      <p:grpSpPr>
        <a:xfrm>
          <a:off x="0" y="0"/>
          <a:ext cx="0" cy="0"/>
          <a:chOff x="0" y="0"/>
          <a:chExt cx="0" cy="0"/>
        </a:xfrm>
      </p:grpSpPr>
      <p:sp>
        <p:nvSpPr>
          <p:cNvPr id="3" name="Picture Placeholder 7"/>
          <p:cNvSpPr>
            <a:spLocks noGrp="1"/>
          </p:cNvSpPr>
          <p:nvPr>
            <p:ph type="pic" sz="quarter" idx="12" hasCustomPrompt="1"/>
          </p:nvPr>
        </p:nvSpPr>
        <p:spPr>
          <a:xfrm>
            <a:off x="353585" y="1293077"/>
            <a:ext cx="8438320" cy="5095600"/>
          </a:xfrm>
          <a:prstGeom prst="rect">
            <a:avLst/>
          </a:prstGeom>
          <a:blipFill>
            <a:blip r:embed="rId2" cstate="print"/>
            <a:stretch>
              <a:fillRect/>
            </a:stretch>
          </a:blipFill>
        </p:spPr>
        <p:txBody>
          <a:bodyPr>
            <a:normAutofit/>
          </a:bodyPr>
          <a:lstStyle>
            <a:lvl1pPr marL="258132" indent="-258132" algn="l" defTabSz="932915" rtl="0" eaLnBrk="1" fontAlgn="base" hangingPunct="1">
              <a:spcBef>
                <a:spcPct val="40000"/>
              </a:spcBef>
              <a:spcAft>
                <a:spcPct val="0"/>
              </a:spcAft>
              <a:buClr>
                <a:schemeClr val="tx1"/>
              </a:buClr>
              <a:buSzPct val="100000"/>
              <a:buFont typeface="Verdana" pitchFamily="34" charset="0"/>
              <a:buChar char="•"/>
              <a:defRPr lang="en-US" sz="2300" dirty="0">
                <a:solidFill>
                  <a:schemeClr val="tx1"/>
                </a:solidFill>
                <a:latin typeface="+mn-lt"/>
                <a:ea typeface="+mn-ea"/>
                <a:cs typeface="+mn-cs"/>
              </a:defRPr>
            </a:lvl1pPr>
          </a:lstStyle>
          <a:p>
            <a:r>
              <a:rPr lang="en-US" dirty="0" smtClean="0"/>
              <a:t>Wizard Chart</a:t>
            </a:r>
            <a:endParaRPr lang="en-US" dirty="0"/>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4" name="Slide Number Placeholder 5"/>
          <p:cNvSpPr>
            <a:spLocks noGrp="1"/>
          </p:cNvSpPr>
          <p:nvPr>
            <p:ph type="sldNum" sz="quarter" idx="4"/>
          </p:nvPr>
        </p:nvSpPr>
        <p:spPr>
          <a:xfrm>
            <a:off x="6553200" y="6356351"/>
            <a:ext cx="2133600" cy="365124"/>
          </a:xfrm>
          <a:prstGeom prst="rect">
            <a:avLst/>
          </a:prstGeom>
        </p:spPr>
        <p:txBody>
          <a:bodyPr vert="horz" lIns="90250" tIns="45137" rIns="90250" bIns="45137" rtlCol="0" anchor="ctr"/>
          <a:lstStyle>
            <a:lvl1pPr algn="r">
              <a:defRPr sz="900">
                <a:solidFill>
                  <a:schemeClr val="tx1">
                    <a:tint val="75000"/>
                  </a:schemeClr>
                </a:solidFill>
                <a:latin typeface="Verdana" pitchFamily="34" charset="0"/>
              </a:defRPr>
            </a:lvl1pPr>
          </a:lstStyle>
          <a:p>
            <a:pPr defTabSz="902507"/>
            <a:fld id="{0A60FE84-7381-4F55-B1D4-1DC976F6113B}" type="slidenum">
              <a:rPr lang="en-US" smtClean="0">
                <a:solidFill>
                  <a:prstClr val="black">
                    <a:tint val="75000"/>
                  </a:prstClr>
                </a:solidFill>
              </a:rPr>
              <a:pPr defTabSz="902507"/>
              <a:t>‹#›</a:t>
            </a:fld>
            <a:endParaRPr lang="en-US" dirty="0">
              <a:solidFill>
                <a:prstClr val="black">
                  <a:tint val="75000"/>
                </a:prstClr>
              </a:solidFill>
            </a:endParaRPr>
          </a:p>
        </p:txBody>
      </p:sp>
    </p:spTree>
    <p:extLst>
      <p:ext uri="{BB962C8B-B14F-4D97-AF65-F5344CB8AC3E}">
        <p14:creationId xmlns:p14="http://schemas.microsoft.com/office/powerpoint/2010/main" val="42868057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26EE2C-201A-4E42-A5BF-79F1B01E3B1A}" type="datetime1">
              <a:rPr lang="en-US" smtClean="0">
                <a:solidFill>
                  <a:prstClr val="black">
                    <a:tint val="75000"/>
                  </a:prstClr>
                </a:solidFill>
              </a:rPr>
              <a:pPr/>
              <a:t>7/1/2016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3F6111-E61E-47BE-9743-22B4E58652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50872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3FEF4D-2333-4015-8038-788BA7EC614F}" type="datetimeFigureOut">
              <a:rPr lang="en-US" smtClean="0"/>
              <a:t>7/1/2016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1A3CF-1291-422F-87DA-18D23FB64508}" type="slidenum">
              <a:rPr lang="en-US" smtClean="0"/>
              <a:t>‹#›</a:t>
            </a:fld>
            <a:endParaRPr lang="en-US"/>
          </a:p>
        </p:txBody>
      </p:sp>
    </p:spTree>
    <p:extLst>
      <p:ext uri="{BB962C8B-B14F-4D97-AF65-F5344CB8AC3E}">
        <p14:creationId xmlns:p14="http://schemas.microsoft.com/office/powerpoint/2010/main" val="666305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80"/>
            <a:ext cx="7772400" cy="1500187"/>
          </a:xfrm>
        </p:spPr>
        <p:txBody>
          <a:bodyPr anchor="b"/>
          <a:lstStyle>
            <a:lvl1pPr marL="0" indent="0">
              <a:buNone/>
              <a:defRPr sz="2000">
                <a:solidFill>
                  <a:schemeClr val="tx1">
                    <a:tint val="75000"/>
                  </a:schemeClr>
                </a:solidFill>
              </a:defRPr>
            </a:lvl1pPr>
            <a:lvl2pPr marL="453121" indent="0">
              <a:buNone/>
              <a:defRPr sz="1800">
                <a:solidFill>
                  <a:schemeClr val="tx1">
                    <a:tint val="75000"/>
                  </a:schemeClr>
                </a:solidFill>
              </a:defRPr>
            </a:lvl2pPr>
            <a:lvl3pPr marL="906242" indent="0">
              <a:buNone/>
              <a:defRPr sz="1600">
                <a:solidFill>
                  <a:schemeClr val="tx1">
                    <a:tint val="75000"/>
                  </a:schemeClr>
                </a:solidFill>
              </a:defRPr>
            </a:lvl3pPr>
            <a:lvl4pPr marL="1359350" indent="0">
              <a:buNone/>
              <a:defRPr sz="1400">
                <a:solidFill>
                  <a:schemeClr val="tx1">
                    <a:tint val="75000"/>
                  </a:schemeClr>
                </a:solidFill>
              </a:defRPr>
            </a:lvl4pPr>
            <a:lvl5pPr marL="1812486" indent="0">
              <a:buNone/>
              <a:defRPr sz="1400">
                <a:solidFill>
                  <a:schemeClr val="tx1">
                    <a:tint val="75000"/>
                  </a:schemeClr>
                </a:solidFill>
              </a:defRPr>
            </a:lvl5pPr>
            <a:lvl6pPr marL="2265608" indent="0">
              <a:buNone/>
              <a:defRPr sz="1400">
                <a:solidFill>
                  <a:schemeClr val="tx1">
                    <a:tint val="75000"/>
                  </a:schemeClr>
                </a:solidFill>
              </a:defRPr>
            </a:lvl6pPr>
            <a:lvl7pPr marL="2718719" indent="0">
              <a:buNone/>
              <a:defRPr sz="1400">
                <a:solidFill>
                  <a:schemeClr val="tx1">
                    <a:tint val="75000"/>
                  </a:schemeClr>
                </a:solidFill>
              </a:defRPr>
            </a:lvl7pPr>
            <a:lvl8pPr marL="3171852" indent="0">
              <a:buNone/>
              <a:defRPr sz="1400">
                <a:solidFill>
                  <a:schemeClr val="tx1">
                    <a:tint val="75000"/>
                  </a:schemeClr>
                </a:solidFill>
              </a:defRPr>
            </a:lvl8pPr>
            <a:lvl9pPr marL="362497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862568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A6F65D-191B-4FD1-B732-BCCEDFE2D9BE}" type="datetimeFigureOut">
              <a:rPr lang="en-US" smtClean="0">
                <a:solidFill>
                  <a:prstClr val="black">
                    <a:tint val="75000"/>
                  </a:prstClr>
                </a:solidFill>
              </a:rPr>
              <a:pPr/>
              <a:t>7/1/2016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714028-C6FA-46DD-AE3D-70C0BF69B2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16646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A6F65D-191B-4FD1-B732-BCCEDFE2D9BE}" type="datetimeFigureOut">
              <a:rPr lang="en-US" smtClean="0">
                <a:solidFill>
                  <a:prstClr val="black">
                    <a:tint val="75000"/>
                  </a:prstClr>
                </a:solidFill>
              </a:rPr>
              <a:pPr/>
              <a:t>7/1/2016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714028-C6FA-46DD-AE3D-70C0BF69B2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16646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A6F65D-191B-4FD1-B732-BCCEDFE2D9BE}" type="datetimeFigureOut">
              <a:rPr lang="en-US" smtClean="0">
                <a:solidFill>
                  <a:prstClr val="black">
                    <a:tint val="75000"/>
                  </a:prstClr>
                </a:solidFill>
              </a:rPr>
              <a:pPr/>
              <a:t>7/1/2016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714028-C6FA-46DD-AE3D-70C0BF69B2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16646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A6F65D-191B-4FD1-B732-BCCEDFE2D9BE}" type="datetimeFigureOut">
              <a:rPr lang="en-US" smtClean="0">
                <a:solidFill>
                  <a:prstClr val="black">
                    <a:tint val="75000"/>
                  </a:prstClr>
                </a:solidFill>
              </a:rPr>
              <a:pPr/>
              <a:t>7/1/2016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714028-C6FA-46DD-AE3D-70C0BF69B2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16646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A6F65D-191B-4FD1-B732-BCCEDFE2D9BE}" type="datetimeFigureOut">
              <a:rPr lang="en-US" smtClean="0">
                <a:solidFill>
                  <a:prstClr val="black">
                    <a:tint val="75000"/>
                  </a:prstClr>
                </a:solidFill>
              </a:rPr>
              <a:pPr/>
              <a:t>7/1/2016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3714028-C6FA-46DD-AE3D-70C0BF69B2E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016646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A6F65D-191B-4FD1-B732-BCCEDFE2D9BE}" type="datetimeFigureOut">
              <a:rPr lang="en-US" smtClean="0">
                <a:solidFill>
                  <a:prstClr val="black">
                    <a:tint val="75000"/>
                  </a:prstClr>
                </a:solidFill>
              </a:rPr>
              <a:pPr/>
              <a:t>7/1/2016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714028-C6FA-46DD-AE3D-70C0BF69B2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16646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A6F65D-191B-4FD1-B732-BCCEDFE2D9BE}" type="datetimeFigureOut">
              <a:rPr lang="en-US" smtClean="0">
                <a:solidFill>
                  <a:prstClr val="black">
                    <a:tint val="75000"/>
                  </a:prstClr>
                </a:solidFill>
              </a:rPr>
              <a:pPr/>
              <a:t>7/1/2016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714028-C6FA-46DD-AE3D-70C0BF69B2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1664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6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7" y="160026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48181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3121" indent="0">
              <a:buNone/>
              <a:defRPr sz="2000" b="1"/>
            </a:lvl2pPr>
            <a:lvl3pPr marL="906242" indent="0">
              <a:buNone/>
              <a:defRPr sz="1800" b="1"/>
            </a:lvl3pPr>
            <a:lvl4pPr marL="1359350" indent="0">
              <a:buNone/>
              <a:defRPr sz="1600" b="1"/>
            </a:lvl4pPr>
            <a:lvl5pPr marL="1812486" indent="0">
              <a:buNone/>
              <a:defRPr sz="1600" b="1"/>
            </a:lvl5pPr>
            <a:lvl6pPr marL="2265608" indent="0">
              <a:buNone/>
              <a:defRPr sz="1600" b="1"/>
            </a:lvl6pPr>
            <a:lvl7pPr marL="2718719" indent="0">
              <a:buNone/>
              <a:defRPr sz="1600" b="1"/>
            </a:lvl7pPr>
            <a:lvl8pPr marL="3171852" indent="0">
              <a:buNone/>
              <a:defRPr sz="1600" b="1"/>
            </a:lvl8pPr>
            <a:lvl9pPr marL="362497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8"/>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52" y="1535113"/>
            <a:ext cx="4041775" cy="639762"/>
          </a:xfrm>
        </p:spPr>
        <p:txBody>
          <a:bodyPr anchor="b"/>
          <a:lstStyle>
            <a:lvl1pPr marL="0" indent="0">
              <a:buNone/>
              <a:defRPr sz="2400" b="1"/>
            </a:lvl1pPr>
            <a:lvl2pPr marL="453121" indent="0">
              <a:buNone/>
              <a:defRPr sz="2000" b="1"/>
            </a:lvl2pPr>
            <a:lvl3pPr marL="906242" indent="0">
              <a:buNone/>
              <a:defRPr sz="1800" b="1"/>
            </a:lvl3pPr>
            <a:lvl4pPr marL="1359350" indent="0">
              <a:buNone/>
              <a:defRPr sz="1600" b="1"/>
            </a:lvl4pPr>
            <a:lvl5pPr marL="1812486" indent="0">
              <a:buNone/>
              <a:defRPr sz="1600" b="1"/>
            </a:lvl5pPr>
            <a:lvl6pPr marL="2265608" indent="0">
              <a:buNone/>
              <a:defRPr sz="1600" b="1"/>
            </a:lvl6pPr>
            <a:lvl7pPr marL="2718719" indent="0">
              <a:buNone/>
              <a:defRPr sz="1600" b="1"/>
            </a:lvl7pPr>
            <a:lvl8pPr marL="3171852" indent="0">
              <a:buNone/>
              <a:defRPr sz="1600" b="1"/>
            </a:lvl8pPr>
            <a:lvl9pPr marL="362497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52" y="2174878"/>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17042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5862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59763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90" y="273052"/>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4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90" y="1435100"/>
            <a:ext cx="3008313" cy="4691063"/>
          </a:xfrm>
        </p:spPr>
        <p:txBody>
          <a:bodyPr/>
          <a:lstStyle>
            <a:lvl1pPr marL="0" indent="0">
              <a:buNone/>
              <a:defRPr sz="1400"/>
            </a:lvl1pPr>
            <a:lvl2pPr marL="453121" indent="0">
              <a:buNone/>
              <a:defRPr sz="1200"/>
            </a:lvl2pPr>
            <a:lvl3pPr marL="906242" indent="0">
              <a:buNone/>
              <a:defRPr sz="1000"/>
            </a:lvl3pPr>
            <a:lvl4pPr marL="1359350" indent="0">
              <a:buNone/>
              <a:defRPr sz="900"/>
            </a:lvl4pPr>
            <a:lvl5pPr marL="1812486" indent="0">
              <a:buNone/>
              <a:defRPr sz="900"/>
            </a:lvl5pPr>
            <a:lvl6pPr marL="2265608" indent="0">
              <a:buNone/>
              <a:defRPr sz="900"/>
            </a:lvl6pPr>
            <a:lvl7pPr marL="2718719" indent="0">
              <a:buNone/>
              <a:defRPr sz="900"/>
            </a:lvl7pPr>
            <a:lvl8pPr marL="3171852" indent="0">
              <a:buNone/>
              <a:defRPr sz="900"/>
            </a:lvl8pPr>
            <a:lvl9pPr marL="36249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86856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vmlDrawing" Target="../drawings/vmlDrawing1.vml"/><Relationship Id="rId7" Type="http://schemas.openxmlformats.org/officeDocument/2006/relationships/tags" Target="../tags/tag2.xm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tags" Target="../tags/tag1.xml"/><Relationship Id="rId5" Type="http://schemas.openxmlformats.org/officeDocument/2006/relationships/customXml" Target="../../customXml/item6.xml"/><Relationship Id="rId4" Type="http://schemas.openxmlformats.org/officeDocument/2006/relationships/customXml" Target="../../customXml/item2.xml"/><Relationship Id="rId9" Type="http://schemas.openxmlformats.org/officeDocument/2006/relationships/image" Target="../media/image1.emf"/></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43.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44.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45.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4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5.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9.xml"/><Relationship Id="rId1" Type="http://schemas.openxmlformats.org/officeDocument/2006/relationships/slideLayout" Target="../slideLayouts/slideLayout38.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40.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41.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aphicFrame>
        <p:nvGraphicFramePr>
          <p:cNvPr id="23" name="Object 22" hidden="1"/>
          <p:cNvGraphicFramePr>
            <a:graphicFrameLocks noChangeAspect="1"/>
          </p:cNvGraphicFramePr>
          <p:nvPr/>
        </p:nvGraphicFramePr>
        <p:xfrm>
          <a:off x="0" y="0"/>
          <a:ext cx="149192" cy="146257"/>
        </p:xfrm>
        <a:graphic>
          <a:graphicData uri="http://schemas.openxmlformats.org/presentationml/2006/ole">
            <mc:AlternateContent xmlns:mc="http://schemas.openxmlformats.org/markup-compatibility/2006">
              <mc:Choice xmlns:v="urn:schemas-microsoft-com:vml" Requires="v">
                <p:oleObj spid="_x0000_s1201" name="think-cell Slide" r:id="rId8" imgW="407" imgH="409" progId="">
                  <p:embed/>
                </p:oleObj>
              </mc:Choice>
              <mc:Fallback>
                <p:oleObj name="think-cell Slide" r:id="rId8" imgW="407" imgH="409"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49192" cy="1462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Rectangle 2"/>
          <p:cNvSpPr>
            <a:spLocks noGrp="1" noChangeArrowheads="1"/>
          </p:cNvSpPr>
          <p:nvPr>
            <p:ph type="title"/>
          </p:nvPr>
        </p:nvSpPr>
        <p:spPr bwMode="gray">
          <a:xfrm>
            <a:off x="169163" y="135984"/>
            <a:ext cx="8830308" cy="834432"/>
          </a:xfrm>
          <a:prstGeom prst="rect">
            <a:avLst/>
          </a:prstGeom>
          <a:noFill/>
          <a:ln w="9525">
            <a:noFill/>
            <a:miter lim="800000"/>
            <a:headEnd/>
            <a:tailEnd/>
          </a:ln>
          <a:effectLst/>
        </p:spPr>
        <p:txBody>
          <a:bodyPr vert="horz" wrap="square" lIns="0" tIns="0" rIns="65942" bIns="0" numCol="1" anchor="ctr" anchorCtr="0" compatLnSpc="1">
            <a:prstTxWarp prst="textNoShape">
              <a:avLst/>
            </a:prstTxWarp>
          </a:bodyPr>
          <a:lstStyle/>
          <a:p>
            <a:pPr lvl="0"/>
            <a:endParaRPr lang="en-CA" noProof="1" smtClean="0"/>
          </a:p>
        </p:txBody>
      </p:sp>
      <p:sp>
        <p:nvSpPr>
          <p:cNvPr id="11" name="Text Placeholder 10"/>
          <p:cNvSpPr>
            <a:spLocks noGrp="1"/>
          </p:cNvSpPr>
          <p:nvPr>
            <p:ph type="body" idx="1"/>
            <p:custDataLst>
              <p:tags r:id="rId6"/>
            </p:custDataLst>
          </p:nvPr>
        </p:nvSpPr>
        <p:spPr>
          <a:xfrm>
            <a:off x="352848" y="1287063"/>
            <a:ext cx="8438320" cy="5095600"/>
          </a:xfrm>
          <a:prstGeom prst="rect">
            <a:avLst/>
          </a:prstGeom>
        </p:spPr>
        <p:txBody>
          <a:bodyPr vert="horz" lIns="83791" tIns="41891" rIns="83791" bIns="4189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5" name="SlideNumber"/>
          <p:cNvSpPr/>
          <p:nvPr/>
        </p:nvSpPr>
        <p:spPr>
          <a:xfrm>
            <a:off x="8516138" y="6655287"/>
            <a:ext cx="300772" cy="84244"/>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defTabSz="899231"/>
            <a:fld id="{BB69BBE8-4DB2-4642-B003-B220ACD5A2FD}" type="slidenum">
              <a:rPr lang="en-US" sz="900" b="1" smtClean="0">
                <a:solidFill>
                  <a:srgbClr val="080808"/>
                </a:solidFill>
              </a:rPr>
              <a:pPr algn="ctr" defTabSz="899231"/>
              <a:t>‹#›</a:t>
            </a:fld>
            <a:endParaRPr lang="fr-FR" sz="700" b="1" dirty="0" smtClean="0">
              <a:solidFill>
                <a:srgbClr val="080808"/>
              </a:solidFill>
            </a:endParaRPr>
          </a:p>
        </p:txBody>
      </p:sp>
      <p:sp>
        <p:nvSpPr>
          <p:cNvPr id="9" name="Notes"/>
          <p:cNvSpPr txBox="1">
            <a:spLocks noChangeArrowheads="1"/>
          </p:cNvSpPr>
          <p:nvPr/>
        </p:nvSpPr>
        <p:spPr bwMode="auto">
          <a:xfrm>
            <a:off x="171871" y="6412129"/>
            <a:ext cx="6543565" cy="141778"/>
          </a:xfrm>
          <a:prstGeom prst="rect">
            <a:avLst/>
          </a:prstGeom>
          <a:noFill/>
          <a:ln w="12700">
            <a:noFill/>
            <a:miter lim="800000"/>
            <a:headEnd type="none" w="sm" len="sm"/>
            <a:tailEnd type="none" w="sm" len="sm"/>
          </a:ln>
          <a:effectLst/>
        </p:spPr>
        <p:txBody>
          <a:bodyPr lIns="0" tIns="0" rIns="0" bIns="0" anchor="b">
            <a:spAutoFit/>
          </a:bodyPr>
          <a:lstStyle/>
          <a:p>
            <a:pPr marL="168739" indent="-168739" defTabSz="807304" fontAlgn="t"/>
            <a:endParaRPr lang="en-CA" sz="900" dirty="0">
              <a:solidFill>
                <a:prstClr val="black"/>
              </a:solidFill>
            </a:endParaRPr>
          </a:p>
        </p:txBody>
      </p:sp>
      <p:sp>
        <p:nvSpPr>
          <p:cNvPr id="12" name="Rectangle 11"/>
          <p:cNvSpPr>
            <a:spLocks noChangeAspect="1"/>
          </p:cNvSpPr>
          <p:nvPr/>
        </p:nvSpPr>
        <p:spPr>
          <a:xfrm>
            <a:off x="0" y="995014"/>
            <a:ext cx="9144000" cy="132668"/>
          </a:xfrm>
          <a:prstGeom prst="rect">
            <a:avLst/>
          </a:prstGeom>
          <a:gradFill flip="none" rotWithShape="1">
            <a:gsLst>
              <a:gs pos="0">
                <a:srgbClr val="00437A"/>
              </a:gs>
              <a:gs pos="100000">
                <a:srgbClr val="00A9E0"/>
              </a:gs>
            </a:gsLst>
            <a:lin ang="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lIns="83791" tIns="41891" rIns="83791" bIns="41891" rtlCol="0" anchor="ctr"/>
          <a:lstStyle/>
          <a:p>
            <a:pPr algn="ctr" defTabSz="899231"/>
            <a:endParaRPr lang="en-US" sz="2200" dirty="0" smtClean="0">
              <a:solidFill>
                <a:prstClr val="black"/>
              </a:solidFill>
            </a:endParaRPr>
          </a:p>
        </p:txBody>
      </p:sp>
      <p:sp>
        <p:nvSpPr>
          <p:cNvPr id="8" name="VCT_Marker_ID_8" hidden="1"/>
          <p:cNvSpPr/>
          <p:nvPr>
            <p:custDataLst>
              <p:tags r:id="rId7"/>
            </p:custDataLst>
          </p:nvPr>
        </p:nvSpPr>
        <p:spPr>
          <a:xfrm>
            <a:off x="1193539" y="117012"/>
            <a:ext cx="119354" cy="117006"/>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41891" tIns="41891" rIns="41891" bIns="41891" rtlCol="0" anchor="ctr"/>
          <a:lstStyle/>
          <a:p>
            <a:pPr algn="ctr" defTabSz="899231"/>
            <a:endParaRPr lang="en-US" sz="1900" dirty="0" smtClean="0">
              <a:solidFill>
                <a:srgbClr val="FFFFFF"/>
              </a:solidFill>
            </a:endParaRPr>
          </a:p>
        </p:txBody>
      </p:sp>
    </p:spTree>
    <p:custDataLst>
      <p:custData r:id="rId4"/>
      <p:custData r:id="rId5"/>
    </p:custDataLst>
    <p:extLst>
      <p:ext uri="{BB962C8B-B14F-4D97-AF65-F5344CB8AC3E}">
        <p14:creationId xmlns:p14="http://schemas.microsoft.com/office/powerpoint/2010/main" val="2429801761"/>
      </p:ext>
    </p:extLst>
  </p:cSld>
  <p:clrMap bg1="lt1" tx1="dk1" bg2="lt2" tx2="dk2" accent1="accent1" accent2="accent2" accent3="accent3" accent4="accent4" accent5="accent5" accent6="accent6" hlink="hlink" folHlink="folHlink"/>
  <p:sldLayoutIdLst>
    <p:sldLayoutId id="2147483833" r:id="rId1"/>
  </p:sldLayoutIdLst>
  <p:timing>
    <p:tnLst>
      <p:par>
        <p:cTn id="1" dur="indefinite" restart="never" nodeType="tmRoot"/>
      </p:par>
    </p:tnLst>
  </p:timing>
  <p:hf hdr="0" ftr="0" dt="0"/>
  <p:txStyles>
    <p:titleStyle>
      <a:lvl1pPr algn="l" defTabSz="899231" rtl="0" eaLnBrk="1" latinLnBrk="0" hangingPunct="1">
        <a:spcBef>
          <a:spcPct val="0"/>
        </a:spcBef>
        <a:buNone/>
        <a:defRPr sz="2400" kern="1200">
          <a:solidFill>
            <a:schemeClr val="bg2"/>
          </a:solidFill>
          <a:latin typeface="+mj-lt"/>
          <a:ea typeface="+mj-ea"/>
          <a:cs typeface="+mj-cs"/>
        </a:defRPr>
      </a:lvl1pPr>
    </p:titleStyle>
    <p:bodyStyle>
      <a:lvl1pPr marL="248746" marR="0" indent="-248746" algn="l" defTabSz="898996" rtl="0" eaLnBrk="1" fontAlgn="base" latinLnBrk="0" hangingPunct="1">
        <a:lnSpc>
          <a:spcPct val="100000"/>
        </a:lnSpc>
        <a:spcBef>
          <a:spcPct val="40000"/>
        </a:spcBef>
        <a:spcAft>
          <a:spcPct val="0"/>
        </a:spcAft>
        <a:buClr>
          <a:schemeClr val="tx1"/>
        </a:buClr>
        <a:buSzPts val="2400"/>
        <a:buFont typeface="Verdana" pitchFamily="34" charset="0"/>
        <a:buChar char="•"/>
        <a:tabLst/>
        <a:defRPr kumimoji="0" lang="en-US" altLang="zh-CN" sz="1900" b="0" i="0" u="none" strike="noStrike" kern="1200" cap="none" spc="0" normalizeH="0" baseline="0" noProof="1">
          <a:ln>
            <a:noFill/>
          </a:ln>
          <a:solidFill>
            <a:schemeClr val="tx1"/>
          </a:solidFill>
          <a:effectLst/>
          <a:uLnTx/>
          <a:uFillTx/>
          <a:latin typeface="+mn-lt"/>
          <a:ea typeface="+mn-ea"/>
          <a:cs typeface="+mn-cs"/>
        </a:defRPr>
      </a:lvl1pPr>
      <a:lvl2pPr marL="526586" marR="0" indent="-109101" algn="l" defTabSz="898996" rtl="0" eaLnBrk="1" fontAlgn="base" latinLnBrk="0" hangingPunct="1">
        <a:lnSpc>
          <a:spcPct val="100000"/>
        </a:lnSpc>
        <a:spcBef>
          <a:spcPct val="20000"/>
        </a:spcBef>
        <a:spcAft>
          <a:spcPct val="0"/>
        </a:spcAft>
        <a:buClr>
          <a:schemeClr val="tx1"/>
        </a:buClr>
        <a:buSzPts val="2200"/>
        <a:buFont typeface="Verdana"/>
        <a:buChar char="-"/>
        <a:tabLst/>
        <a:defRPr lang="en-CA" altLang="zh-CN" sz="1700" kern="1200" baseline="0" noProof="1">
          <a:solidFill>
            <a:schemeClr val="tx1"/>
          </a:solidFill>
          <a:latin typeface="+mn-lt"/>
          <a:ea typeface="+mn-ea"/>
          <a:cs typeface="+mn-cs"/>
        </a:defRPr>
      </a:lvl2pPr>
      <a:lvl3pPr marL="964475" marR="0" indent="-263254" algn="l" defTabSz="898996" rtl="0" eaLnBrk="1" fontAlgn="base" latinLnBrk="0" hangingPunct="1">
        <a:lnSpc>
          <a:spcPct val="100000"/>
        </a:lnSpc>
        <a:spcBef>
          <a:spcPct val="20000"/>
        </a:spcBef>
        <a:spcAft>
          <a:spcPct val="0"/>
        </a:spcAft>
        <a:buClr>
          <a:schemeClr val="tx1"/>
        </a:buClr>
        <a:buSzPts val="2200"/>
        <a:buFont typeface="Marlett" pitchFamily="2" charset="2"/>
        <a:buChar char="8"/>
        <a:tabLst/>
        <a:defRPr lang="zh-CN" altLang="en-US" sz="1700" kern="1200" noProof="1">
          <a:solidFill>
            <a:schemeClr val="tx1"/>
          </a:solidFill>
          <a:latin typeface="+mn-lt"/>
          <a:ea typeface="+mn-ea"/>
          <a:cs typeface="+mn-cs"/>
        </a:defRPr>
      </a:lvl3pPr>
      <a:lvl4pPr marL="1332252" marR="0" indent="-192718" algn="l" defTabSz="899231" rtl="0" eaLnBrk="1" fontAlgn="auto" latinLnBrk="0" hangingPunct="1">
        <a:lnSpc>
          <a:spcPct val="100000"/>
        </a:lnSpc>
        <a:spcBef>
          <a:spcPct val="20000"/>
        </a:spcBef>
        <a:spcAft>
          <a:spcPts val="0"/>
        </a:spcAft>
        <a:buClr>
          <a:schemeClr val="tx1"/>
        </a:buClr>
        <a:buSzTx/>
        <a:buFont typeface="Verdana" pitchFamily="34" charset="0"/>
        <a:buChar char="-"/>
        <a:tabLst/>
        <a:defRPr lang="en-CA" altLang="zh-CN" sz="1700" kern="1200">
          <a:solidFill>
            <a:schemeClr val="tx1"/>
          </a:solidFill>
          <a:latin typeface="+mn-lt"/>
          <a:ea typeface="+mn-ea"/>
          <a:cs typeface="+mn-cs"/>
        </a:defRPr>
      </a:lvl4pPr>
      <a:lvl5pPr marL="2023259" indent="-224802" algn="l" defTabSz="899231" rtl="0" eaLnBrk="1" latinLnBrk="0" hangingPunct="1">
        <a:spcBef>
          <a:spcPct val="20000"/>
        </a:spcBef>
        <a:buFont typeface="Arial" pitchFamily="34" charset="0"/>
        <a:buChar char="»"/>
        <a:defRPr sz="2200" kern="1200">
          <a:solidFill>
            <a:schemeClr val="tx1"/>
          </a:solidFill>
          <a:latin typeface="Verdana" pitchFamily="34" charset="0"/>
          <a:ea typeface="+mn-ea"/>
          <a:cs typeface="+mn-cs"/>
        </a:defRPr>
      </a:lvl5pPr>
      <a:lvl6pPr marL="2472897" indent="-224802" algn="l" defTabSz="89923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22498" indent="-224802" algn="l" defTabSz="89923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72110" indent="-224802" algn="l" defTabSz="89923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21738" indent="-224802" algn="l" defTabSz="89923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99231" rtl="0" eaLnBrk="1" latinLnBrk="0" hangingPunct="1">
        <a:defRPr sz="1700" kern="1200">
          <a:solidFill>
            <a:schemeClr val="tx1"/>
          </a:solidFill>
          <a:latin typeface="+mn-lt"/>
          <a:ea typeface="+mn-ea"/>
          <a:cs typeface="+mn-cs"/>
        </a:defRPr>
      </a:lvl1pPr>
      <a:lvl2pPr marL="449616" algn="l" defTabSz="899231" rtl="0" eaLnBrk="1" latinLnBrk="0" hangingPunct="1">
        <a:defRPr sz="1800" kern="1200">
          <a:solidFill>
            <a:schemeClr val="tx1"/>
          </a:solidFill>
          <a:latin typeface="+mn-lt"/>
          <a:ea typeface="+mn-ea"/>
          <a:cs typeface="+mn-cs"/>
        </a:defRPr>
      </a:lvl2pPr>
      <a:lvl3pPr marL="899231" algn="l" defTabSz="899231" rtl="0" eaLnBrk="1" latinLnBrk="0" hangingPunct="1">
        <a:defRPr sz="1800" kern="1200">
          <a:solidFill>
            <a:schemeClr val="tx1"/>
          </a:solidFill>
          <a:latin typeface="+mn-lt"/>
          <a:ea typeface="+mn-ea"/>
          <a:cs typeface="+mn-cs"/>
        </a:defRPr>
      </a:lvl3pPr>
      <a:lvl4pPr marL="1348830" algn="l" defTabSz="899231" rtl="0" eaLnBrk="1" latinLnBrk="0" hangingPunct="1">
        <a:defRPr sz="1800" kern="1200">
          <a:solidFill>
            <a:schemeClr val="tx1"/>
          </a:solidFill>
          <a:latin typeface="+mn-lt"/>
          <a:ea typeface="+mn-ea"/>
          <a:cs typeface="+mn-cs"/>
        </a:defRPr>
      </a:lvl4pPr>
      <a:lvl5pPr marL="1798469" algn="l" defTabSz="899231" rtl="0" eaLnBrk="1" latinLnBrk="0" hangingPunct="1">
        <a:defRPr sz="1800" kern="1200">
          <a:solidFill>
            <a:schemeClr val="tx1"/>
          </a:solidFill>
          <a:latin typeface="+mn-lt"/>
          <a:ea typeface="+mn-ea"/>
          <a:cs typeface="+mn-cs"/>
        </a:defRPr>
      </a:lvl5pPr>
      <a:lvl6pPr marL="2248078" algn="l" defTabSz="899231" rtl="0" eaLnBrk="1" latinLnBrk="0" hangingPunct="1">
        <a:defRPr sz="1800" kern="1200">
          <a:solidFill>
            <a:schemeClr val="tx1"/>
          </a:solidFill>
          <a:latin typeface="+mn-lt"/>
          <a:ea typeface="+mn-ea"/>
          <a:cs typeface="+mn-cs"/>
        </a:defRPr>
      </a:lvl6pPr>
      <a:lvl7pPr marL="2697686" algn="l" defTabSz="899231" rtl="0" eaLnBrk="1" latinLnBrk="0" hangingPunct="1">
        <a:defRPr sz="1800" kern="1200">
          <a:solidFill>
            <a:schemeClr val="tx1"/>
          </a:solidFill>
          <a:latin typeface="+mn-lt"/>
          <a:ea typeface="+mn-ea"/>
          <a:cs typeface="+mn-cs"/>
        </a:defRPr>
      </a:lvl7pPr>
      <a:lvl8pPr marL="3147315" algn="l" defTabSz="899231" rtl="0" eaLnBrk="1" latinLnBrk="0" hangingPunct="1">
        <a:defRPr sz="1800" kern="1200">
          <a:solidFill>
            <a:schemeClr val="tx1"/>
          </a:solidFill>
          <a:latin typeface="+mn-lt"/>
          <a:ea typeface="+mn-ea"/>
          <a:cs typeface="+mn-cs"/>
        </a:defRPr>
      </a:lvl8pPr>
      <a:lvl9pPr marL="3596934" algn="l" defTabSz="899231"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5A6F65D-191B-4FD1-B732-BCCEDFE2D9BE}" type="datetimeFigureOut">
              <a:rPr lang="en-US" smtClean="0">
                <a:solidFill>
                  <a:prstClr val="black">
                    <a:tint val="75000"/>
                  </a:prstClr>
                </a:solidFill>
              </a:rPr>
              <a:pPr defTabSz="914400"/>
              <a:t>7/1/2016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43714028-C6FA-46DD-AE3D-70C0BF69B2ED}"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190702875"/>
      </p:ext>
    </p:extLst>
  </p:cSld>
  <p:clrMap bg1="lt1" tx1="dk1" bg2="lt2" tx2="dk2" accent1="accent1" accent2="accent2" accent3="accent3" accent4="accent4" accent5="accent5" accent6="accent6" hlink="hlink" folHlink="folHlink"/>
  <p:sldLayoutIdLst>
    <p:sldLayoutId id="214748411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5A6F65D-191B-4FD1-B732-BCCEDFE2D9BE}" type="datetimeFigureOut">
              <a:rPr lang="en-US" smtClean="0">
                <a:solidFill>
                  <a:prstClr val="black">
                    <a:tint val="75000"/>
                  </a:prstClr>
                </a:solidFill>
              </a:rPr>
              <a:pPr defTabSz="914400"/>
              <a:t>7/1/2016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43714028-C6FA-46DD-AE3D-70C0BF69B2ED}"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val="3190702875"/>
      </p:ext>
    </p:extLst>
  </p:cSld>
  <p:clrMap bg1="lt1" tx1="dk1" bg2="lt2" tx2="dk2" accent1="accent1" accent2="accent2" accent3="accent3" accent4="accent4" accent5="accent5" accent6="accent6" hlink="hlink" folHlink="folHlink"/>
  <p:sldLayoutIdLst>
    <p:sldLayoutId id="214748411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5A6F65D-191B-4FD1-B732-BCCEDFE2D9BE}" type="datetimeFigureOut">
              <a:rPr lang="en-US" smtClean="0">
                <a:solidFill>
                  <a:prstClr val="black">
                    <a:tint val="75000"/>
                  </a:prstClr>
                </a:solidFill>
              </a:rPr>
              <a:pPr defTabSz="914400"/>
              <a:t>7/1/2016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43714028-C6FA-46DD-AE3D-70C0BF69B2ED}"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190702875"/>
      </p:ext>
    </p:extLst>
  </p:cSld>
  <p:clrMap bg1="lt1" tx1="dk1" bg2="lt2" tx2="dk2" accent1="accent1" accent2="accent2" accent3="accent3" accent4="accent4" accent5="accent5" accent6="accent6" hlink="hlink" folHlink="folHlink"/>
  <p:sldLayoutIdLst>
    <p:sldLayoutId id="214748411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5A6F65D-191B-4FD1-B732-BCCEDFE2D9BE}" type="datetimeFigureOut">
              <a:rPr lang="en-US" smtClean="0">
                <a:solidFill>
                  <a:prstClr val="black">
                    <a:tint val="75000"/>
                  </a:prstClr>
                </a:solidFill>
              </a:rPr>
              <a:pPr defTabSz="914400"/>
              <a:t>7/1/2016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43714028-C6FA-46DD-AE3D-70C0BF69B2ED}"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190702875"/>
      </p:ext>
    </p:extLst>
  </p:cSld>
  <p:clrMap bg1="lt1" tx1="dk1" bg2="lt2" tx2="dk2" accent1="accent1" accent2="accent2" accent3="accent3" accent4="accent4" accent5="accent5" accent6="accent6" hlink="hlink" folHlink="folHlink"/>
  <p:sldLayoutIdLst>
    <p:sldLayoutId id="214748412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8" y="90"/>
            <a:ext cx="8229600" cy="882869"/>
          </a:xfrm>
          <a:prstGeom prst="rect">
            <a:avLst/>
          </a:prstGeom>
        </p:spPr>
        <p:txBody>
          <a:bodyPr vert="horz" lIns="90624" tIns="45310" rIns="90624" bIns="4531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8" y="1600267"/>
            <a:ext cx="8229600" cy="4525963"/>
          </a:xfrm>
          <a:prstGeom prst="rect">
            <a:avLst/>
          </a:prstGeom>
        </p:spPr>
        <p:txBody>
          <a:bodyPr vert="horz" lIns="90624" tIns="45310" rIns="90624" bIns="4531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440"/>
            <a:ext cx="2133600" cy="365125"/>
          </a:xfrm>
          <a:prstGeom prst="rect">
            <a:avLst/>
          </a:prstGeom>
        </p:spPr>
        <p:txBody>
          <a:bodyPr vert="horz" lIns="90624" tIns="45310" rIns="90624" bIns="45310" rtlCol="0" anchor="ctr"/>
          <a:lstStyle>
            <a:lvl1pPr algn="l">
              <a:defRPr sz="1200">
                <a:solidFill>
                  <a:schemeClr val="tx1">
                    <a:tint val="75000"/>
                  </a:schemeClr>
                </a:solidFill>
              </a:defRPr>
            </a:lvl1pPr>
          </a:lstStyle>
          <a:p>
            <a:pPr defTabSz="453121"/>
            <a:endParaRPr lang="en-US" dirty="0">
              <a:solidFill>
                <a:prstClr val="black">
                  <a:tint val="75000"/>
                </a:prstClr>
              </a:solidFill>
            </a:endParaRPr>
          </a:p>
        </p:txBody>
      </p:sp>
      <p:sp>
        <p:nvSpPr>
          <p:cNvPr id="5" name="Footer Placeholder 4"/>
          <p:cNvSpPr>
            <a:spLocks noGrp="1"/>
          </p:cNvSpPr>
          <p:nvPr>
            <p:ph type="ftr" sz="quarter" idx="3"/>
          </p:nvPr>
        </p:nvSpPr>
        <p:spPr>
          <a:xfrm>
            <a:off x="3124208" y="6356440"/>
            <a:ext cx="2895600" cy="365125"/>
          </a:xfrm>
          <a:prstGeom prst="rect">
            <a:avLst/>
          </a:prstGeom>
        </p:spPr>
        <p:txBody>
          <a:bodyPr vert="horz" lIns="90624" tIns="45310" rIns="90624" bIns="45310" rtlCol="0" anchor="ctr"/>
          <a:lstStyle>
            <a:lvl1pPr algn="ctr">
              <a:defRPr sz="1200">
                <a:solidFill>
                  <a:schemeClr val="tx1">
                    <a:tint val="75000"/>
                  </a:schemeClr>
                </a:solidFill>
              </a:defRPr>
            </a:lvl1pPr>
          </a:lstStyle>
          <a:p>
            <a:pPr defTabSz="453121"/>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3" y="6356440"/>
            <a:ext cx="2133600" cy="365125"/>
          </a:xfrm>
          <a:prstGeom prst="rect">
            <a:avLst/>
          </a:prstGeom>
        </p:spPr>
        <p:txBody>
          <a:bodyPr vert="horz" lIns="90624" tIns="45310" rIns="90624" bIns="45310" rtlCol="0" anchor="ctr"/>
          <a:lstStyle>
            <a:lvl1pPr algn="r">
              <a:defRPr sz="1200">
                <a:solidFill>
                  <a:schemeClr val="tx1">
                    <a:tint val="75000"/>
                  </a:schemeClr>
                </a:solidFill>
              </a:defRPr>
            </a:lvl1pPr>
          </a:lstStyle>
          <a:p>
            <a:pPr defTabSz="453121"/>
            <a:fld id="{4DE6AD33-158D-B441-93C3-15396DAF392C}" type="slidenum">
              <a:rPr lang="en-US" smtClean="0">
                <a:solidFill>
                  <a:prstClr val="black">
                    <a:tint val="75000"/>
                  </a:prstClr>
                </a:solidFill>
              </a:rPr>
              <a:pPr defTabSz="453121"/>
              <a:t>‹#›</a:t>
            </a:fld>
            <a:endParaRPr lang="en-US" dirty="0">
              <a:solidFill>
                <a:prstClr val="black">
                  <a:tint val="75000"/>
                </a:prstClr>
              </a:solidFill>
            </a:endParaRPr>
          </a:p>
        </p:txBody>
      </p:sp>
      <p:cxnSp>
        <p:nvCxnSpPr>
          <p:cNvPr id="8" name="Straight Connector 7"/>
          <p:cNvCxnSpPr/>
          <p:nvPr userDrawn="1"/>
        </p:nvCxnSpPr>
        <p:spPr>
          <a:xfrm>
            <a:off x="0" y="997224"/>
            <a:ext cx="9144000" cy="0"/>
          </a:xfrm>
          <a:prstGeom prst="line">
            <a:avLst/>
          </a:prstGeom>
          <a:ln w="31750">
            <a:solidFill>
              <a:srgbClr val="993235"/>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0" y="952508"/>
            <a:ext cx="9144000" cy="0"/>
          </a:xfrm>
          <a:prstGeom prst="line">
            <a:avLst/>
          </a:prstGeom>
          <a:ln w="44450">
            <a:solidFill>
              <a:srgbClr val="76B5B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830488"/>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Lst>
  <p:hf hdr="0" ftr="0" dt="0"/>
  <p:txStyles>
    <p:titleStyle>
      <a:lvl1pPr algn="ctr" defTabSz="453121" rtl="0" eaLnBrk="1" latinLnBrk="0" hangingPunct="1">
        <a:spcBef>
          <a:spcPct val="0"/>
        </a:spcBef>
        <a:buNone/>
        <a:defRPr sz="3600" b="1" kern="1200">
          <a:solidFill>
            <a:schemeClr val="tx1">
              <a:lumMod val="75000"/>
              <a:lumOff val="25000"/>
            </a:schemeClr>
          </a:solidFill>
          <a:latin typeface="Verdana" pitchFamily="34" charset="0"/>
          <a:ea typeface="Verdana" pitchFamily="34" charset="0"/>
          <a:cs typeface="Verdana" pitchFamily="34" charset="0"/>
        </a:defRPr>
      </a:lvl1pPr>
    </p:titleStyle>
    <p:bodyStyle>
      <a:lvl1pPr marL="339839" indent="-339839" algn="l" defTabSz="453121" rtl="0" eaLnBrk="1" latinLnBrk="0" hangingPunct="1">
        <a:spcBef>
          <a:spcPct val="20000"/>
        </a:spcBef>
        <a:buClr>
          <a:srgbClr val="993235"/>
        </a:buClr>
        <a:buFont typeface="Wingdings" pitchFamily="2" charset="2"/>
        <a:buChar char="§"/>
        <a:defRPr sz="3200" kern="1200">
          <a:solidFill>
            <a:schemeClr val="tx1"/>
          </a:solidFill>
          <a:latin typeface="+mn-lt"/>
          <a:ea typeface="+mn-ea"/>
          <a:cs typeface="+mn-cs"/>
        </a:defRPr>
      </a:lvl1pPr>
      <a:lvl2pPr marL="736320" indent="-283217" algn="l" defTabSz="453121" rtl="0" eaLnBrk="1" latinLnBrk="0" hangingPunct="1">
        <a:spcBef>
          <a:spcPct val="20000"/>
        </a:spcBef>
        <a:buFont typeface="Arial"/>
        <a:buChar char="–"/>
        <a:defRPr sz="2800" kern="1200">
          <a:solidFill>
            <a:schemeClr val="tx1"/>
          </a:solidFill>
          <a:latin typeface="+mn-lt"/>
          <a:ea typeface="+mn-ea"/>
          <a:cs typeface="+mn-cs"/>
        </a:defRPr>
      </a:lvl2pPr>
      <a:lvl3pPr marL="1132802" indent="-226562" algn="l" defTabSz="453121" rtl="0" eaLnBrk="1" latinLnBrk="0" hangingPunct="1">
        <a:spcBef>
          <a:spcPct val="20000"/>
        </a:spcBef>
        <a:buFont typeface="Arial"/>
        <a:buChar char="•"/>
        <a:defRPr sz="2400" kern="1200">
          <a:solidFill>
            <a:schemeClr val="tx1"/>
          </a:solidFill>
          <a:latin typeface="+mn-lt"/>
          <a:ea typeface="+mn-ea"/>
          <a:cs typeface="+mn-cs"/>
        </a:defRPr>
      </a:lvl3pPr>
      <a:lvl4pPr marL="1585922" indent="-226562" algn="l" defTabSz="453121" rtl="0" eaLnBrk="1" latinLnBrk="0" hangingPunct="1">
        <a:spcBef>
          <a:spcPct val="20000"/>
        </a:spcBef>
        <a:buFont typeface="Arial"/>
        <a:buChar char="–"/>
        <a:defRPr sz="2000" kern="1200">
          <a:solidFill>
            <a:schemeClr val="tx1"/>
          </a:solidFill>
          <a:latin typeface="+mn-lt"/>
          <a:ea typeface="+mn-ea"/>
          <a:cs typeface="+mn-cs"/>
        </a:defRPr>
      </a:lvl4pPr>
      <a:lvl5pPr marL="2039033" indent="-226562" algn="l" defTabSz="453121" rtl="0" eaLnBrk="1" latinLnBrk="0" hangingPunct="1">
        <a:spcBef>
          <a:spcPct val="20000"/>
        </a:spcBef>
        <a:buFont typeface="Arial"/>
        <a:buChar char="»"/>
        <a:defRPr sz="2000" kern="1200">
          <a:solidFill>
            <a:schemeClr val="tx1"/>
          </a:solidFill>
          <a:latin typeface="+mn-lt"/>
          <a:ea typeface="+mn-ea"/>
          <a:cs typeface="+mn-cs"/>
        </a:defRPr>
      </a:lvl5pPr>
      <a:lvl6pPr marL="2492168" indent="-226562" algn="l" defTabSz="453121" rtl="0" eaLnBrk="1" latinLnBrk="0" hangingPunct="1">
        <a:spcBef>
          <a:spcPct val="20000"/>
        </a:spcBef>
        <a:buFont typeface="Arial"/>
        <a:buChar char="•"/>
        <a:defRPr sz="2000" kern="1200">
          <a:solidFill>
            <a:schemeClr val="tx1"/>
          </a:solidFill>
          <a:latin typeface="+mn-lt"/>
          <a:ea typeface="+mn-ea"/>
          <a:cs typeface="+mn-cs"/>
        </a:defRPr>
      </a:lvl6pPr>
      <a:lvl7pPr marL="2945286" indent="-226562" algn="l" defTabSz="453121" rtl="0" eaLnBrk="1" latinLnBrk="0" hangingPunct="1">
        <a:spcBef>
          <a:spcPct val="20000"/>
        </a:spcBef>
        <a:buFont typeface="Arial"/>
        <a:buChar char="•"/>
        <a:defRPr sz="2000" kern="1200">
          <a:solidFill>
            <a:schemeClr val="tx1"/>
          </a:solidFill>
          <a:latin typeface="+mn-lt"/>
          <a:ea typeface="+mn-ea"/>
          <a:cs typeface="+mn-cs"/>
        </a:defRPr>
      </a:lvl7pPr>
      <a:lvl8pPr marL="3398400" indent="-226562" algn="l" defTabSz="453121" rtl="0" eaLnBrk="1" latinLnBrk="0" hangingPunct="1">
        <a:spcBef>
          <a:spcPct val="20000"/>
        </a:spcBef>
        <a:buFont typeface="Arial"/>
        <a:buChar char="•"/>
        <a:defRPr sz="2000" kern="1200">
          <a:solidFill>
            <a:schemeClr val="tx1"/>
          </a:solidFill>
          <a:latin typeface="+mn-lt"/>
          <a:ea typeface="+mn-ea"/>
          <a:cs typeface="+mn-cs"/>
        </a:defRPr>
      </a:lvl8pPr>
      <a:lvl9pPr marL="3851538" indent="-226562" algn="l" defTabSz="45312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3121" rtl="0" eaLnBrk="1" latinLnBrk="0" hangingPunct="1">
        <a:defRPr sz="1800" kern="1200">
          <a:solidFill>
            <a:schemeClr val="tx1"/>
          </a:solidFill>
          <a:latin typeface="+mn-lt"/>
          <a:ea typeface="+mn-ea"/>
          <a:cs typeface="+mn-cs"/>
        </a:defRPr>
      </a:lvl1pPr>
      <a:lvl2pPr marL="453121" algn="l" defTabSz="453121" rtl="0" eaLnBrk="1" latinLnBrk="0" hangingPunct="1">
        <a:defRPr sz="1800" kern="1200">
          <a:solidFill>
            <a:schemeClr val="tx1"/>
          </a:solidFill>
          <a:latin typeface="+mn-lt"/>
          <a:ea typeface="+mn-ea"/>
          <a:cs typeface="+mn-cs"/>
        </a:defRPr>
      </a:lvl2pPr>
      <a:lvl3pPr marL="906242" algn="l" defTabSz="453121" rtl="0" eaLnBrk="1" latinLnBrk="0" hangingPunct="1">
        <a:defRPr sz="1800" kern="1200">
          <a:solidFill>
            <a:schemeClr val="tx1"/>
          </a:solidFill>
          <a:latin typeface="+mn-lt"/>
          <a:ea typeface="+mn-ea"/>
          <a:cs typeface="+mn-cs"/>
        </a:defRPr>
      </a:lvl3pPr>
      <a:lvl4pPr marL="1359350" algn="l" defTabSz="453121" rtl="0" eaLnBrk="1" latinLnBrk="0" hangingPunct="1">
        <a:defRPr sz="1800" kern="1200">
          <a:solidFill>
            <a:schemeClr val="tx1"/>
          </a:solidFill>
          <a:latin typeface="+mn-lt"/>
          <a:ea typeface="+mn-ea"/>
          <a:cs typeface="+mn-cs"/>
        </a:defRPr>
      </a:lvl4pPr>
      <a:lvl5pPr marL="1812486" algn="l" defTabSz="453121" rtl="0" eaLnBrk="1" latinLnBrk="0" hangingPunct="1">
        <a:defRPr sz="1800" kern="1200">
          <a:solidFill>
            <a:schemeClr val="tx1"/>
          </a:solidFill>
          <a:latin typeface="+mn-lt"/>
          <a:ea typeface="+mn-ea"/>
          <a:cs typeface="+mn-cs"/>
        </a:defRPr>
      </a:lvl5pPr>
      <a:lvl6pPr marL="2265608" algn="l" defTabSz="453121" rtl="0" eaLnBrk="1" latinLnBrk="0" hangingPunct="1">
        <a:defRPr sz="1800" kern="1200">
          <a:solidFill>
            <a:schemeClr val="tx1"/>
          </a:solidFill>
          <a:latin typeface="+mn-lt"/>
          <a:ea typeface="+mn-ea"/>
          <a:cs typeface="+mn-cs"/>
        </a:defRPr>
      </a:lvl6pPr>
      <a:lvl7pPr marL="2718719" algn="l" defTabSz="453121" rtl="0" eaLnBrk="1" latinLnBrk="0" hangingPunct="1">
        <a:defRPr sz="1800" kern="1200">
          <a:solidFill>
            <a:schemeClr val="tx1"/>
          </a:solidFill>
          <a:latin typeface="+mn-lt"/>
          <a:ea typeface="+mn-ea"/>
          <a:cs typeface="+mn-cs"/>
        </a:defRPr>
      </a:lvl7pPr>
      <a:lvl8pPr marL="3171852" algn="l" defTabSz="453121" rtl="0" eaLnBrk="1" latinLnBrk="0" hangingPunct="1">
        <a:defRPr sz="1800" kern="1200">
          <a:solidFill>
            <a:schemeClr val="tx1"/>
          </a:solidFill>
          <a:latin typeface="+mn-lt"/>
          <a:ea typeface="+mn-ea"/>
          <a:cs typeface="+mn-cs"/>
        </a:defRPr>
      </a:lvl8pPr>
      <a:lvl9pPr marL="3624978" algn="l" defTabSz="45312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8" y="23"/>
            <a:ext cx="8229600" cy="882869"/>
          </a:xfrm>
          <a:prstGeom prst="rect">
            <a:avLst/>
          </a:prstGeom>
        </p:spPr>
        <p:txBody>
          <a:bodyPr vert="horz" lIns="91231" tIns="45614" rIns="91231" bIns="45614"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8" y="1600200"/>
            <a:ext cx="8229600" cy="4525963"/>
          </a:xfrm>
          <a:prstGeom prst="rect">
            <a:avLst/>
          </a:prstGeom>
        </p:spPr>
        <p:txBody>
          <a:bodyPr vert="horz" lIns="91231" tIns="45614" rIns="91231" bIns="45614"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73"/>
            <a:ext cx="2133600" cy="365125"/>
          </a:xfrm>
          <a:prstGeom prst="rect">
            <a:avLst/>
          </a:prstGeom>
        </p:spPr>
        <p:txBody>
          <a:bodyPr vert="horz" lIns="91231" tIns="45614" rIns="91231" bIns="45614" rtlCol="0" anchor="ctr"/>
          <a:lstStyle>
            <a:lvl1pPr algn="l">
              <a:defRPr sz="1200">
                <a:solidFill>
                  <a:schemeClr val="tx1">
                    <a:tint val="75000"/>
                  </a:schemeClr>
                </a:solidFill>
              </a:defRPr>
            </a:lvl1pPr>
          </a:lstStyle>
          <a:p>
            <a:pPr defTabSz="456154"/>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73"/>
            <a:ext cx="2895600" cy="365125"/>
          </a:xfrm>
          <a:prstGeom prst="rect">
            <a:avLst/>
          </a:prstGeom>
        </p:spPr>
        <p:txBody>
          <a:bodyPr vert="horz" lIns="91231" tIns="45614" rIns="91231" bIns="45614" rtlCol="0" anchor="ctr"/>
          <a:lstStyle>
            <a:lvl1pPr algn="ctr">
              <a:defRPr sz="1200">
                <a:solidFill>
                  <a:schemeClr val="tx1">
                    <a:tint val="75000"/>
                  </a:schemeClr>
                </a:solidFill>
              </a:defRPr>
            </a:lvl1pPr>
          </a:lstStyle>
          <a:p>
            <a:pPr defTabSz="456154"/>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73"/>
            <a:ext cx="2133600" cy="365125"/>
          </a:xfrm>
          <a:prstGeom prst="rect">
            <a:avLst/>
          </a:prstGeom>
        </p:spPr>
        <p:txBody>
          <a:bodyPr vert="horz" lIns="91231" tIns="45614" rIns="91231" bIns="45614" rtlCol="0" anchor="ctr"/>
          <a:lstStyle>
            <a:lvl1pPr algn="r">
              <a:defRPr sz="1200">
                <a:solidFill>
                  <a:schemeClr val="tx1">
                    <a:tint val="75000"/>
                  </a:schemeClr>
                </a:solidFill>
              </a:defRPr>
            </a:lvl1pPr>
          </a:lstStyle>
          <a:p>
            <a:pPr defTabSz="456154"/>
            <a:fld id="{4DE6AD33-158D-B441-93C3-15396DAF392C}" type="slidenum">
              <a:rPr lang="en-US" smtClean="0">
                <a:solidFill>
                  <a:prstClr val="black">
                    <a:tint val="75000"/>
                  </a:prstClr>
                </a:solidFill>
              </a:rPr>
              <a:pPr defTabSz="456154"/>
              <a:t>‹#›</a:t>
            </a:fld>
            <a:endParaRPr lang="en-US" dirty="0">
              <a:solidFill>
                <a:prstClr val="black">
                  <a:tint val="75000"/>
                </a:prstClr>
              </a:solidFill>
            </a:endParaRPr>
          </a:p>
        </p:txBody>
      </p:sp>
      <p:cxnSp>
        <p:nvCxnSpPr>
          <p:cNvPr id="8" name="Straight Connector 7"/>
          <p:cNvCxnSpPr/>
          <p:nvPr userDrawn="1"/>
        </p:nvCxnSpPr>
        <p:spPr>
          <a:xfrm>
            <a:off x="0" y="997224"/>
            <a:ext cx="9144000" cy="0"/>
          </a:xfrm>
          <a:prstGeom prst="line">
            <a:avLst/>
          </a:prstGeom>
          <a:ln w="31750">
            <a:solidFill>
              <a:srgbClr val="993235"/>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0" y="952508"/>
            <a:ext cx="9144000" cy="0"/>
          </a:xfrm>
          <a:prstGeom prst="line">
            <a:avLst/>
          </a:prstGeom>
          <a:ln w="44450">
            <a:solidFill>
              <a:srgbClr val="76B5B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5271146"/>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 id="2147484041" r:id="rId12"/>
  </p:sldLayoutIdLst>
  <p:hf hdr="0" ftr="0" dt="0"/>
  <p:txStyles>
    <p:titleStyle>
      <a:lvl1pPr algn="ctr" defTabSz="456154" rtl="0" eaLnBrk="1" latinLnBrk="0" hangingPunct="1">
        <a:spcBef>
          <a:spcPct val="0"/>
        </a:spcBef>
        <a:buNone/>
        <a:defRPr sz="3600" b="1" kern="1200">
          <a:solidFill>
            <a:schemeClr val="tx1">
              <a:lumMod val="75000"/>
              <a:lumOff val="25000"/>
            </a:schemeClr>
          </a:solidFill>
          <a:latin typeface="Verdana" pitchFamily="34" charset="0"/>
          <a:ea typeface="Verdana" pitchFamily="34" charset="0"/>
          <a:cs typeface="Verdana" pitchFamily="34" charset="0"/>
        </a:defRPr>
      </a:lvl1pPr>
    </p:titleStyle>
    <p:bodyStyle>
      <a:lvl1pPr marL="342117" indent="-342117" algn="l" defTabSz="456154" rtl="0" eaLnBrk="1" latinLnBrk="0" hangingPunct="1">
        <a:spcBef>
          <a:spcPct val="20000"/>
        </a:spcBef>
        <a:buClr>
          <a:srgbClr val="993235"/>
        </a:buClr>
        <a:buFont typeface="Wingdings" pitchFamily="2" charset="2"/>
        <a:buChar char="§"/>
        <a:defRPr sz="3200" kern="1200">
          <a:solidFill>
            <a:schemeClr val="tx1"/>
          </a:solidFill>
          <a:latin typeface="+mn-lt"/>
          <a:ea typeface="+mn-ea"/>
          <a:cs typeface="+mn-cs"/>
        </a:defRPr>
      </a:lvl1pPr>
      <a:lvl2pPr marL="741250" indent="-285103" algn="l" defTabSz="456154" rtl="0" eaLnBrk="1" latinLnBrk="0" hangingPunct="1">
        <a:spcBef>
          <a:spcPct val="20000"/>
        </a:spcBef>
        <a:buFont typeface="Arial"/>
        <a:buChar char="–"/>
        <a:defRPr sz="2800" kern="1200">
          <a:solidFill>
            <a:schemeClr val="tx1"/>
          </a:solidFill>
          <a:latin typeface="+mn-lt"/>
          <a:ea typeface="+mn-ea"/>
          <a:cs typeface="+mn-cs"/>
        </a:defRPr>
      </a:lvl2pPr>
      <a:lvl3pPr marL="1140387" indent="-228079" algn="l" defTabSz="456154" rtl="0" eaLnBrk="1" latinLnBrk="0" hangingPunct="1">
        <a:spcBef>
          <a:spcPct val="20000"/>
        </a:spcBef>
        <a:buFont typeface="Arial"/>
        <a:buChar char="•"/>
        <a:defRPr sz="2400" kern="1200">
          <a:solidFill>
            <a:schemeClr val="tx1"/>
          </a:solidFill>
          <a:latin typeface="+mn-lt"/>
          <a:ea typeface="+mn-ea"/>
          <a:cs typeface="+mn-cs"/>
        </a:defRPr>
      </a:lvl3pPr>
      <a:lvl4pPr marL="1596538" indent="-228079" algn="l" defTabSz="456154" rtl="0" eaLnBrk="1" latinLnBrk="0" hangingPunct="1">
        <a:spcBef>
          <a:spcPct val="20000"/>
        </a:spcBef>
        <a:buFont typeface="Arial"/>
        <a:buChar char="–"/>
        <a:defRPr sz="2000" kern="1200">
          <a:solidFill>
            <a:schemeClr val="tx1"/>
          </a:solidFill>
          <a:latin typeface="+mn-lt"/>
          <a:ea typeface="+mn-ea"/>
          <a:cs typeface="+mn-cs"/>
        </a:defRPr>
      </a:lvl4pPr>
      <a:lvl5pPr marL="2052693" indent="-228079" algn="l" defTabSz="456154" rtl="0" eaLnBrk="1" latinLnBrk="0" hangingPunct="1">
        <a:spcBef>
          <a:spcPct val="20000"/>
        </a:spcBef>
        <a:buFont typeface="Arial"/>
        <a:buChar char="»"/>
        <a:defRPr sz="2000" kern="1200">
          <a:solidFill>
            <a:schemeClr val="tx1"/>
          </a:solidFill>
          <a:latin typeface="+mn-lt"/>
          <a:ea typeface="+mn-ea"/>
          <a:cs typeface="+mn-cs"/>
        </a:defRPr>
      </a:lvl5pPr>
      <a:lvl6pPr marL="2508848" indent="-228079" algn="l" defTabSz="456154" rtl="0" eaLnBrk="1" latinLnBrk="0" hangingPunct="1">
        <a:spcBef>
          <a:spcPct val="20000"/>
        </a:spcBef>
        <a:buFont typeface="Arial"/>
        <a:buChar char="•"/>
        <a:defRPr sz="2000" kern="1200">
          <a:solidFill>
            <a:schemeClr val="tx1"/>
          </a:solidFill>
          <a:latin typeface="+mn-lt"/>
          <a:ea typeface="+mn-ea"/>
          <a:cs typeface="+mn-cs"/>
        </a:defRPr>
      </a:lvl6pPr>
      <a:lvl7pPr marL="2965001" indent="-228079" algn="l" defTabSz="456154" rtl="0" eaLnBrk="1" latinLnBrk="0" hangingPunct="1">
        <a:spcBef>
          <a:spcPct val="20000"/>
        </a:spcBef>
        <a:buFont typeface="Arial"/>
        <a:buChar char="•"/>
        <a:defRPr sz="2000" kern="1200">
          <a:solidFill>
            <a:schemeClr val="tx1"/>
          </a:solidFill>
          <a:latin typeface="+mn-lt"/>
          <a:ea typeface="+mn-ea"/>
          <a:cs typeface="+mn-cs"/>
        </a:defRPr>
      </a:lvl7pPr>
      <a:lvl8pPr marL="3421160" indent="-228079" algn="l" defTabSz="456154" rtl="0" eaLnBrk="1" latinLnBrk="0" hangingPunct="1">
        <a:spcBef>
          <a:spcPct val="20000"/>
        </a:spcBef>
        <a:buFont typeface="Arial"/>
        <a:buChar char="•"/>
        <a:defRPr sz="2000" kern="1200">
          <a:solidFill>
            <a:schemeClr val="tx1"/>
          </a:solidFill>
          <a:latin typeface="+mn-lt"/>
          <a:ea typeface="+mn-ea"/>
          <a:cs typeface="+mn-cs"/>
        </a:defRPr>
      </a:lvl8pPr>
      <a:lvl9pPr marL="3877313" indent="-228079" algn="l" defTabSz="45615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154" rtl="0" eaLnBrk="1" latinLnBrk="0" hangingPunct="1">
        <a:defRPr sz="1800" kern="1200">
          <a:solidFill>
            <a:schemeClr val="tx1"/>
          </a:solidFill>
          <a:latin typeface="+mn-lt"/>
          <a:ea typeface="+mn-ea"/>
          <a:cs typeface="+mn-cs"/>
        </a:defRPr>
      </a:lvl1pPr>
      <a:lvl2pPr marL="456154" algn="l" defTabSz="456154" rtl="0" eaLnBrk="1" latinLnBrk="0" hangingPunct="1">
        <a:defRPr sz="1800" kern="1200">
          <a:solidFill>
            <a:schemeClr val="tx1"/>
          </a:solidFill>
          <a:latin typeface="+mn-lt"/>
          <a:ea typeface="+mn-ea"/>
          <a:cs typeface="+mn-cs"/>
        </a:defRPr>
      </a:lvl2pPr>
      <a:lvl3pPr marL="912309" algn="l" defTabSz="456154" rtl="0" eaLnBrk="1" latinLnBrk="0" hangingPunct="1">
        <a:defRPr sz="1800" kern="1200">
          <a:solidFill>
            <a:schemeClr val="tx1"/>
          </a:solidFill>
          <a:latin typeface="+mn-lt"/>
          <a:ea typeface="+mn-ea"/>
          <a:cs typeface="+mn-cs"/>
        </a:defRPr>
      </a:lvl3pPr>
      <a:lvl4pPr marL="1368460" algn="l" defTabSz="456154" rtl="0" eaLnBrk="1" latinLnBrk="0" hangingPunct="1">
        <a:defRPr sz="1800" kern="1200">
          <a:solidFill>
            <a:schemeClr val="tx1"/>
          </a:solidFill>
          <a:latin typeface="+mn-lt"/>
          <a:ea typeface="+mn-ea"/>
          <a:cs typeface="+mn-cs"/>
        </a:defRPr>
      </a:lvl4pPr>
      <a:lvl5pPr marL="1824615" algn="l" defTabSz="456154" rtl="0" eaLnBrk="1" latinLnBrk="0" hangingPunct="1">
        <a:defRPr sz="1800" kern="1200">
          <a:solidFill>
            <a:schemeClr val="tx1"/>
          </a:solidFill>
          <a:latin typeface="+mn-lt"/>
          <a:ea typeface="+mn-ea"/>
          <a:cs typeface="+mn-cs"/>
        </a:defRPr>
      </a:lvl5pPr>
      <a:lvl6pPr marL="2280772" algn="l" defTabSz="456154" rtl="0" eaLnBrk="1" latinLnBrk="0" hangingPunct="1">
        <a:defRPr sz="1800" kern="1200">
          <a:solidFill>
            <a:schemeClr val="tx1"/>
          </a:solidFill>
          <a:latin typeface="+mn-lt"/>
          <a:ea typeface="+mn-ea"/>
          <a:cs typeface="+mn-cs"/>
        </a:defRPr>
      </a:lvl6pPr>
      <a:lvl7pPr marL="2736927" algn="l" defTabSz="456154" rtl="0" eaLnBrk="1" latinLnBrk="0" hangingPunct="1">
        <a:defRPr sz="1800" kern="1200">
          <a:solidFill>
            <a:schemeClr val="tx1"/>
          </a:solidFill>
          <a:latin typeface="+mn-lt"/>
          <a:ea typeface="+mn-ea"/>
          <a:cs typeface="+mn-cs"/>
        </a:defRPr>
      </a:lvl7pPr>
      <a:lvl8pPr marL="3193080" algn="l" defTabSz="456154" rtl="0" eaLnBrk="1" latinLnBrk="0" hangingPunct="1">
        <a:defRPr sz="1800" kern="1200">
          <a:solidFill>
            <a:schemeClr val="tx1"/>
          </a:solidFill>
          <a:latin typeface="+mn-lt"/>
          <a:ea typeface="+mn-ea"/>
          <a:cs typeface="+mn-cs"/>
        </a:defRPr>
      </a:lvl8pPr>
      <a:lvl9pPr marL="3649234" algn="l" defTabSz="45615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8286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DE6AD33-158D-B441-93C3-15396DAF392C}" type="slidenum">
              <a:rPr lang="en-US" smtClean="0">
                <a:solidFill>
                  <a:prstClr val="black">
                    <a:tint val="75000"/>
                  </a:prstClr>
                </a:solidFill>
              </a:rPr>
              <a:pPr defTabSz="457200"/>
              <a:t>‹#›</a:t>
            </a:fld>
            <a:endParaRPr lang="en-US" dirty="0">
              <a:solidFill>
                <a:prstClr val="black">
                  <a:tint val="75000"/>
                </a:prstClr>
              </a:solidFill>
            </a:endParaRPr>
          </a:p>
        </p:txBody>
      </p:sp>
      <p:cxnSp>
        <p:nvCxnSpPr>
          <p:cNvPr id="8" name="Straight Connector 7"/>
          <p:cNvCxnSpPr/>
          <p:nvPr userDrawn="1"/>
        </p:nvCxnSpPr>
        <p:spPr>
          <a:xfrm>
            <a:off x="0" y="997224"/>
            <a:ext cx="9144000" cy="0"/>
          </a:xfrm>
          <a:prstGeom prst="line">
            <a:avLst/>
          </a:prstGeom>
          <a:ln w="31750">
            <a:solidFill>
              <a:srgbClr val="993235"/>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0" y="952508"/>
            <a:ext cx="9144000" cy="0"/>
          </a:xfrm>
          <a:prstGeom prst="line">
            <a:avLst/>
          </a:prstGeom>
          <a:ln w="44450">
            <a:solidFill>
              <a:srgbClr val="76B5B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3982258"/>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3600" b="1" kern="1200">
          <a:solidFill>
            <a:schemeClr val="tx1">
              <a:lumMod val="75000"/>
              <a:lumOff val="25000"/>
            </a:schemeClr>
          </a:solidFill>
          <a:latin typeface="Verdana" pitchFamily="34" charset="0"/>
          <a:ea typeface="Verdana" pitchFamily="34" charset="0"/>
          <a:cs typeface="Verdana" pitchFamily="34" charset="0"/>
        </a:defRPr>
      </a:lvl1pPr>
    </p:titleStyle>
    <p:bodyStyle>
      <a:lvl1pPr marL="342900" indent="-342900" algn="l" defTabSz="457200" rtl="0" eaLnBrk="1" latinLnBrk="0" hangingPunct="1">
        <a:spcBef>
          <a:spcPct val="20000"/>
        </a:spcBef>
        <a:buClr>
          <a:srgbClr val="993235"/>
        </a:buClr>
        <a:buFont typeface="Wingdings" pitchFamily="2" charset="2"/>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8286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DE6AD33-158D-B441-93C3-15396DAF392C}" type="slidenum">
              <a:rPr lang="en-US" smtClean="0">
                <a:solidFill>
                  <a:prstClr val="black">
                    <a:tint val="75000"/>
                  </a:prstClr>
                </a:solidFill>
              </a:rPr>
              <a:pPr defTabSz="457200"/>
              <a:t>‹#›</a:t>
            </a:fld>
            <a:endParaRPr lang="en-US" dirty="0">
              <a:solidFill>
                <a:prstClr val="black">
                  <a:tint val="75000"/>
                </a:prstClr>
              </a:solidFill>
            </a:endParaRPr>
          </a:p>
        </p:txBody>
      </p:sp>
      <p:cxnSp>
        <p:nvCxnSpPr>
          <p:cNvPr id="8" name="Straight Connector 7"/>
          <p:cNvCxnSpPr/>
          <p:nvPr userDrawn="1"/>
        </p:nvCxnSpPr>
        <p:spPr>
          <a:xfrm>
            <a:off x="0" y="997224"/>
            <a:ext cx="9144000" cy="0"/>
          </a:xfrm>
          <a:prstGeom prst="line">
            <a:avLst/>
          </a:prstGeom>
          <a:ln w="31750">
            <a:solidFill>
              <a:srgbClr val="993235"/>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0" y="952508"/>
            <a:ext cx="9144000" cy="0"/>
          </a:xfrm>
          <a:prstGeom prst="line">
            <a:avLst/>
          </a:prstGeom>
          <a:ln w="44450">
            <a:solidFill>
              <a:srgbClr val="76B5B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9899666"/>
      </p:ext>
    </p:extLst>
  </p:cSld>
  <p:clrMap bg1="lt1" tx1="dk1" bg2="lt2" tx2="dk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 id="2147484101" r:id="rId12"/>
  </p:sldLayoutIdLst>
  <p:hf hdr="0" ftr="0" dt="0"/>
  <p:txStyles>
    <p:titleStyle>
      <a:lvl1pPr algn="ctr" defTabSz="457200" rtl="0" eaLnBrk="1" latinLnBrk="0" hangingPunct="1">
        <a:spcBef>
          <a:spcPct val="0"/>
        </a:spcBef>
        <a:buNone/>
        <a:defRPr sz="3600" b="1" kern="1200">
          <a:solidFill>
            <a:schemeClr val="tx1">
              <a:lumMod val="75000"/>
              <a:lumOff val="25000"/>
            </a:schemeClr>
          </a:solidFill>
          <a:latin typeface="Verdana" pitchFamily="34" charset="0"/>
          <a:ea typeface="Verdana" pitchFamily="34" charset="0"/>
          <a:cs typeface="Verdana" pitchFamily="34" charset="0"/>
        </a:defRPr>
      </a:lvl1pPr>
    </p:titleStyle>
    <p:bodyStyle>
      <a:lvl1pPr marL="342900" indent="-342900" algn="l" defTabSz="457200" rtl="0" eaLnBrk="1" latinLnBrk="0" hangingPunct="1">
        <a:spcBef>
          <a:spcPct val="20000"/>
        </a:spcBef>
        <a:buClr>
          <a:srgbClr val="993235"/>
        </a:buClr>
        <a:buFont typeface="Wingdings" pitchFamily="2" charset="2"/>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3CE9C2A1-0A5B-454D-94E4-2E9E8E168969}" type="datetime1">
              <a:rPr lang="en-US" smtClean="0">
                <a:solidFill>
                  <a:prstClr val="black">
                    <a:tint val="75000"/>
                  </a:prstClr>
                </a:solidFill>
              </a:rPr>
              <a:pPr defTabSz="914400"/>
              <a:t>7/1/2016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73F6111-E61E-47BE-9743-22B4E586521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002774625"/>
      </p:ext>
    </p:extLst>
  </p:cSld>
  <p:clrMap bg1="lt1" tx1="dk1" bg2="lt2" tx2="dk2" accent1="accent1" accent2="accent2" accent3="accent3" accent4="accent4" accent5="accent5" accent6="accent6" hlink="hlink" folHlink="folHlink"/>
  <p:sldLayoutIdLst>
    <p:sldLayoutId id="2147484104" r:id="rId1"/>
    <p:sldLayoutId id="2147484106"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5A6F65D-191B-4FD1-B732-BCCEDFE2D9BE}" type="datetimeFigureOut">
              <a:rPr lang="en-US" smtClean="0">
                <a:solidFill>
                  <a:prstClr val="black">
                    <a:tint val="75000"/>
                  </a:prstClr>
                </a:solidFill>
              </a:rPr>
              <a:pPr defTabSz="914400"/>
              <a:t>7/1/2016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43714028-C6FA-46DD-AE3D-70C0BF69B2ED}"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190702875"/>
      </p:ext>
    </p:extLst>
  </p:cSld>
  <p:clrMap bg1="lt1" tx1="dk1" bg2="lt2" tx2="dk2" accent1="accent1" accent2="accent2" accent3="accent3" accent4="accent4" accent5="accent5" accent6="accent6" hlink="hlink" folHlink="folHlink"/>
  <p:sldLayoutIdLst>
    <p:sldLayoutId id="214748410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5A6F65D-191B-4FD1-B732-BCCEDFE2D9BE}" type="datetimeFigureOut">
              <a:rPr lang="en-US" smtClean="0">
                <a:solidFill>
                  <a:prstClr val="black">
                    <a:tint val="75000"/>
                  </a:prstClr>
                </a:solidFill>
              </a:rPr>
              <a:pPr defTabSz="914400"/>
              <a:t>7/1/2016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43714028-C6FA-46DD-AE3D-70C0BF69B2ED}"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190702875"/>
      </p:ext>
    </p:extLst>
  </p:cSld>
  <p:clrMap bg1="lt1" tx1="dk1" bg2="lt2" tx2="dk2" accent1="accent1" accent2="accent2" accent3="accent3" accent4="accent4" accent5="accent5" accent6="accent6" hlink="hlink" folHlink="folHlink"/>
  <p:sldLayoutIdLst>
    <p:sldLayoutId id="214748411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5A6F65D-191B-4FD1-B732-BCCEDFE2D9BE}" type="datetimeFigureOut">
              <a:rPr lang="en-US" smtClean="0">
                <a:solidFill>
                  <a:prstClr val="black">
                    <a:tint val="75000"/>
                  </a:prstClr>
                </a:solidFill>
              </a:rPr>
              <a:pPr defTabSz="914400"/>
              <a:t>7/1/2016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43714028-C6FA-46DD-AE3D-70C0BF69B2ED}"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190702875"/>
      </p:ext>
    </p:extLst>
  </p:cSld>
  <p:clrMap bg1="lt1" tx1="dk1" bg2="lt2" tx2="dk2" accent1="accent1" accent2="accent2" accent3="accent3" accent4="accent4" accent5="accent5" accent6="accent6" hlink="hlink" folHlink="folHlink"/>
  <p:sldLayoutIdLst>
    <p:sldLayoutId id="214748411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7.xml"/><Relationship Id="rId4" Type="http://schemas.openxmlformats.org/officeDocument/2006/relationships/hyperlink" Target="http://agefriendly.community/"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7.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2.xml"/><Relationship Id="rId1" Type="http://schemas.openxmlformats.org/officeDocument/2006/relationships/tags" Target="../tags/tag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4.tif"/><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6.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39.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idx="1"/>
          </p:nvPr>
        </p:nvSpPr>
        <p:spPr>
          <a:xfrm>
            <a:off x="436562" y="2438400"/>
            <a:ext cx="8229600" cy="3611563"/>
          </a:xfrm>
        </p:spPr>
        <p:txBody>
          <a:bodyPr>
            <a:normAutofit/>
          </a:bodyPr>
          <a:lstStyle/>
          <a:p>
            <a:pPr marL="0" indent="0" algn="ctr">
              <a:buNone/>
            </a:pPr>
            <a:r>
              <a:rPr lang="en-US" sz="4800" b="1" i="1" dirty="0">
                <a:solidFill>
                  <a:prstClr val="black"/>
                </a:solidFill>
              </a:rPr>
              <a:t>Creating a Collective Approach  </a:t>
            </a:r>
            <a:r>
              <a:rPr lang="en-US" sz="4800" b="1" i="1" dirty="0" smtClean="0">
                <a:solidFill>
                  <a:prstClr val="black"/>
                </a:solidFill>
              </a:rPr>
              <a:t>  to </a:t>
            </a:r>
            <a:r>
              <a:rPr lang="en-US" sz="4800" b="1" i="1" dirty="0">
                <a:solidFill>
                  <a:prstClr val="black"/>
                </a:solidFill>
              </a:rPr>
              <a:t>Address an Aging </a:t>
            </a:r>
            <a:r>
              <a:rPr lang="en-US" sz="4800" b="1" i="1" dirty="0" smtClean="0">
                <a:solidFill>
                  <a:prstClr val="black"/>
                </a:solidFill>
              </a:rPr>
              <a:t>NH</a:t>
            </a:r>
          </a:p>
          <a:p>
            <a:pPr marL="0" indent="0" algn="ctr">
              <a:buNone/>
            </a:pPr>
            <a:endParaRPr lang="en-US" sz="4000" b="1" i="1" dirty="0">
              <a:solidFill>
                <a:prstClr val="black"/>
              </a:solidFill>
              <a:latin typeface="+mj-lt"/>
              <a:cs typeface="Arial" panose="020B0604020202020204" pitchFamily="34" charset="0"/>
            </a:endParaRPr>
          </a:p>
          <a:p>
            <a:pPr marL="0" indent="0" algn="ctr">
              <a:buNone/>
            </a:pPr>
            <a:r>
              <a:rPr lang="en-US" sz="4000" b="1" i="1" dirty="0" smtClean="0">
                <a:solidFill>
                  <a:prstClr val="black"/>
                </a:solidFill>
                <a:latin typeface="+mj-lt"/>
                <a:cs typeface="Arial" panose="020B0604020202020204" pitchFamily="34" charset="0"/>
              </a:rPr>
              <a:t>September 24, 2015</a:t>
            </a:r>
            <a:endParaRPr lang="en-US" sz="4000" dirty="0" smtClean="0">
              <a:latin typeface="+mj-lt"/>
              <a:cs typeface="Arial" panose="020B0604020202020204" pitchFamily="34" charset="0"/>
            </a:endParaRPr>
          </a:p>
        </p:txBody>
      </p:sp>
      <p:sp>
        <p:nvSpPr>
          <p:cNvPr id="4" name="Slide Number Placeholder 3"/>
          <p:cNvSpPr>
            <a:spLocks noGrp="1"/>
          </p:cNvSpPr>
          <p:nvPr>
            <p:ph type="sldNum" sz="quarter" idx="12"/>
          </p:nvPr>
        </p:nvSpPr>
        <p:spPr/>
        <p:txBody>
          <a:bodyPr/>
          <a:lstStyle/>
          <a:p>
            <a:fld id="{4DE6AD33-158D-B441-93C3-15396DAF392C}" type="slidenum">
              <a:rPr lang="en-US" smtClean="0">
                <a:solidFill>
                  <a:prstClr val="black">
                    <a:tint val="75000"/>
                  </a:prstClr>
                </a:solidFill>
              </a:rPr>
              <a:pPr/>
              <a:t>1</a:t>
            </a:fld>
            <a:endParaRPr lang="en-US" dirty="0">
              <a:solidFill>
                <a:prstClr val="black">
                  <a:tint val="75000"/>
                </a:prst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02725" cy="218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73135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1"/>
          <p:cNvSpPr>
            <a:spLocks noGrp="1"/>
          </p:cNvSpPr>
          <p:nvPr>
            <p:ph type="sldNum" sz="quarter" idx="10"/>
          </p:nvPr>
        </p:nvSpPr>
        <p:spPr/>
        <p:txBody>
          <a:bodyPr/>
          <a:lstStyle/>
          <a:p>
            <a:pPr>
              <a:defRPr/>
            </a:pPr>
            <a:fld id="{FE4ACD20-0E91-4B37-82B4-CE0D6727ABF3}" type="slidenum">
              <a:rPr lang="en-US"/>
              <a:pPr>
                <a:defRPr/>
              </a:pPr>
              <a:t>10</a:t>
            </a:fld>
            <a:endParaRPr lang="en-US"/>
          </a:p>
        </p:txBody>
      </p:sp>
      <p:sp>
        <p:nvSpPr>
          <p:cNvPr id="13315" name="Text Box 2"/>
          <p:cNvSpPr txBox="1">
            <a:spLocks noChangeArrowheads="1"/>
          </p:cNvSpPr>
          <p:nvPr/>
        </p:nvSpPr>
        <p:spPr bwMode="auto">
          <a:xfrm>
            <a:off x="675796" y="228600"/>
            <a:ext cx="8002185"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bg1"/>
                </a:solidFill>
                <a:latin typeface="Arial" pitchFamily="34" charset="0"/>
              </a:defRPr>
            </a:lvl1pPr>
            <a:lvl2pPr marL="742950" indent="-285750" eaLnBrk="0" hangingPunct="0">
              <a:defRPr sz="2400">
                <a:solidFill>
                  <a:schemeClr val="bg1"/>
                </a:solidFill>
                <a:latin typeface="Arial" pitchFamily="34" charset="0"/>
              </a:defRPr>
            </a:lvl2pPr>
            <a:lvl3pPr marL="1143000" indent="-228600" eaLnBrk="0" hangingPunct="0">
              <a:defRPr sz="2400">
                <a:solidFill>
                  <a:schemeClr val="bg1"/>
                </a:solidFill>
                <a:latin typeface="Arial" pitchFamily="34" charset="0"/>
              </a:defRPr>
            </a:lvl3pPr>
            <a:lvl4pPr marL="1600200" indent="-228600" eaLnBrk="0" hangingPunct="0">
              <a:defRPr sz="2400">
                <a:solidFill>
                  <a:schemeClr val="bg1"/>
                </a:solidFill>
                <a:latin typeface="Arial" pitchFamily="34" charset="0"/>
              </a:defRPr>
            </a:lvl4pPr>
            <a:lvl5pPr marL="2057400" indent="-228600" eaLnBrk="0" hangingPunct="0">
              <a:defRPr sz="2400">
                <a:solidFill>
                  <a:schemeClr val="bg1"/>
                </a:solidFill>
                <a:latin typeface="Arial" pitchFamily="34" charset="0"/>
              </a:defRPr>
            </a:lvl5pPr>
            <a:lvl6pPr marL="2514600" indent="-228600" defTabSz="912813" eaLnBrk="0" fontAlgn="base" hangingPunct="0">
              <a:spcBef>
                <a:spcPct val="0"/>
              </a:spcBef>
              <a:spcAft>
                <a:spcPct val="0"/>
              </a:spcAft>
              <a:defRPr sz="2400">
                <a:solidFill>
                  <a:schemeClr val="bg1"/>
                </a:solidFill>
                <a:latin typeface="Arial" pitchFamily="34" charset="0"/>
              </a:defRPr>
            </a:lvl6pPr>
            <a:lvl7pPr marL="2971800" indent="-228600" defTabSz="912813" eaLnBrk="0" fontAlgn="base" hangingPunct="0">
              <a:spcBef>
                <a:spcPct val="0"/>
              </a:spcBef>
              <a:spcAft>
                <a:spcPct val="0"/>
              </a:spcAft>
              <a:defRPr sz="2400">
                <a:solidFill>
                  <a:schemeClr val="bg1"/>
                </a:solidFill>
                <a:latin typeface="Arial" pitchFamily="34" charset="0"/>
              </a:defRPr>
            </a:lvl7pPr>
            <a:lvl8pPr marL="3429000" indent="-228600" defTabSz="912813" eaLnBrk="0" fontAlgn="base" hangingPunct="0">
              <a:spcBef>
                <a:spcPct val="0"/>
              </a:spcBef>
              <a:spcAft>
                <a:spcPct val="0"/>
              </a:spcAft>
              <a:defRPr sz="2400">
                <a:solidFill>
                  <a:schemeClr val="bg1"/>
                </a:solidFill>
                <a:latin typeface="Arial" pitchFamily="34" charset="0"/>
              </a:defRPr>
            </a:lvl8pPr>
            <a:lvl9pPr marL="3886200" indent="-228600" defTabSz="912813" eaLnBrk="0" fontAlgn="base" hangingPunct="0">
              <a:spcBef>
                <a:spcPct val="0"/>
              </a:spcBef>
              <a:spcAft>
                <a:spcPct val="0"/>
              </a:spcAft>
              <a:defRPr sz="2400">
                <a:solidFill>
                  <a:schemeClr val="bg1"/>
                </a:solidFill>
                <a:latin typeface="Arial" pitchFamily="34" charset="0"/>
              </a:defRPr>
            </a:lvl9pPr>
          </a:lstStyle>
          <a:p>
            <a:pPr algn="ctr" defTabSz="912813" eaLnBrk="1" fontAlgn="base" hangingPunct="1">
              <a:lnSpc>
                <a:spcPct val="80000"/>
              </a:lnSpc>
              <a:spcBef>
                <a:spcPct val="50000"/>
              </a:spcBef>
              <a:spcAft>
                <a:spcPct val="0"/>
              </a:spcAft>
            </a:pPr>
            <a:r>
              <a:rPr lang="en-US" sz="3600"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Creating Alignment</a:t>
            </a:r>
            <a:endParaRPr lang="en-US" sz="3600" b="1" i="1" dirty="0" smtClean="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3319" name="Text Box 47"/>
          <p:cNvSpPr txBox="1">
            <a:spLocks noChangeArrowheads="1"/>
          </p:cNvSpPr>
          <p:nvPr/>
        </p:nvSpPr>
        <p:spPr bwMode="auto">
          <a:xfrm>
            <a:off x="228599" y="1524014"/>
            <a:ext cx="52528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bg1"/>
                </a:solidFill>
                <a:latin typeface="Arial" pitchFamily="34" charset="0"/>
              </a:defRPr>
            </a:lvl1pPr>
            <a:lvl2pPr marL="742950" indent="-285750" eaLnBrk="0" hangingPunct="0">
              <a:defRPr sz="2400">
                <a:solidFill>
                  <a:schemeClr val="bg1"/>
                </a:solidFill>
                <a:latin typeface="Arial" pitchFamily="34" charset="0"/>
              </a:defRPr>
            </a:lvl2pPr>
            <a:lvl3pPr marL="1143000" indent="-228600" eaLnBrk="0" hangingPunct="0">
              <a:defRPr sz="2400">
                <a:solidFill>
                  <a:schemeClr val="bg1"/>
                </a:solidFill>
                <a:latin typeface="Arial" pitchFamily="34" charset="0"/>
              </a:defRPr>
            </a:lvl3pPr>
            <a:lvl4pPr marL="1600200" indent="-228600" eaLnBrk="0" hangingPunct="0">
              <a:defRPr sz="2400">
                <a:solidFill>
                  <a:schemeClr val="bg1"/>
                </a:solidFill>
                <a:latin typeface="Arial" pitchFamily="34" charset="0"/>
              </a:defRPr>
            </a:lvl4pPr>
            <a:lvl5pPr marL="2057400" indent="-228600" eaLnBrk="0" hangingPunct="0">
              <a:defRPr sz="2400">
                <a:solidFill>
                  <a:schemeClr val="bg1"/>
                </a:solidFill>
                <a:latin typeface="Arial" pitchFamily="34" charset="0"/>
              </a:defRPr>
            </a:lvl5pPr>
            <a:lvl6pPr marL="2514600" indent="-228600" defTabSz="912813" eaLnBrk="0" fontAlgn="base" hangingPunct="0">
              <a:spcBef>
                <a:spcPct val="0"/>
              </a:spcBef>
              <a:spcAft>
                <a:spcPct val="0"/>
              </a:spcAft>
              <a:defRPr sz="2400">
                <a:solidFill>
                  <a:schemeClr val="bg1"/>
                </a:solidFill>
                <a:latin typeface="Arial" pitchFamily="34" charset="0"/>
              </a:defRPr>
            </a:lvl6pPr>
            <a:lvl7pPr marL="2971800" indent="-228600" defTabSz="912813" eaLnBrk="0" fontAlgn="base" hangingPunct="0">
              <a:spcBef>
                <a:spcPct val="0"/>
              </a:spcBef>
              <a:spcAft>
                <a:spcPct val="0"/>
              </a:spcAft>
              <a:defRPr sz="2400">
                <a:solidFill>
                  <a:schemeClr val="bg1"/>
                </a:solidFill>
                <a:latin typeface="Arial" pitchFamily="34" charset="0"/>
              </a:defRPr>
            </a:lvl7pPr>
            <a:lvl8pPr marL="3429000" indent="-228600" defTabSz="912813" eaLnBrk="0" fontAlgn="base" hangingPunct="0">
              <a:spcBef>
                <a:spcPct val="0"/>
              </a:spcBef>
              <a:spcAft>
                <a:spcPct val="0"/>
              </a:spcAft>
              <a:defRPr sz="2400">
                <a:solidFill>
                  <a:schemeClr val="bg1"/>
                </a:solidFill>
                <a:latin typeface="Arial" pitchFamily="34" charset="0"/>
              </a:defRPr>
            </a:lvl8pPr>
            <a:lvl9pPr marL="3886200" indent="-228600" defTabSz="912813" eaLnBrk="0" fontAlgn="base" hangingPunct="0">
              <a:spcBef>
                <a:spcPct val="0"/>
              </a:spcBef>
              <a:spcAft>
                <a:spcPct val="0"/>
              </a:spcAft>
              <a:defRPr sz="2400">
                <a:solidFill>
                  <a:schemeClr val="bg1"/>
                </a:solidFill>
                <a:latin typeface="Arial" pitchFamily="34" charset="0"/>
              </a:defRPr>
            </a:lvl9pPr>
          </a:lstStyle>
          <a:p>
            <a:pPr defTabSz="912813" eaLnBrk="1" fontAlgn="base" hangingPunct="1">
              <a:spcBef>
                <a:spcPct val="50000"/>
              </a:spcBef>
              <a:spcAft>
                <a:spcPct val="0"/>
              </a:spcAft>
            </a:pPr>
            <a:r>
              <a:rPr lang="en-US" altLang="en-US" sz="1800" b="1" dirty="0" smtClean="0">
                <a:solidFill>
                  <a:srgbClr val="FF0000"/>
                </a:solidFill>
                <a:cs typeface="Arial" pitchFamily="34" charset="0"/>
              </a:rPr>
              <a:t>Working in isolation = Isolated Impact</a:t>
            </a:r>
          </a:p>
        </p:txBody>
      </p:sp>
      <p:sp>
        <p:nvSpPr>
          <p:cNvPr id="13320" name="Text Box 48"/>
          <p:cNvSpPr txBox="1">
            <a:spLocks noChangeArrowheads="1"/>
          </p:cNvSpPr>
          <p:nvPr/>
        </p:nvSpPr>
        <p:spPr bwMode="auto">
          <a:xfrm>
            <a:off x="236602" y="3398400"/>
            <a:ext cx="63927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bg1"/>
                </a:solidFill>
                <a:latin typeface="Arial" pitchFamily="34" charset="0"/>
              </a:defRPr>
            </a:lvl1pPr>
            <a:lvl2pPr marL="742950" indent="-285750" eaLnBrk="0" hangingPunct="0">
              <a:defRPr sz="2400">
                <a:solidFill>
                  <a:schemeClr val="bg1"/>
                </a:solidFill>
                <a:latin typeface="Arial" pitchFamily="34" charset="0"/>
              </a:defRPr>
            </a:lvl2pPr>
            <a:lvl3pPr marL="1143000" indent="-228600" eaLnBrk="0" hangingPunct="0">
              <a:defRPr sz="2400">
                <a:solidFill>
                  <a:schemeClr val="bg1"/>
                </a:solidFill>
                <a:latin typeface="Arial" pitchFamily="34" charset="0"/>
              </a:defRPr>
            </a:lvl3pPr>
            <a:lvl4pPr marL="1600200" indent="-228600" eaLnBrk="0" hangingPunct="0">
              <a:defRPr sz="2400">
                <a:solidFill>
                  <a:schemeClr val="bg1"/>
                </a:solidFill>
                <a:latin typeface="Arial" pitchFamily="34" charset="0"/>
              </a:defRPr>
            </a:lvl4pPr>
            <a:lvl5pPr marL="2057400" indent="-228600" eaLnBrk="0" hangingPunct="0">
              <a:defRPr sz="2400">
                <a:solidFill>
                  <a:schemeClr val="bg1"/>
                </a:solidFill>
                <a:latin typeface="Arial" pitchFamily="34" charset="0"/>
              </a:defRPr>
            </a:lvl5pPr>
            <a:lvl6pPr marL="2514600" indent="-228600" defTabSz="912813" eaLnBrk="0" fontAlgn="base" hangingPunct="0">
              <a:spcBef>
                <a:spcPct val="0"/>
              </a:spcBef>
              <a:spcAft>
                <a:spcPct val="0"/>
              </a:spcAft>
              <a:defRPr sz="2400">
                <a:solidFill>
                  <a:schemeClr val="bg1"/>
                </a:solidFill>
                <a:latin typeface="Arial" pitchFamily="34" charset="0"/>
              </a:defRPr>
            </a:lvl6pPr>
            <a:lvl7pPr marL="2971800" indent="-228600" defTabSz="912813" eaLnBrk="0" fontAlgn="base" hangingPunct="0">
              <a:spcBef>
                <a:spcPct val="0"/>
              </a:spcBef>
              <a:spcAft>
                <a:spcPct val="0"/>
              </a:spcAft>
              <a:defRPr sz="2400">
                <a:solidFill>
                  <a:schemeClr val="bg1"/>
                </a:solidFill>
                <a:latin typeface="Arial" pitchFamily="34" charset="0"/>
              </a:defRPr>
            </a:lvl7pPr>
            <a:lvl8pPr marL="3429000" indent="-228600" defTabSz="912813" eaLnBrk="0" fontAlgn="base" hangingPunct="0">
              <a:spcBef>
                <a:spcPct val="0"/>
              </a:spcBef>
              <a:spcAft>
                <a:spcPct val="0"/>
              </a:spcAft>
              <a:defRPr sz="2400">
                <a:solidFill>
                  <a:schemeClr val="bg1"/>
                </a:solidFill>
                <a:latin typeface="Arial" pitchFamily="34" charset="0"/>
              </a:defRPr>
            </a:lvl8pPr>
            <a:lvl9pPr marL="3886200" indent="-228600" defTabSz="912813" eaLnBrk="0" fontAlgn="base" hangingPunct="0">
              <a:spcBef>
                <a:spcPct val="0"/>
              </a:spcBef>
              <a:spcAft>
                <a:spcPct val="0"/>
              </a:spcAft>
              <a:defRPr sz="2400">
                <a:solidFill>
                  <a:schemeClr val="bg1"/>
                </a:solidFill>
                <a:latin typeface="Arial" pitchFamily="34" charset="0"/>
              </a:defRPr>
            </a:lvl9pPr>
          </a:lstStyle>
          <a:p>
            <a:pPr defTabSz="912813" eaLnBrk="1" fontAlgn="base" hangingPunct="1">
              <a:spcBef>
                <a:spcPct val="50000"/>
              </a:spcBef>
              <a:spcAft>
                <a:spcPct val="0"/>
              </a:spcAft>
            </a:pPr>
            <a:r>
              <a:rPr lang="en-US" altLang="en-US" sz="1800" b="1" dirty="0" smtClean="0">
                <a:solidFill>
                  <a:srgbClr val="009900"/>
                </a:solidFill>
                <a:cs typeface="Arial" pitchFamily="34" charset="0"/>
              </a:rPr>
              <a:t>Working together = Collective Impact  </a:t>
            </a:r>
          </a:p>
        </p:txBody>
      </p:sp>
      <p:sp>
        <p:nvSpPr>
          <p:cNvPr id="13321" name="Text Box 22"/>
          <p:cNvSpPr txBox="1">
            <a:spLocks noChangeArrowheads="1"/>
          </p:cNvSpPr>
          <p:nvPr/>
        </p:nvSpPr>
        <p:spPr bwMode="auto">
          <a:xfrm>
            <a:off x="5185174" y="6352460"/>
            <a:ext cx="36575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bg1"/>
                </a:solidFill>
                <a:latin typeface="Arial" pitchFamily="34" charset="0"/>
              </a:defRPr>
            </a:lvl1pPr>
            <a:lvl2pPr marL="742950" indent="-285750" eaLnBrk="0" hangingPunct="0">
              <a:defRPr sz="2400">
                <a:solidFill>
                  <a:schemeClr val="bg1"/>
                </a:solidFill>
                <a:latin typeface="Arial" pitchFamily="34" charset="0"/>
              </a:defRPr>
            </a:lvl2pPr>
            <a:lvl3pPr marL="1143000" indent="-228600" eaLnBrk="0" hangingPunct="0">
              <a:defRPr sz="2400">
                <a:solidFill>
                  <a:schemeClr val="bg1"/>
                </a:solidFill>
                <a:latin typeface="Arial" pitchFamily="34" charset="0"/>
              </a:defRPr>
            </a:lvl3pPr>
            <a:lvl4pPr marL="1600200" indent="-228600" eaLnBrk="0" hangingPunct="0">
              <a:defRPr sz="2400">
                <a:solidFill>
                  <a:schemeClr val="bg1"/>
                </a:solidFill>
                <a:latin typeface="Arial" pitchFamily="34" charset="0"/>
              </a:defRPr>
            </a:lvl4pPr>
            <a:lvl5pPr marL="2057400" indent="-228600" eaLnBrk="0" hangingPunct="0">
              <a:defRPr sz="2400">
                <a:solidFill>
                  <a:schemeClr val="bg1"/>
                </a:solidFill>
                <a:latin typeface="Arial" pitchFamily="34" charset="0"/>
              </a:defRPr>
            </a:lvl5pPr>
            <a:lvl6pPr marL="2514600" indent="-228600" eaLnBrk="0" fontAlgn="base" hangingPunct="0">
              <a:spcBef>
                <a:spcPct val="0"/>
              </a:spcBef>
              <a:spcAft>
                <a:spcPct val="0"/>
              </a:spcAft>
              <a:defRPr sz="2400">
                <a:solidFill>
                  <a:schemeClr val="bg1"/>
                </a:solidFill>
                <a:latin typeface="Arial" pitchFamily="34" charset="0"/>
              </a:defRPr>
            </a:lvl6pPr>
            <a:lvl7pPr marL="2971800" indent="-228600" eaLnBrk="0" fontAlgn="base" hangingPunct="0">
              <a:spcBef>
                <a:spcPct val="0"/>
              </a:spcBef>
              <a:spcAft>
                <a:spcPct val="0"/>
              </a:spcAft>
              <a:defRPr sz="2400">
                <a:solidFill>
                  <a:schemeClr val="bg1"/>
                </a:solidFill>
                <a:latin typeface="Arial" pitchFamily="34" charset="0"/>
              </a:defRPr>
            </a:lvl7pPr>
            <a:lvl8pPr marL="3429000" indent="-228600" eaLnBrk="0" fontAlgn="base" hangingPunct="0">
              <a:spcBef>
                <a:spcPct val="0"/>
              </a:spcBef>
              <a:spcAft>
                <a:spcPct val="0"/>
              </a:spcAft>
              <a:defRPr sz="2400">
                <a:solidFill>
                  <a:schemeClr val="bg1"/>
                </a:solidFill>
                <a:latin typeface="Arial" pitchFamily="34" charset="0"/>
              </a:defRPr>
            </a:lvl8pPr>
            <a:lvl9pPr marL="3886200" indent="-228600" eaLnBrk="0" fontAlgn="base" hangingPunct="0">
              <a:spcBef>
                <a:spcPct val="0"/>
              </a:spcBef>
              <a:spcAft>
                <a:spcPct val="0"/>
              </a:spcAft>
              <a:defRPr sz="2400">
                <a:solidFill>
                  <a:schemeClr val="bg1"/>
                </a:solidFill>
                <a:latin typeface="Arial" pitchFamily="34" charset="0"/>
              </a:defRPr>
            </a:lvl9pPr>
          </a:lstStyle>
          <a:p>
            <a:pPr algn="r" eaLnBrk="1" fontAlgn="base" hangingPunct="1">
              <a:spcBef>
                <a:spcPct val="50000"/>
              </a:spcBef>
              <a:spcAft>
                <a:spcPct val="0"/>
              </a:spcAft>
            </a:pPr>
            <a:r>
              <a:rPr lang="en-US" altLang="en-US" sz="1000" i="1" dirty="0" smtClean="0">
                <a:solidFill>
                  <a:srgbClr val="000000"/>
                </a:solidFill>
                <a:cs typeface="Arial" pitchFamily="34" charset="0"/>
              </a:rPr>
              <a:t>Adapted from : Paul Epstein, Results that Matter Team</a:t>
            </a:r>
            <a:endParaRPr lang="en-US" altLang="en-US" sz="1000" i="1" dirty="0" smtClean="0">
              <a:solidFill>
                <a:srgbClr val="FFFFFF"/>
              </a:solidFill>
              <a:cs typeface="Arial"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486" y="2091915"/>
            <a:ext cx="7874314" cy="1073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1" name="Group 19"/>
          <p:cNvGrpSpPr>
            <a:grpSpLocks/>
          </p:cNvGrpSpPr>
          <p:nvPr/>
        </p:nvGrpSpPr>
        <p:grpSpPr bwMode="auto">
          <a:xfrm>
            <a:off x="101997" y="3994150"/>
            <a:ext cx="8965803" cy="1949450"/>
            <a:chOff x="96" y="2496"/>
            <a:chExt cx="5520" cy="1392"/>
          </a:xfrm>
        </p:grpSpPr>
        <p:sp>
          <p:nvSpPr>
            <p:cNvPr id="82" name="Oval 20"/>
            <p:cNvSpPr>
              <a:spLocks noChangeArrowheads="1"/>
            </p:cNvSpPr>
            <p:nvPr/>
          </p:nvSpPr>
          <p:spPr bwMode="auto">
            <a:xfrm>
              <a:off x="4272" y="2640"/>
              <a:ext cx="1344" cy="1248"/>
            </a:xfrm>
            <a:prstGeom prst="ellipse">
              <a:avLst/>
            </a:prstGeom>
            <a:solidFill>
              <a:srgbClr val="FF9900"/>
            </a:solidFill>
            <a:ln w="9525">
              <a:solidFill>
                <a:srgbClr val="FFFFFF"/>
              </a:solidFill>
              <a:round/>
              <a:headEnd/>
              <a:tailEnd/>
            </a:ln>
          </p:spPr>
          <p:txBody>
            <a:bodyPr wrap="none" anchor="ctr"/>
            <a:lstStyle/>
            <a:p>
              <a:pPr marL="0" marR="0" lvl="0" indent="0" defTabSz="912813" eaLnBrk="1" fontAlgn="base" latinLnBrk="0" hangingPunct="1">
                <a:lnSpc>
                  <a:spcPct val="90000"/>
                </a:lnSpc>
                <a:spcBef>
                  <a:spcPct val="20000"/>
                </a:spcBef>
                <a:spcAft>
                  <a:spcPct val="0"/>
                </a:spcAft>
                <a:buClrTx/>
                <a:buSzTx/>
                <a:buFont typeface="Arial" pitchFamily="34" charset="0"/>
                <a:buChar char="•"/>
                <a:tabLst/>
                <a:defRPr/>
              </a:pPr>
              <a:endParaRPr kumimoji="0" lang="en-US" altLang="en-US" sz="2500" b="0" i="0" u="none" strike="noStrike" kern="0" cap="none" spc="0" normalizeH="0" baseline="0" noProof="0" smtClean="0">
                <a:ln>
                  <a:noFill/>
                </a:ln>
                <a:solidFill>
                  <a:srgbClr val="000000"/>
                </a:solidFill>
                <a:effectLst/>
                <a:uLnTx/>
                <a:uFillTx/>
                <a:latin typeface="Futura Std Light"/>
                <a:cs typeface="Arial" pitchFamily="34" charset="0"/>
              </a:endParaRPr>
            </a:p>
          </p:txBody>
        </p:sp>
        <p:sp>
          <p:nvSpPr>
            <p:cNvPr id="83" name="AutoShape 21"/>
            <p:cNvSpPr>
              <a:spLocks noChangeArrowheads="1"/>
            </p:cNvSpPr>
            <p:nvPr/>
          </p:nvSpPr>
          <p:spPr bwMode="auto">
            <a:xfrm>
              <a:off x="432" y="2784"/>
              <a:ext cx="3984" cy="960"/>
            </a:xfrm>
            <a:prstGeom prst="rightArrow">
              <a:avLst>
                <a:gd name="adj1" fmla="val 50000"/>
                <a:gd name="adj2" fmla="val 103750"/>
              </a:avLst>
            </a:prstGeom>
            <a:solidFill>
              <a:srgbClr val="99CCFF"/>
            </a:solidFill>
            <a:ln w="9525">
              <a:solidFill>
                <a:srgbClr val="000000"/>
              </a:solidFill>
              <a:miter lim="800000"/>
              <a:headEnd/>
              <a:tailEnd/>
            </a:ln>
          </p:spPr>
          <p:txBody>
            <a:bodyPr wrap="none" anchor="ctr"/>
            <a:lstStyle/>
            <a:p>
              <a:pPr marL="0" marR="0" lvl="0" indent="0" defTabSz="912813" eaLnBrk="1" fontAlgn="base" latinLnBrk="0" hangingPunct="1">
                <a:lnSpc>
                  <a:spcPct val="90000"/>
                </a:lnSpc>
                <a:spcBef>
                  <a:spcPct val="20000"/>
                </a:spcBef>
                <a:spcAft>
                  <a:spcPct val="0"/>
                </a:spcAft>
                <a:buClrTx/>
                <a:buSzTx/>
                <a:buFont typeface="Arial" pitchFamily="34" charset="0"/>
                <a:buChar char="•"/>
                <a:tabLst/>
                <a:defRPr/>
              </a:pPr>
              <a:endParaRPr kumimoji="0" lang="en-US" altLang="en-US" sz="2500" b="0" i="0" u="none" strike="noStrike" kern="0" cap="none" spc="0" normalizeH="0" baseline="0" noProof="0" smtClean="0">
                <a:ln>
                  <a:noFill/>
                </a:ln>
                <a:solidFill>
                  <a:srgbClr val="000000"/>
                </a:solidFill>
                <a:effectLst/>
                <a:uLnTx/>
                <a:uFillTx/>
                <a:latin typeface="Futura Std Light"/>
                <a:cs typeface="Arial" pitchFamily="34" charset="0"/>
              </a:endParaRPr>
            </a:p>
          </p:txBody>
        </p:sp>
        <p:sp>
          <p:nvSpPr>
            <p:cNvPr id="84" name="Line 22"/>
            <p:cNvSpPr>
              <a:spLocks noChangeShapeType="1"/>
            </p:cNvSpPr>
            <p:nvPr/>
          </p:nvSpPr>
          <p:spPr bwMode="auto">
            <a:xfrm>
              <a:off x="528" y="3168"/>
              <a:ext cx="57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Arial" pitchFamily="34" charset="0"/>
              </a:endParaRPr>
            </a:p>
          </p:txBody>
        </p:sp>
        <p:sp>
          <p:nvSpPr>
            <p:cNvPr id="85" name="Line 23"/>
            <p:cNvSpPr>
              <a:spLocks noChangeShapeType="1"/>
            </p:cNvSpPr>
            <p:nvPr/>
          </p:nvSpPr>
          <p:spPr bwMode="auto">
            <a:xfrm>
              <a:off x="720" y="3360"/>
              <a:ext cx="57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Arial" pitchFamily="34" charset="0"/>
              </a:endParaRPr>
            </a:p>
          </p:txBody>
        </p:sp>
        <p:sp>
          <p:nvSpPr>
            <p:cNvPr id="86" name="Line 24"/>
            <p:cNvSpPr>
              <a:spLocks noChangeShapeType="1"/>
            </p:cNvSpPr>
            <p:nvPr/>
          </p:nvSpPr>
          <p:spPr bwMode="auto">
            <a:xfrm>
              <a:off x="1200" y="3168"/>
              <a:ext cx="57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Arial" pitchFamily="34" charset="0"/>
              </a:endParaRPr>
            </a:p>
          </p:txBody>
        </p:sp>
        <p:sp>
          <p:nvSpPr>
            <p:cNvPr id="87" name="Line 25"/>
            <p:cNvSpPr>
              <a:spLocks noChangeShapeType="1"/>
            </p:cNvSpPr>
            <p:nvPr/>
          </p:nvSpPr>
          <p:spPr bwMode="auto">
            <a:xfrm>
              <a:off x="1440" y="3360"/>
              <a:ext cx="57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Arial" pitchFamily="34" charset="0"/>
              </a:endParaRPr>
            </a:p>
          </p:txBody>
        </p:sp>
        <p:sp>
          <p:nvSpPr>
            <p:cNvPr id="88" name="Line 26"/>
            <p:cNvSpPr>
              <a:spLocks noChangeShapeType="1"/>
            </p:cNvSpPr>
            <p:nvPr/>
          </p:nvSpPr>
          <p:spPr bwMode="auto">
            <a:xfrm>
              <a:off x="1824" y="3264"/>
              <a:ext cx="57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Arial" pitchFamily="34" charset="0"/>
              </a:endParaRPr>
            </a:p>
          </p:txBody>
        </p:sp>
        <p:sp>
          <p:nvSpPr>
            <p:cNvPr id="89" name="Line 27"/>
            <p:cNvSpPr>
              <a:spLocks noChangeShapeType="1"/>
            </p:cNvSpPr>
            <p:nvPr/>
          </p:nvSpPr>
          <p:spPr bwMode="auto">
            <a:xfrm>
              <a:off x="2304" y="3360"/>
              <a:ext cx="57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Arial" pitchFamily="34" charset="0"/>
              </a:endParaRPr>
            </a:p>
          </p:txBody>
        </p:sp>
        <p:sp>
          <p:nvSpPr>
            <p:cNvPr id="90" name="Line 28"/>
            <p:cNvSpPr>
              <a:spLocks noChangeShapeType="1"/>
            </p:cNvSpPr>
            <p:nvPr/>
          </p:nvSpPr>
          <p:spPr bwMode="auto">
            <a:xfrm>
              <a:off x="2016" y="3168"/>
              <a:ext cx="57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Arial" pitchFamily="34" charset="0"/>
              </a:endParaRPr>
            </a:p>
          </p:txBody>
        </p:sp>
        <p:sp>
          <p:nvSpPr>
            <p:cNvPr id="91" name="Line 29"/>
            <p:cNvSpPr>
              <a:spLocks noChangeShapeType="1"/>
            </p:cNvSpPr>
            <p:nvPr/>
          </p:nvSpPr>
          <p:spPr bwMode="auto">
            <a:xfrm>
              <a:off x="2832" y="3168"/>
              <a:ext cx="57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Arial" pitchFamily="34" charset="0"/>
              </a:endParaRPr>
            </a:p>
          </p:txBody>
        </p:sp>
        <p:sp>
          <p:nvSpPr>
            <p:cNvPr id="92" name="Line 30"/>
            <p:cNvSpPr>
              <a:spLocks noChangeShapeType="1"/>
            </p:cNvSpPr>
            <p:nvPr/>
          </p:nvSpPr>
          <p:spPr bwMode="auto">
            <a:xfrm>
              <a:off x="2976" y="3312"/>
              <a:ext cx="57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Arial" pitchFamily="34" charset="0"/>
              </a:endParaRPr>
            </a:p>
          </p:txBody>
        </p:sp>
        <p:sp>
          <p:nvSpPr>
            <p:cNvPr id="93" name="Text Box 31"/>
            <p:cNvSpPr txBox="1">
              <a:spLocks noChangeArrowheads="1"/>
            </p:cNvSpPr>
            <p:nvPr/>
          </p:nvSpPr>
          <p:spPr bwMode="auto">
            <a:xfrm>
              <a:off x="4512" y="2928"/>
              <a:ext cx="864" cy="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pitchFamily="34" charset="0"/>
                </a:defRPr>
              </a:lvl1pPr>
              <a:lvl2pPr marL="742950" indent="-285750" eaLnBrk="0" hangingPunct="0">
                <a:defRPr sz="2400">
                  <a:solidFill>
                    <a:schemeClr val="bg1"/>
                  </a:solidFill>
                  <a:latin typeface="Arial" pitchFamily="34" charset="0"/>
                </a:defRPr>
              </a:lvl2pPr>
              <a:lvl3pPr marL="1143000" indent="-228600" eaLnBrk="0" hangingPunct="0">
                <a:defRPr sz="2400">
                  <a:solidFill>
                    <a:schemeClr val="bg1"/>
                  </a:solidFill>
                  <a:latin typeface="Arial" pitchFamily="34" charset="0"/>
                </a:defRPr>
              </a:lvl3pPr>
              <a:lvl4pPr marL="1600200" indent="-228600" eaLnBrk="0" hangingPunct="0">
                <a:defRPr sz="2400">
                  <a:solidFill>
                    <a:schemeClr val="bg1"/>
                  </a:solidFill>
                  <a:latin typeface="Arial" pitchFamily="34" charset="0"/>
                </a:defRPr>
              </a:lvl4pPr>
              <a:lvl5pPr marL="2057400" indent="-228600" eaLnBrk="0" hangingPunct="0">
                <a:defRPr sz="2400">
                  <a:solidFill>
                    <a:schemeClr val="bg1"/>
                  </a:solidFill>
                  <a:latin typeface="Arial" pitchFamily="34" charset="0"/>
                </a:defRPr>
              </a:lvl5pPr>
              <a:lvl6pPr marL="2514600" indent="-228600" defTabSz="912813" eaLnBrk="0" fontAlgn="base" hangingPunct="0">
                <a:spcBef>
                  <a:spcPct val="0"/>
                </a:spcBef>
                <a:spcAft>
                  <a:spcPct val="0"/>
                </a:spcAft>
                <a:defRPr sz="2400">
                  <a:solidFill>
                    <a:schemeClr val="bg1"/>
                  </a:solidFill>
                  <a:latin typeface="Arial" pitchFamily="34" charset="0"/>
                </a:defRPr>
              </a:lvl6pPr>
              <a:lvl7pPr marL="2971800" indent="-228600" defTabSz="912813" eaLnBrk="0" fontAlgn="base" hangingPunct="0">
                <a:spcBef>
                  <a:spcPct val="0"/>
                </a:spcBef>
                <a:spcAft>
                  <a:spcPct val="0"/>
                </a:spcAft>
                <a:defRPr sz="2400">
                  <a:solidFill>
                    <a:schemeClr val="bg1"/>
                  </a:solidFill>
                  <a:latin typeface="Arial" pitchFamily="34" charset="0"/>
                </a:defRPr>
              </a:lvl7pPr>
              <a:lvl8pPr marL="3429000" indent="-228600" defTabSz="912813" eaLnBrk="0" fontAlgn="base" hangingPunct="0">
                <a:spcBef>
                  <a:spcPct val="0"/>
                </a:spcBef>
                <a:spcAft>
                  <a:spcPct val="0"/>
                </a:spcAft>
                <a:defRPr sz="2400">
                  <a:solidFill>
                    <a:schemeClr val="bg1"/>
                  </a:solidFill>
                  <a:latin typeface="Arial" pitchFamily="34" charset="0"/>
                </a:defRPr>
              </a:lvl8pPr>
              <a:lvl9pPr marL="3886200" indent="-228600" defTabSz="912813" eaLnBrk="0" fontAlgn="base" hangingPunct="0">
                <a:spcBef>
                  <a:spcPct val="0"/>
                </a:spcBef>
                <a:spcAft>
                  <a:spcPct val="0"/>
                </a:spcAft>
                <a:defRPr sz="2400">
                  <a:solidFill>
                    <a:schemeClr val="bg1"/>
                  </a:solidFill>
                  <a:latin typeface="Arial" pitchFamily="34" charset="0"/>
                </a:defRPr>
              </a:lvl9pPr>
            </a:lstStyle>
            <a:p>
              <a:pPr marL="0" marR="0" lvl="0" indent="0" algn="ctr" defTabSz="912813" eaLnBrk="1" fontAlgn="base" latinLnBrk="0" hangingPunct="1">
                <a:lnSpc>
                  <a:spcPct val="100000"/>
                </a:lnSpc>
                <a:spcBef>
                  <a:spcPct val="50000"/>
                </a:spcBef>
                <a:spcAft>
                  <a:spcPct val="0"/>
                </a:spcAft>
                <a:buClrTx/>
                <a:buSzTx/>
                <a:buFontTx/>
                <a:buNone/>
                <a:tabLst/>
                <a:defRPr/>
              </a:pPr>
              <a:r>
                <a:rPr kumimoji="0" lang="en-US" altLang="en-US" sz="1800" b="1" i="0" u="none" strike="noStrike" kern="0" cap="none" spc="0" normalizeH="0" baseline="0" noProof="0" dirty="0" smtClean="0">
                  <a:ln>
                    <a:noFill/>
                  </a:ln>
                  <a:solidFill>
                    <a:srgbClr val="000000"/>
                  </a:solidFill>
                  <a:effectLst/>
                  <a:uLnTx/>
                  <a:uFillTx/>
                  <a:latin typeface="Arial" pitchFamily="34" charset="0"/>
                  <a:cs typeface="Arial" pitchFamily="34" charset="0"/>
                </a:rPr>
                <a:t>Enhanced Outcomes for Elders</a:t>
              </a:r>
            </a:p>
          </p:txBody>
        </p:sp>
        <p:sp>
          <p:nvSpPr>
            <p:cNvPr id="94" name="Text Box 32"/>
            <p:cNvSpPr txBox="1">
              <a:spLocks noChangeArrowheads="1"/>
            </p:cNvSpPr>
            <p:nvPr/>
          </p:nvSpPr>
          <p:spPr bwMode="auto">
            <a:xfrm>
              <a:off x="96" y="2736"/>
              <a:ext cx="3168"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pitchFamily="34" charset="0"/>
                </a:defRPr>
              </a:lvl1pPr>
              <a:lvl2pPr marL="742950" indent="-285750" eaLnBrk="0" hangingPunct="0">
                <a:defRPr sz="2400">
                  <a:solidFill>
                    <a:schemeClr val="bg1"/>
                  </a:solidFill>
                  <a:latin typeface="Arial" pitchFamily="34" charset="0"/>
                </a:defRPr>
              </a:lvl2pPr>
              <a:lvl3pPr marL="1143000" indent="-228600" eaLnBrk="0" hangingPunct="0">
                <a:defRPr sz="2400">
                  <a:solidFill>
                    <a:schemeClr val="bg1"/>
                  </a:solidFill>
                  <a:latin typeface="Arial" pitchFamily="34" charset="0"/>
                </a:defRPr>
              </a:lvl3pPr>
              <a:lvl4pPr marL="1600200" indent="-228600" eaLnBrk="0" hangingPunct="0">
                <a:defRPr sz="2400">
                  <a:solidFill>
                    <a:schemeClr val="bg1"/>
                  </a:solidFill>
                  <a:latin typeface="Arial" pitchFamily="34" charset="0"/>
                </a:defRPr>
              </a:lvl4pPr>
              <a:lvl5pPr marL="2057400" indent="-228600" eaLnBrk="0" hangingPunct="0">
                <a:defRPr sz="2400">
                  <a:solidFill>
                    <a:schemeClr val="bg1"/>
                  </a:solidFill>
                  <a:latin typeface="Arial" pitchFamily="34" charset="0"/>
                </a:defRPr>
              </a:lvl5pPr>
              <a:lvl6pPr marL="2514600" indent="-228600" defTabSz="912813" eaLnBrk="0" fontAlgn="base" hangingPunct="0">
                <a:spcBef>
                  <a:spcPct val="0"/>
                </a:spcBef>
                <a:spcAft>
                  <a:spcPct val="0"/>
                </a:spcAft>
                <a:defRPr sz="2400">
                  <a:solidFill>
                    <a:schemeClr val="bg1"/>
                  </a:solidFill>
                  <a:latin typeface="Arial" pitchFamily="34" charset="0"/>
                </a:defRPr>
              </a:lvl6pPr>
              <a:lvl7pPr marL="2971800" indent="-228600" defTabSz="912813" eaLnBrk="0" fontAlgn="base" hangingPunct="0">
                <a:spcBef>
                  <a:spcPct val="0"/>
                </a:spcBef>
                <a:spcAft>
                  <a:spcPct val="0"/>
                </a:spcAft>
                <a:defRPr sz="2400">
                  <a:solidFill>
                    <a:schemeClr val="bg1"/>
                  </a:solidFill>
                  <a:latin typeface="Arial" pitchFamily="34" charset="0"/>
                </a:defRPr>
              </a:lvl7pPr>
              <a:lvl8pPr marL="3429000" indent="-228600" defTabSz="912813" eaLnBrk="0" fontAlgn="base" hangingPunct="0">
                <a:spcBef>
                  <a:spcPct val="0"/>
                </a:spcBef>
                <a:spcAft>
                  <a:spcPct val="0"/>
                </a:spcAft>
                <a:defRPr sz="2400">
                  <a:solidFill>
                    <a:schemeClr val="bg1"/>
                  </a:solidFill>
                  <a:latin typeface="Arial" pitchFamily="34" charset="0"/>
                </a:defRPr>
              </a:lvl8pPr>
              <a:lvl9pPr marL="3886200" indent="-228600" defTabSz="912813" eaLnBrk="0" fontAlgn="base" hangingPunct="0">
                <a:spcBef>
                  <a:spcPct val="0"/>
                </a:spcBef>
                <a:spcAft>
                  <a:spcPct val="0"/>
                </a:spcAft>
                <a:defRPr sz="2400">
                  <a:solidFill>
                    <a:schemeClr val="bg1"/>
                  </a:solidFill>
                  <a:latin typeface="Arial" pitchFamily="34" charset="0"/>
                </a:defRPr>
              </a:lvl9pPr>
            </a:lstStyle>
            <a:p>
              <a:pPr marL="0" marR="0" lvl="0" indent="0" defTabSz="912813" eaLnBrk="1" fontAlgn="base" latinLnBrk="0" hangingPunct="1">
                <a:lnSpc>
                  <a:spcPct val="100000"/>
                </a:lnSpc>
                <a:spcBef>
                  <a:spcPct val="50000"/>
                </a:spcBef>
                <a:spcAft>
                  <a:spcPct val="0"/>
                </a:spcAft>
                <a:buClrTx/>
                <a:buSzTx/>
                <a:buFontTx/>
                <a:buNone/>
                <a:tabLst/>
                <a:defRPr/>
              </a:pPr>
              <a:r>
                <a:rPr kumimoji="0" lang="en-US" altLang="en-US" sz="1600" b="0" i="0" u="none" strike="noStrike" kern="0" cap="none" spc="0" normalizeH="0" baseline="0" noProof="0" dirty="0" smtClean="0">
                  <a:ln>
                    <a:noFill/>
                  </a:ln>
                  <a:solidFill>
                    <a:srgbClr val="000000"/>
                  </a:solidFill>
                  <a:effectLst/>
                  <a:uLnTx/>
                  <a:uFillTx/>
                  <a:latin typeface="Arial" pitchFamily="34" charset="0"/>
                  <a:cs typeface="Arial" pitchFamily="34" charset="0"/>
                </a:rPr>
                <a:t>Providers   Non-profits         Media    Civic Groups</a:t>
              </a:r>
            </a:p>
          </p:txBody>
        </p:sp>
        <p:sp>
          <p:nvSpPr>
            <p:cNvPr id="95" name="Text Box 33"/>
            <p:cNvSpPr txBox="1">
              <a:spLocks noChangeArrowheads="1"/>
            </p:cNvSpPr>
            <p:nvPr/>
          </p:nvSpPr>
          <p:spPr bwMode="auto">
            <a:xfrm>
              <a:off x="192" y="3600"/>
              <a:ext cx="31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pitchFamily="34" charset="0"/>
                </a:defRPr>
              </a:lvl1pPr>
              <a:lvl2pPr marL="742950" indent="-285750" eaLnBrk="0" hangingPunct="0">
                <a:defRPr sz="2400">
                  <a:solidFill>
                    <a:schemeClr val="bg1"/>
                  </a:solidFill>
                  <a:latin typeface="Arial" pitchFamily="34" charset="0"/>
                </a:defRPr>
              </a:lvl2pPr>
              <a:lvl3pPr marL="1143000" indent="-228600" eaLnBrk="0" hangingPunct="0">
                <a:defRPr sz="2400">
                  <a:solidFill>
                    <a:schemeClr val="bg1"/>
                  </a:solidFill>
                  <a:latin typeface="Arial" pitchFamily="34" charset="0"/>
                </a:defRPr>
              </a:lvl3pPr>
              <a:lvl4pPr marL="1600200" indent="-228600" eaLnBrk="0" hangingPunct="0">
                <a:defRPr sz="2400">
                  <a:solidFill>
                    <a:schemeClr val="bg1"/>
                  </a:solidFill>
                  <a:latin typeface="Arial" pitchFamily="34" charset="0"/>
                </a:defRPr>
              </a:lvl4pPr>
              <a:lvl5pPr marL="2057400" indent="-228600" eaLnBrk="0" hangingPunct="0">
                <a:defRPr sz="2400">
                  <a:solidFill>
                    <a:schemeClr val="bg1"/>
                  </a:solidFill>
                  <a:latin typeface="Arial" pitchFamily="34" charset="0"/>
                </a:defRPr>
              </a:lvl5pPr>
              <a:lvl6pPr marL="2514600" indent="-228600" defTabSz="912813" eaLnBrk="0" fontAlgn="base" hangingPunct="0">
                <a:spcBef>
                  <a:spcPct val="0"/>
                </a:spcBef>
                <a:spcAft>
                  <a:spcPct val="0"/>
                </a:spcAft>
                <a:defRPr sz="2400">
                  <a:solidFill>
                    <a:schemeClr val="bg1"/>
                  </a:solidFill>
                  <a:latin typeface="Arial" pitchFamily="34" charset="0"/>
                </a:defRPr>
              </a:lvl6pPr>
              <a:lvl7pPr marL="2971800" indent="-228600" defTabSz="912813" eaLnBrk="0" fontAlgn="base" hangingPunct="0">
                <a:spcBef>
                  <a:spcPct val="0"/>
                </a:spcBef>
                <a:spcAft>
                  <a:spcPct val="0"/>
                </a:spcAft>
                <a:defRPr sz="2400">
                  <a:solidFill>
                    <a:schemeClr val="bg1"/>
                  </a:solidFill>
                  <a:latin typeface="Arial" pitchFamily="34" charset="0"/>
                </a:defRPr>
              </a:lvl7pPr>
              <a:lvl8pPr marL="3429000" indent="-228600" defTabSz="912813" eaLnBrk="0" fontAlgn="base" hangingPunct="0">
                <a:spcBef>
                  <a:spcPct val="0"/>
                </a:spcBef>
                <a:spcAft>
                  <a:spcPct val="0"/>
                </a:spcAft>
                <a:defRPr sz="2400">
                  <a:solidFill>
                    <a:schemeClr val="bg1"/>
                  </a:solidFill>
                  <a:latin typeface="Arial" pitchFamily="34" charset="0"/>
                </a:defRPr>
              </a:lvl8pPr>
              <a:lvl9pPr marL="3886200" indent="-228600" defTabSz="912813" eaLnBrk="0" fontAlgn="base" hangingPunct="0">
                <a:spcBef>
                  <a:spcPct val="0"/>
                </a:spcBef>
                <a:spcAft>
                  <a:spcPct val="0"/>
                </a:spcAft>
                <a:defRPr sz="2400">
                  <a:solidFill>
                    <a:schemeClr val="bg1"/>
                  </a:solidFill>
                  <a:latin typeface="Arial" pitchFamily="34" charset="0"/>
                </a:defRPr>
              </a:lvl9pPr>
            </a:lstStyle>
            <a:p>
              <a:pPr marL="0" marR="0" lvl="0" indent="0" defTabSz="912813" eaLnBrk="1" fontAlgn="base" latinLnBrk="0" hangingPunct="1">
                <a:lnSpc>
                  <a:spcPct val="100000"/>
                </a:lnSpc>
                <a:spcBef>
                  <a:spcPct val="50000"/>
                </a:spcBef>
                <a:spcAft>
                  <a:spcPct val="0"/>
                </a:spcAft>
                <a:buClrTx/>
                <a:buSzTx/>
                <a:buFontTx/>
                <a:buNone/>
                <a:tabLst/>
                <a:defRPr/>
              </a:pPr>
              <a:r>
                <a:rPr kumimoji="0" lang="en-US" altLang="en-US" sz="1600" b="0" i="0" u="none" strike="noStrike" kern="0" cap="none" spc="0" normalizeH="0" baseline="0" noProof="0" smtClean="0">
                  <a:ln>
                    <a:noFill/>
                  </a:ln>
                  <a:solidFill>
                    <a:srgbClr val="000000"/>
                  </a:solidFill>
                  <a:effectLst/>
                  <a:uLnTx/>
                  <a:uFillTx/>
                  <a:latin typeface="Arial" pitchFamily="34" charset="0"/>
                  <a:cs typeface="Arial" pitchFamily="34" charset="0"/>
                </a:rPr>
                <a:t>Government  Businesses  Public Health  Faith-based</a:t>
              </a:r>
              <a:r>
                <a:rPr kumimoji="0" lang="en-US" altLang="en-US" sz="1800" b="0" i="0" u="none" strike="noStrike" kern="0" cap="none" spc="0" normalizeH="0" baseline="0" noProof="0" smtClean="0">
                  <a:ln>
                    <a:noFill/>
                  </a:ln>
                  <a:solidFill>
                    <a:srgbClr val="FFFFFF"/>
                  </a:solidFill>
                  <a:effectLst/>
                  <a:uLnTx/>
                  <a:uFillTx/>
                  <a:latin typeface="Arial" pitchFamily="34" charset="0"/>
                  <a:cs typeface="Arial" pitchFamily="34" charset="0"/>
                </a:rPr>
                <a:t>   </a:t>
              </a:r>
            </a:p>
          </p:txBody>
        </p:sp>
        <p:sp>
          <p:nvSpPr>
            <p:cNvPr id="96" name="Line 34"/>
            <p:cNvSpPr>
              <a:spLocks noChangeShapeType="1"/>
            </p:cNvSpPr>
            <p:nvPr/>
          </p:nvSpPr>
          <p:spPr bwMode="auto">
            <a:xfrm flipV="1">
              <a:off x="864" y="3360"/>
              <a:ext cx="96"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Arial" pitchFamily="34" charset="0"/>
              </a:endParaRPr>
            </a:p>
          </p:txBody>
        </p:sp>
        <p:sp>
          <p:nvSpPr>
            <p:cNvPr id="97" name="Line 35"/>
            <p:cNvSpPr>
              <a:spLocks noChangeShapeType="1"/>
            </p:cNvSpPr>
            <p:nvPr/>
          </p:nvSpPr>
          <p:spPr bwMode="auto">
            <a:xfrm flipV="1">
              <a:off x="1440" y="3360"/>
              <a:ext cx="240"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Arial" pitchFamily="34" charset="0"/>
              </a:endParaRPr>
            </a:p>
          </p:txBody>
        </p:sp>
        <p:sp>
          <p:nvSpPr>
            <p:cNvPr id="98" name="Line 36"/>
            <p:cNvSpPr>
              <a:spLocks noChangeShapeType="1"/>
            </p:cNvSpPr>
            <p:nvPr/>
          </p:nvSpPr>
          <p:spPr bwMode="auto">
            <a:xfrm flipH="1" flipV="1">
              <a:off x="2112" y="3264"/>
              <a:ext cx="96" cy="3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Arial" pitchFamily="34" charset="0"/>
              </a:endParaRPr>
            </a:p>
          </p:txBody>
        </p:sp>
        <p:sp>
          <p:nvSpPr>
            <p:cNvPr id="99" name="Line 37"/>
            <p:cNvSpPr>
              <a:spLocks noChangeShapeType="1"/>
            </p:cNvSpPr>
            <p:nvPr/>
          </p:nvSpPr>
          <p:spPr bwMode="auto">
            <a:xfrm>
              <a:off x="528" y="2928"/>
              <a:ext cx="240" cy="2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Arial" pitchFamily="34" charset="0"/>
              </a:endParaRPr>
            </a:p>
          </p:txBody>
        </p:sp>
        <p:sp>
          <p:nvSpPr>
            <p:cNvPr id="100" name="Line 38"/>
            <p:cNvSpPr>
              <a:spLocks noChangeShapeType="1"/>
            </p:cNvSpPr>
            <p:nvPr/>
          </p:nvSpPr>
          <p:spPr bwMode="auto">
            <a:xfrm flipH="1">
              <a:off x="1152" y="2928"/>
              <a:ext cx="0" cy="33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Arial" pitchFamily="34" charset="0"/>
              </a:endParaRPr>
            </a:p>
          </p:txBody>
        </p:sp>
        <p:sp>
          <p:nvSpPr>
            <p:cNvPr id="101" name="Line 39"/>
            <p:cNvSpPr>
              <a:spLocks noChangeShapeType="1"/>
            </p:cNvSpPr>
            <p:nvPr/>
          </p:nvSpPr>
          <p:spPr bwMode="auto">
            <a:xfrm>
              <a:off x="2016" y="2928"/>
              <a:ext cx="144" cy="2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Arial" pitchFamily="34" charset="0"/>
              </a:endParaRPr>
            </a:p>
          </p:txBody>
        </p:sp>
        <p:sp>
          <p:nvSpPr>
            <p:cNvPr id="102" name="Line 40"/>
            <p:cNvSpPr>
              <a:spLocks noChangeShapeType="1"/>
            </p:cNvSpPr>
            <p:nvPr/>
          </p:nvSpPr>
          <p:spPr bwMode="auto">
            <a:xfrm flipH="1">
              <a:off x="2736" y="2928"/>
              <a:ext cx="96" cy="33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Arial" pitchFamily="34" charset="0"/>
              </a:endParaRPr>
            </a:p>
          </p:txBody>
        </p:sp>
        <p:sp>
          <p:nvSpPr>
            <p:cNvPr id="103" name="Line 41"/>
            <p:cNvSpPr>
              <a:spLocks noChangeShapeType="1"/>
            </p:cNvSpPr>
            <p:nvPr/>
          </p:nvSpPr>
          <p:spPr bwMode="auto">
            <a:xfrm flipV="1">
              <a:off x="2976" y="3312"/>
              <a:ext cx="288" cy="33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Arial" pitchFamily="34" charset="0"/>
              </a:endParaRPr>
            </a:p>
          </p:txBody>
        </p:sp>
        <p:sp>
          <p:nvSpPr>
            <p:cNvPr id="104" name="Line 42"/>
            <p:cNvSpPr>
              <a:spLocks noChangeShapeType="1"/>
            </p:cNvSpPr>
            <p:nvPr/>
          </p:nvSpPr>
          <p:spPr bwMode="auto">
            <a:xfrm>
              <a:off x="2592" y="3264"/>
              <a:ext cx="48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Arial" pitchFamily="34" charset="0"/>
              </a:endParaRPr>
            </a:p>
          </p:txBody>
        </p:sp>
        <p:sp>
          <p:nvSpPr>
            <p:cNvPr id="105" name="Line 43"/>
            <p:cNvSpPr>
              <a:spLocks noChangeShapeType="1"/>
            </p:cNvSpPr>
            <p:nvPr/>
          </p:nvSpPr>
          <p:spPr bwMode="auto">
            <a:xfrm>
              <a:off x="3168" y="2736"/>
              <a:ext cx="0" cy="4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Arial" pitchFamily="34" charset="0"/>
              </a:endParaRPr>
            </a:p>
          </p:txBody>
        </p:sp>
        <p:sp>
          <p:nvSpPr>
            <p:cNvPr id="106" name="Line 44"/>
            <p:cNvSpPr>
              <a:spLocks noChangeShapeType="1"/>
            </p:cNvSpPr>
            <p:nvPr/>
          </p:nvSpPr>
          <p:spPr bwMode="auto">
            <a:xfrm>
              <a:off x="864" y="3264"/>
              <a:ext cx="62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Arial" pitchFamily="34" charset="0"/>
              </a:endParaRPr>
            </a:p>
          </p:txBody>
        </p:sp>
        <p:sp>
          <p:nvSpPr>
            <p:cNvPr id="107" name="Line 45"/>
            <p:cNvSpPr>
              <a:spLocks noChangeShapeType="1"/>
            </p:cNvSpPr>
            <p:nvPr/>
          </p:nvSpPr>
          <p:spPr bwMode="auto">
            <a:xfrm flipV="1">
              <a:off x="1488" y="2688"/>
              <a:ext cx="144" cy="4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Arial" pitchFamily="34" charset="0"/>
              </a:endParaRPr>
            </a:p>
          </p:txBody>
        </p:sp>
        <p:sp>
          <p:nvSpPr>
            <p:cNvPr id="108" name="Text Box 46"/>
            <p:cNvSpPr txBox="1">
              <a:spLocks noChangeArrowheads="1"/>
            </p:cNvSpPr>
            <p:nvPr/>
          </p:nvSpPr>
          <p:spPr bwMode="auto">
            <a:xfrm>
              <a:off x="1056" y="2496"/>
              <a:ext cx="1488"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pitchFamily="34" charset="0"/>
                </a:defRPr>
              </a:lvl1pPr>
              <a:lvl2pPr marL="742950" indent="-285750" eaLnBrk="0" hangingPunct="0">
                <a:defRPr sz="2400">
                  <a:solidFill>
                    <a:schemeClr val="bg1"/>
                  </a:solidFill>
                  <a:latin typeface="Arial" pitchFamily="34" charset="0"/>
                </a:defRPr>
              </a:lvl2pPr>
              <a:lvl3pPr marL="1143000" indent="-228600" eaLnBrk="0" hangingPunct="0">
                <a:defRPr sz="2400">
                  <a:solidFill>
                    <a:schemeClr val="bg1"/>
                  </a:solidFill>
                  <a:latin typeface="Arial" pitchFamily="34" charset="0"/>
                </a:defRPr>
              </a:lvl3pPr>
              <a:lvl4pPr marL="1600200" indent="-228600" eaLnBrk="0" hangingPunct="0">
                <a:defRPr sz="2400">
                  <a:solidFill>
                    <a:schemeClr val="bg1"/>
                  </a:solidFill>
                  <a:latin typeface="Arial" pitchFamily="34" charset="0"/>
                </a:defRPr>
              </a:lvl4pPr>
              <a:lvl5pPr marL="2057400" indent="-228600" eaLnBrk="0" hangingPunct="0">
                <a:defRPr sz="2400">
                  <a:solidFill>
                    <a:schemeClr val="bg1"/>
                  </a:solidFill>
                  <a:latin typeface="Arial" pitchFamily="34" charset="0"/>
                </a:defRPr>
              </a:lvl5pPr>
              <a:lvl6pPr marL="2514600" indent="-228600" defTabSz="912813" eaLnBrk="0" fontAlgn="base" hangingPunct="0">
                <a:spcBef>
                  <a:spcPct val="0"/>
                </a:spcBef>
                <a:spcAft>
                  <a:spcPct val="0"/>
                </a:spcAft>
                <a:defRPr sz="2400">
                  <a:solidFill>
                    <a:schemeClr val="bg1"/>
                  </a:solidFill>
                  <a:latin typeface="Arial" pitchFamily="34" charset="0"/>
                </a:defRPr>
              </a:lvl6pPr>
              <a:lvl7pPr marL="2971800" indent="-228600" defTabSz="912813" eaLnBrk="0" fontAlgn="base" hangingPunct="0">
                <a:spcBef>
                  <a:spcPct val="0"/>
                </a:spcBef>
                <a:spcAft>
                  <a:spcPct val="0"/>
                </a:spcAft>
                <a:defRPr sz="2400">
                  <a:solidFill>
                    <a:schemeClr val="bg1"/>
                  </a:solidFill>
                  <a:latin typeface="Arial" pitchFamily="34" charset="0"/>
                </a:defRPr>
              </a:lvl7pPr>
              <a:lvl8pPr marL="3429000" indent="-228600" defTabSz="912813" eaLnBrk="0" fontAlgn="base" hangingPunct="0">
                <a:spcBef>
                  <a:spcPct val="0"/>
                </a:spcBef>
                <a:spcAft>
                  <a:spcPct val="0"/>
                </a:spcAft>
                <a:defRPr sz="2400">
                  <a:solidFill>
                    <a:schemeClr val="bg1"/>
                  </a:solidFill>
                  <a:latin typeface="Arial" pitchFamily="34" charset="0"/>
                </a:defRPr>
              </a:lvl8pPr>
              <a:lvl9pPr marL="3886200" indent="-228600" defTabSz="912813" eaLnBrk="0" fontAlgn="base" hangingPunct="0">
                <a:spcBef>
                  <a:spcPct val="0"/>
                </a:spcBef>
                <a:spcAft>
                  <a:spcPct val="0"/>
                </a:spcAft>
                <a:defRPr sz="2400">
                  <a:solidFill>
                    <a:schemeClr val="bg1"/>
                  </a:solidFill>
                  <a:latin typeface="Arial" pitchFamily="34" charset="0"/>
                </a:defRPr>
              </a:lvl9pPr>
            </a:lstStyle>
            <a:p>
              <a:pPr marL="0" marR="0" lvl="0" indent="0" defTabSz="912813" eaLnBrk="1" fontAlgn="base" latinLnBrk="0" hangingPunct="1">
                <a:lnSpc>
                  <a:spcPct val="100000"/>
                </a:lnSpc>
                <a:spcBef>
                  <a:spcPct val="50000"/>
                </a:spcBef>
                <a:spcAft>
                  <a:spcPct val="0"/>
                </a:spcAft>
                <a:buClrTx/>
                <a:buSzTx/>
                <a:buFontTx/>
                <a:buNone/>
                <a:tabLst/>
                <a:defRPr/>
              </a:pPr>
              <a:r>
                <a:rPr kumimoji="0" lang="en-US" altLang="en-US" sz="1600" b="0" i="0" u="none" strike="noStrike" kern="0" cap="none" spc="0" normalizeH="0" baseline="0" noProof="0" dirty="0" smtClean="0">
                  <a:ln>
                    <a:noFill/>
                  </a:ln>
                  <a:solidFill>
                    <a:srgbClr val="000000"/>
                  </a:solidFill>
                  <a:effectLst/>
                  <a:uLnTx/>
                  <a:uFillTx/>
                  <a:latin typeface="Arial" pitchFamily="34" charset="0"/>
                  <a:cs typeface="Arial" pitchFamily="34" charset="0"/>
                </a:rPr>
                <a:t>Policy Environment</a:t>
              </a:r>
            </a:p>
          </p:txBody>
        </p:sp>
      </p:grpSp>
      <p:sp>
        <p:nvSpPr>
          <p:cNvPr id="2" name="TextBox 1"/>
          <p:cNvSpPr txBox="1"/>
          <p:nvPr/>
        </p:nvSpPr>
        <p:spPr>
          <a:xfrm>
            <a:off x="4657724" y="3990973"/>
            <a:ext cx="1133475" cy="338554"/>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Academic</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9175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0600" y="457200"/>
            <a:ext cx="7258050" cy="5806440"/>
          </a:xfrm>
        </p:spPr>
      </p:pic>
      <p:sp>
        <p:nvSpPr>
          <p:cNvPr id="4" name="Slide Number Placeholder 3"/>
          <p:cNvSpPr>
            <a:spLocks noGrp="1"/>
          </p:cNvSpPr>
          <p:nvPr>
            <p:ph type="sldNum" sz="quarter" idx="12"/>
          </p:nvPr>
        </p:nvSpPr>
        <p:spPr/>
        <p:txBody>
          <a:bodyPr/>
          <a:lstStyle/>
          <a:p>
            <a:fld id="{4DE6AD33-158D-B441-93C3-15396DAF392C}" type="slidenum">
              <a:rPr lang="en-US" smtClean="0">
                <a:solidFill>
                  <a:prstClr val="black">
                    <a:tint val="75000"/>
                  </a:prstClr>
                </a:solidFill>
              </a:rPr>
              <a:pPr/>
              <a:t>11</a:t>
            </a:fld>
            <a:endParaRPr lang="en-US" dirty="0">
              <a:solidFill>
                <a:prstClr val="black">
                  <a:tint val="75000"/>
                </a:prstClr>
              </a:solidFill>
            </a:endParaRPr>
          </a:p>
        </p:txBody>
      </p:sp>
    </p:spTree>
    <p:extLst>
      <p:ext uri="{BB962C8B-B14F-4D97-AF65-F5344CB8AC3E}">
        <p14:creationId xmlns:p14="http://schemas.microsoft.com/office/powerpoint/2010/main" val="30258900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DE6AD33-158D-B441-93C3-15396DAF392C}" type="slidenum">
              <a:rPr lang="en-US" smtClean="0">
                <a:solidFill>
                  <a:prstClr val="black">
                    <a:tint val="75000"/>
                  </a:prstClr>
                </a:solidFill>
              </a:rPr>
              <a:pPr/>
              <a:t>12</a:t>
            </a:fld>
            <a:endParaRPr lang="en-US" dirty="0">
              <a:solidFill>
                <a:prstClr val="black">
                  <a:tint val="75000"/>
                </a:prstClr>
              </a:solidFill>
            </a:endParaRPr>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46596" y="457200"/>
            <a:ext cx="6222207"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 y="3065752"/>
            <a:ext cx="8153400" cy="3539430"/>
          </a:xfrm>
          <a:prstGeom prst="rect">
            <a:avLst/>
          </a:prstGeom>
          <a:noFill/>
        </p:spPr>
        <p:txBody>
          <a:bodyPr wrap="square" rtlCol="0">
            <a:spAutoFit/>
          </a:bodyPr>
          <a:lstStyle/>
          <a:p>
            <a:pPr algn="ctr"/>
            <a:r>
              <a:rPr lang="en-US" sz="3200" dirty="0"/>
              <a:t>Free membership for service providers, </a:t>
            </a:r>
            <a:r>
              <a:rPr lang="en-US" sz="3200" dirty="0" smtClean="0"/>
              <a:t>local officials, advocates</a:t>
            </a:r>
            <a:r>
              <a:rPr lang="en-US" sz="3200" dirty="0"/>
              <a:t>, </a:t>
            </a:r>
            <a:r>
              <a:rPr lang="en-US" sz="3200" dirty="0" smtClean="0"/>
              <a:t>caregivers and </a:t>
            </a:r>
            <a:r>
              <a:rPr lang="en-US" sz="3200" dirty="0"/>
              <a:t>older adults from Maine, New Hampshire and </a:t>
            </a:r>
            <a:r>
              <a:rPr lang="en-US" sz="3200" dirty="0" smtClean="0"/>
              <a:t>Vermont.</a:t>
            </a:r>
          </a:p>
          <a:p>
            <a:pPr algn="ctr"/>
            <a:endParaRPr lang="en-US" sz="3200" dirty="0"/>
          </a:p>
          <a:p>
            <a:pPr algn="ctr"/>
            <a:r>
              <a:rPr lang="en-US" sz="3200" dirty="0" smtClean="0"/>
              <a:t>Simply go online to register:</a:t>
            </a:r>
            <a:endParaRPr lang="en-US" sz="3200" dirty="0">
              <a:hlinkClick r:id="rId4"/>
            </a:endParaRPr>
          </a:p>
          <a:p>
            <a:pPr algn="ctr"/>
            <a:r>
              <a:rPr lang="en-US" sz="3200" dirty="0" smtClean="0">
                <a:hlinkClick r:id="rId4"/>
              </a:rPr>
              <a:t>http</a:t>
            </a:r>
            <a:r>
              <a:rPr lang="en-US" sz="3200" dirty="0">
                <a:hlinkClick r:id="rId4"/>
              </a:rPr>
              <a:t>://agefriendly.community</a:t>
            </a:r>
            <a:r>
              <a:rPr lang="en-US" sz="3200" dirty="0" smtClean="0">
                <a:hlinkClick r:id="rId4"/>
              </a:rPr>
              <a:t>/</a:t>
            </a:r>
            <a:endParaRPr lang="en-US" sz="3200" dirty="0" smtClean="0"/>
          </a:p>
          <a:p>
            <a:pPr algn="ctr"/>
            <a:endParaRPr lang="en-US" sz="3200" dirty="0"/>
          </a:p>
        </p:txBody>
      </p:sp>
    </p:spTree>
    <p:extLst>
      <p:ext uri="{BB962C8B-B14F-4D97-AF65-F5344CB8AC3E}">
        <p14:creationId xmlns:p14="http://schemas.microsoft.com/office/powerpoint/2010/main" val="29627662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DE6AD33-158D-B441-93C3-15396DAF392C}" type="slidenum">
              <a:rPr lang="en-US" smtClean="0">
                <a:solidFill>
                  <a:prstClr val="black">
                    <a:tint val="75000"/>
                  </a:prstClr>
                </a:solidFill>
              </a:rPr>
              <a:pPr/>
              <a:t>13</a:t>
            </a:fld>
            <a:endParaRPr lang="en-US" dirty="0">
              <a:solidFill>
                <a:prstClr val="black">
                  <a:tint val="75000"/>
                </a:prstClr>
              </a:solidFill>
            </a:endParaRP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28800" y="0"/>
            <a:ext cx="531011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85800" y="2057400"/>
            <a:ext cx="7924800" cy="4031873"/>
          </a:xfrm>
          <a:prstGeom prst="rect">
            <a:avLst/>
          </a:prstGeom>
          <a:noFill/>
        </p:spPr>
        <p:txBody>
          <a:bodyPr wrap="square" rtlCol="0">
            <a:spAutoFit/>
          </a:bodyPr>
          <a:lstStyle/>
          <a:p>
            <a:pPr algn="ctr"/>
            <a:r>
              <a:rPr lang="en-US" sz="3600" b="1" dirty="0" smtClean="0">
                <a:latin typeface="Verdana" panose="020B0604030504040204" pitchFamily="34" charset="0"/>
                <a:ea typeface="Verdana" panose="020B0604030504040204" pitchFamily="34" charset="0"/>
                <a:cs typeface="Verdana" panose="020B0604030504040204" pitchFamily="34" charset="0"/>
              </a:rPr>
              <a:t>Upcoming Webinars</a:t>
            </a:r>
          </a:p>
          <a:p>
            <a:endParaRPr lang="en-US" sz="2800" dirty="0" smtClean="0"/>
          </a:p>
          <a:p>
            <a:pPr marL="457200" indent="-457200">
              <a:buFont typeface="Wingdings" panose="05000000000000000000" pitchFamily="2" charset="2"/>
              <a:buChar char="ü"/>
            </a:pPr>
            <a:r>
              <a:rPr lang="en-US" sz="3200" dirty="0" smtClean="0"/>
              <a:t>Supporting </a:t>
            </a:r>
            <a:r>
              <a:rPr lang="en-US" sz="3200" dirty="0"/>
              <a:t>Community </a:t>
            </a:r>
            <a:r>
              <a:rPr lang="en-US" sz="3200" dirty="0" smtClean="0"/>
              <a:t>Health </a:t>
            </a:r>
            <a:endParaRPr lang="en-US" sz="3200" dirty="0"/>
          </a:p>
          <a:p>
            <a:r>
              <a:rPr lang="en-US" sz="3200" dirty="0" smtClean="0"/>
              <a:t>Wednesday</a:t>
            </a:r>
            <a:r>
              <a:rPr lang="en-US" sz="3200" dirty="0"/>
              <a:t>, September </a:t>
            </a:r>
            <a:r>
              <a:rPr lang="en-US" sz="3200" dirty="0" smtClean="0"/>
              <a:t>23</a:t>
            </a:r>
            <a:r>
              <a:rPr lang="en-US" sz="3200" baseline="30000" dirty="0" smtClean="0"/>
              <a:t>rd</a:t>
            </a:r>
            <a:r>
              <a:rPr lang="en-US" sz="3200" dirty="0" smtClean="0"/>
              <a:t> from 12-1:30 PM</a:t>
            </a:r>
          </a:p>
          <a:p>
            <a:endParaRPr lang="en-US" sz="3200" dirty="0"/>
          </a:p>
          <a:p>
            <a:pPr marL="457200" indent="-457200">
              <a:buFont typeface="Wingdings" panose="05000000000000000000" pitchFamily="2" charset="2"/>
              <a:buChar char="ü"/>
            </a:pPr>
            <a:r>
              <a:rPr lang="en-US" sz="3200" dirty="0"/>
              <a:t>Age Friendly Community Model: Villages </a:t>
            </a:r>
            <a:endParaRPr lang="en-US" sz="3200" dirty="0" smtClean="0"/>
          </a:p>
          <a:p>
            <a:r>
              <a:rPr lang="en-US" sz="3200" dirty="0" smtClean="0"/>
              <a:t>Wednesday</a:t>
            </a:r>
            <a:r>
              <a:rPr lang="en-US" sz="3200" dirty="0"/>
              <a:t>, October </a:t>
            </a:r>
            <a:r>
              <a:rPr lang="en-US" sz="3200" dirty="0" smtClean="0"/>
              <a:t>21</a:t>
            </a:r>
            <a:r>
              <a:rPr lang="en-US" sz="3200" baseline="30000" dirty="0" smtClean="0"/>
              <a:t>st</a:t>
            </a:r>
            <a:r>
              <a:rPr lang="en-US" sz="3200" dirty="0" smtClean="0"/>
              <a:t> from 12-1:30 PM</a:t>
            </a:r>
          </a:p>
          <a:p>
            <a:endParaRPr lang="en-US" sz="3200" dirty="0"/>
          </a:p>
        </p:txBody>
      </p:sp>
    </p:spTree>
    <p:extLst>
      <p:ext uri="{BB962C8B-B14F-4D97-AF65-F5344CB8AC3E}">
        <p14:creationId xmlns:p14="http://schemas.microsoft.com/office/powerpoint/2010/main" val="2787024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Miss the Boat!</a:t>
            </a:r>
            <a:endParaRPr lang="en-US" dirty="0"/>
          </a:p>
        </p:txBody>
      </p:sp>
      <p:sp>
        <p:nvSpPr>
          <p:cNvPr id="8" name="Content Placeholder 7"/>
          <p:cNvSpPr>
            <a:spLocks noGrp="1"/>
          </p:cNvSpPr>
          <p:nvPr>
            <p:ph sz="half" idx="2"/>
          </p:nvPr>
        </p:nvSpPr>
        <p:spPr>
          <a:xfrm>
            <a:off x="5076669" y="1354280"/>
            <a:ext cx="4038600" cy="4923810"/>
          </a:xfrm>
        </p:spPr>
        <p:txBody>
          <a:bodyPr>
            <a:noAutofit/>
          </a:bodyPr>
          <a:lstStyle/>
          <a:p>
            <a:pPr>
              <a:buClr>
                <a:schemeClr val="accent3">
                  <a:lumMod val="50000"/>
                </a:schemeClr>
              </a:buClr>
            </a:pPr>
            <a:r>
              <a:rPr lang="en-US" sz="3600" dirty="0" smtClean="0"/>
              <a:t>Participate in a </a:t>
            </a:r>
            <a:r>
              <a:rPr lang="en-US" sz="3600" b="1" dirty="0" smtClean="0"/>
              <a:t>Work Group </a:t>
            </a:r>
          </a:p>
          <a:p>
            <a:pPr>
              <a:buClr>
                <a:schemeClr val="accent3">
                  <a:lumMod val="50000"/>
                </a:schemeClr>
              </a:buClr>
            </a:pPr>
            <a:r>
              <a:rPr lang="en-US" sz="3600" dirty="0" smtClean="0"/>
              <a:t>Join the </a:t>
            </a:r>
            <a:r>
              <a:rPr lang="en-US" sz="3600" b="1" dirty="0" smtClean="0"/>
              <a:t>TSLCA</a:t>
            </a:r>
          </a:p>
          <a:p>
            <a:pPr>
              <a:buClr>
                <a:schemeClr val="accent3">
                  <a:lumMod val="50000"/>
                </a:schemeClr>
              </a:buClr>
            </a:pPr>
            <a:r>
              <a:rPr lang="en-US" sz="3600" dirty="0" smtClean="0"/>
              <a:t>Sign up for the </a:t>
            </a:r>
            <a:r>
              <a:rPr lang="en-US" sz="3600" b="1" dirty="0" smtClean="0"/>
              <a:t>Webinars</a:t>
            </a:r>
          </a:p>
          <a:p>
            <a:pPr>
              <a:buClr>
                <a:schemeClr val="accent3">
                  <a:lumMod val="50000"/>
                </a:schemeClr>
              </a:buClr>
            </a:pPr>
            <a:r>
              <a:rPr lang="en-US" sz="3600" dirty="0" smtClean="0"/>
              <a:t>Register and mark your calendar for </a:t>
            </a:r>
            <a:r>
              <a:rPr lang="en-US" sz="3600" b="1" dirty="0" smtClean="0"/>
              <a:t>December 10</a:t>
            </a:r>
            <a:r>
              <a:rPr lang="en-US" sz="3600" b="1" baseline="30000" dirty="0" smtClean="0"/>
              <a:t>th</a:t>
            </a:r>
            <a:r>
              <a:rPr lang="en-US" sz="3600" b="1" dirty="0" smtClean="0"/>
              <a:t> </a:t>
            </a:r>
            <a:endParaRPr lang="en-US" sz="3600" b="1" dirty="0"/>
          </a:p>
        </p:txBody>
      </p:sp>
      <p:sp>
        <p:nvSpPr>
          <p:cNvPr id="4" name="Slide Number Placeholder 3"/>
          <p:cNvSpPr>
            <a:spLocks noGrp="1"/>
          </p:cNvSpPr>
          <p:nvPr>
            <p:ph type="sldNum" sz="quarter" idx="12"/>
          </p:nvPr>
        </p:nvSpPr>
        <p:spPr/>
        <p:txBody>
          <a:bodyPr/>
          <a:lstStyle/>
          <a:p>
            <a:fld id="{4DE6AD33-158D-B441-93C3-15396DAF392C}" type="slidenum">
              <a:rPr lang="en-US" smtClean="0">
                <a:solidFill>
                  <a:prstClr val="black">
                    <a:tint val="75000"/>
                  </a:prstClr>
                </a:solidFill>
              </a:rPr>
              <a:pPr/>
              <a:t>14</a:t>
            </a:fld>
            <a:endParaRPr lang="en-US" dirty="0">
              <a:solidFill>
                <a:prstClr val="black">
                  <a:tint val="75000"/>
                </a:prstClr>
              </a:solidFill>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3900" b="58602"/>
          <a:stretch/>
        </p:blipFill>
        <p:spPr bwMode="auto">
          <a:xfrm>
            <a:off x="152400" y="1524000"/>
            <a:ext cx="4800600" cy="458437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5774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Slide Number Placeholder 3"/>
          <p:cNvSpPr>
            <a:spLocks noGrp="1"/>
          </p:cNvSpPr>
          <p:nvPr>
            <p:ph type="sldNum" sz="quarter" idx="12"/>
          </p:nvPr>
        </p:nvSpPr>
        <p:spPr/>
        <p:txBody>
          <a:bodyPr/>
          <a:lstStyle/>
          <a:p>
            <a:fld id="{4DE6AD33-158D-B441-93C3-15396DAF392C}" type="slidenum">
              <a:rPr lang="en-US" smtClean="0">
                <a:solidFill>
                  <a:prstClr val="black">
                    <a:tint val="75000"/>
                  </a:prstClr>
                </a:solidFill>
              </a:rPr>
              <a:pPr/>
              <a:t>15</a:t>
            </a:fld>
            <a:endParaRPr lang="en-US" dirty="0">
              <a:solidFill>
                <a:prstClr val="black">
                  <a:tint val="75000"/>
                </a:prstClr>
              </a:solidFill>
            </a:endParaRP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1383878"/>
            <a:ext cx="3352800" cy="5026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447799"/>
            <a:ext cx="3316833" cy="496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61466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Update from the Work Groups</a:t>
            </a:r>
            <a:endParaRPr lang="en-US" dirty="0"/>
          </a:p>
        </p:txBody>
      </p:sp>
      <p:pic>
        <p:nvPicPr>
          <p:cNvPr id="5" name="Content Placeholder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905" r="7209" b="9884"/>
          <a:stretch/>
        </p:blipFill>
        <p:spPr>
          <a:xfrm>
            <a:off x="2362200" y="2267129"/>
            <a:ext cx="4264116" cy="3066871"/>
          </a:xfrm>
        </p:spPr>
      </p:pic>
      <p:sp>
        <p:nvSpPr>
          <p:cNvPr id="4" name="Slide Number Placeholder 3"/>
          <p:cNvSpPr>
            <a:spLocks noGrp="1"/>
          </p:cNvSpPr>
          <p:nvPr>
            <p:ph type="sldNum" sz="quarter" idx="12"/>
          </p:nvPr>
        </p:nvSpPr>
        <p:spPr/>
        <p:txBody>
          <a:bodyPr/>
          <a:lstStyle/>
          <a:p>
            <a:fld id="{4DE6AD33-158D-B441-93C3-15396DAF392C}" type="slidenum">
              <a:rPr lang="en-US" smtClean="0">
                <a:solidFill>
                  <a:prstClr val="black">
                    <a:tint val="75000"/>
                  </a:prstClr>
                </a:solidFill>
              </a:rPr>
              <a:pPr/>
              <a:t>16</a:t>
            </a:fld>
            <a:endParaRPr lang="en-US" dirty="0">
              <a:solidFill>
                <a:prstClr val="black">
                  <a:tint val="75000"/>
                </a:prstClr>
              </a:solidFill>
            </a:endParaRPr>
          </a:p>
        </p:txBody>
      </p:sp>
      <p:sp>
        <p:nvSpPr>
          <p:cNvPr id="7" name="TextBox 6"/>
          <p:cNvSpPr txBox="1"/>
          <p:nvPr/>
        </p:nvSpPr>
        <p:spPr>
          <a:xfrm>
            <a:off x="228600" y="1524000"/>
            <a:ext cx="1981200" cy="830997"/>
          </a:xfrm>
          <a:prstGeom prst="rect">
            <a:avLst/>
          </a:prstGeom>
          <a:solidFill>
            <a:srgbClr val="F9B47B"/>
          </a:solidFill>
        </p:spPr>
        <p:txBody>
          <a:bodyPr wrap="square" rtlCol="0">
            <a:spAutoFit/>
          </a:bodyPr>
          <a:lstStyle/>
          <a:p>
            <a:pPr algn="ctr"/>
            <a:r>
              <a:rPr lang="en-US" sz="2400" b="1" dirty="0" smtClean="0"/>
              <a:t>Fundamental Needs</a:t>
            </a:r>
            <a:endParaRPr lang="en-US" sz="2400" b="1" dirty="0"/>
          </a:p>
        </p:txBody>
      </p:sp>
      <p:sp>
        <p:nvSpPr>
          <p:cNvPr id="8" name="TextBox 7"/>
          <p:cNvSpPr txBox="1"/>
          <p:nvPr/>
        </p:nvSpPr>
        <p:spPr>
          <a:xfrm>
            <a:off x="228600" y="3276600"/>
            <a:ext cx="1981200" cy="1200329"/>
          </a:xfrm>
          <a:prstGeom prst="rect">
            <a:avLst/>
          </a:prstGeom>
          <a:solidFill>
            <a:srgbClr val="00B0F0"/>
          </a:solidFill>
        </p:spPr>
        <p:txBody>
          <a:bodyPr wrap="square" rtlCol="0">
            <a:spAutoFit/>
          </a:bodyPr>
          <a:lstStyle/>
          <a:p>
            <a:pPr algn="ctr"/>
            <a:r>
              <a:rPr lang="en-US" sz="2400" b="1" dirty="0" smtClean="0"/>
              <a:t>Broad Range </a:t>
            </a:r>
          </a:p>
          <a:p>
            <a:pPr algn="ctr"/>
            <a:r>
              <a:rPr lang="en-US" sz="2400" b="1" dirty="0" smtClean="0"/>
              <a:t>of Living Arrangements</a:t>
            </a:r>
            <a:endParaRPr lang="en-US" sz="2400" b="1" dirty="0"/>
          </a:p>
        </p:txBody>
      </p:sp>
      <p:sp>
        <p:nvSpPr>
          <p:cNvPr id="9" name="TextBox 8"/>
          <p:cNvSpPr txBox="1"/>
          <p:nvPr/>
        </p:nvSpPr>
        <p:spPr>
          <a:xfrm>
            <a:off x="254540" y="5181600"/>
            <a:ext cx="1981200" cy="1200329"/>
          </a:xfrm>
          <a:prstGeom prst="rect">
            <a:avLst/>
          </a:prstGeom>
          <a:solidFill>
            <a:srgbClr val="97DBD9"/>
          </a:solidFill>
        </p:spPr>
        <p:txBody>
          <a:bodyPr wrap="square" rtlCol="0">
            <a:spAutoFit/>
          </a:bodyPr>
          <a:lstStyle/>
          <a:p>
            <a:pPr algn="ctr"/>
            <a:r>
              <a:rPr lang="en-US" sz="2400" b="1" dirty="0" smtClean="0"/>
              <a:t>Support to Caregivers and Families</a:t>
            </a:r>
            <a:endParaRPr lang="en-US" sz="2400" b="1" dirty="0"/>
          </a:p>
        </p:txBody>
      </p:sp>
      <p:sp>
        <p:nvSpPr>
          <p:cNvPr id="10" name="TextBox 9"/>
          <p:cNvSpPr txBox="1"/>
          <p:nvPr/>
        </p:nvSpPr>
        <p:spPr>
          <a:xfrm>
            <a:off x="6858000" y="1219200"/>
            <a:ext cx="1981200" cy="1200329"/>
          </a:xfrm>
          <a:prstGeom prst="rect">
            <a:avLst/>
          </a:prstGeom>
          <a:solidFill>
            <a:srgbClr val="00DA63"/>
          </a:solidFill>
        </p:spPr>
        <p:txBody>
          <a:bodyPr wrap="square" rtlCol="0">
            <a:spAutoFit/>
          </a:bodyPr>
          <a:lstStyle/>
          <a:p>
            <a:pPr algn="ctr"/>
            <a:r>
              <a:rPr lang="en-US" sz="2400" b="1" dirty="0" smtClean="0"/>
              <a:t>Social and Civic Engagement</a:t>
            </a:r>
            <a:endParaRPr lang="en-US" sz="2400" b="1" dirty="0"/>
          </a:p>
        </p:txBody>
      </p:sp>
      <p:sp>
        <p:nvSpPr>
          <p:cNvPr id="11" name="TextBox 10"/>
          <p:cNvSpPr txBox="1"/>
          <p:nvPr/>
        </p:nvSpPr>
        <p:spPr>
          <a:xfrm>
            <a:off x="6845030" y="3200400"/>
            <a:ext cx="1981200" cy="1569660"/>
          </a:xfrm>
          <a:prstGeom prst="rect">
            <a:avLst/>
          </a:prstGeom>
          <a:solidFill>
            <a:srgbClr val="99FF33"/>
          </a:solidFill>
        </p:spPr>
        <p:txBody>
          <a:bodyPr wrap="square" rtlCol="0">
            <a:spAutoFit/>
          </a:bodyPr>
          <a:lstStyle/>
          <a:p>
            <a:pPr algn="ctr"/>
            <a:r>
              <a:rPr lang="en-US" sz="2400" b="1" dirty="0" smtClean="0"/>
              <a:t>Quality Physical and Mental </a:t>
            </a:r>
            <a:r>
              <a:rPr lang="en-US" sz="2400" b="1" dirty="0"/>
              <a:t>W</a:t>
            </a:r>
            <a:r>
              <a:rPr lang="en-US" sz="2400" b="1" dirty="0" smtClean="0"/>
              <a:t>ellbeing</a:t>
            </a:r>
            <a:endParaRPr lang="en-US" sz="2400" b="1" dirty="0"/>
          </a:p>
        </p:txBody>
      </p:sp>
      <p:sp>
        <p:nvSpPr>
          <p:cNvPr id="12" name="TextBox 11"/>
          <p:cNvSpPr txBox="1"/>
          <p:nvPr/>
        </p:nvSpPr>
        <p:spPr>
          <a:xfrm>
            <a:off x="6845030" y="5481296"/>
            <a:ext cx="1981200" cy="830997"/>
          </a:xfrm>
          <a:prstGeom prst="rect">
            <a:avLst/>
          </a:prstGeom>
          <a:solidFill>
            <a:srgbClr val="FFFF00"/>
          </a:solidFill>
        </p:spPr>
        <p:txBody>
          <a:bodyPr wrap="square" rtlCol="0">
            <a:spAutoFit/>
          </a:bodyPr>
          <a:lstStyle/>
          <a:p>
            <a:pPr algn="ctr"/>
            <a:r>
              <a:rPr lang="en-US" sz="2400" b="1" dirty="0" smtClean="0"/>
              <a:t>Advocates           are Effective</a:t>
            </a:r>
            <a:endParaRPr lang="en-US" sz="2400" b="1" dirty="0"/>
          </a:p>
        </p:txBody>
      </p:sp>
    </p:spTree>
    <p:extLst>
      <p:ext uri="{BB962C8B-B14F-4D97-AF65-F5344CB8AC3E}">
        <p14:creationId xmlns:p14="http://schemas.microsoft.com/office/powerpoint/2010/main" val="20110532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bwMode="auto">
          <a:xfrm>
            <a:off x="457200" y="-21465"/>
            <a:ext cx="83058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5943600" algn="l"/>
              </a:tabLst>
            </a:pPr>
            <a:r>
              <a:rPr kumimoji="0" lang="en-US"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Priority Area: </a:t>
            </a:r>
            <a:r>
              <a:rPr kumimoji="0" lang="en-US" sz="1800" i="0" u="none" strike="noStrike" cap="none" normalizeH="0" baseline="0" dirty="0" smtClean="0">
                <a:ln>
                  <a:noFill/>
                </a:ln>
                <a:solidFill>
                  <a:schemeClr val="tx1"/>
                </a:solidFill>
                <a:effectLst/>
                <a:latin typeface="Arial" pitchFamily="34" charset="0"/>
                <a:ea typeface="Calibri" pitchFamily="34" charset="0"/>
                <a:cs typeface="Arial" pitchFamily="34" charset="0"/>
              </a:rPr>
              <a:t>Fundamental Needs </a:t>
            </a:r>
            <a:r>
              <a:rPr kumimoji="0" lang="en-US"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r>
            <a:br>
              <a:rPr kumimoji="0" lang="en-US"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algn="l" eaLnBrk="0" fontAlgn="base" hangingPunct="0">
              <a:spcAft>
                <a:spcPct val="0"/>
              </a:spcAft>
              <a:tabLst>
                <a:tab pos="5943600" algn="l"/>
              </a:tabLst>
            </a:pPr>
            <a:r>
              <a:rPr kumimoji="0" lang="en-US"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Definition: </a:t>
            </a:r>
            <a:r>
              <a:rPr kumimoji="0" lang="en-US" sz="160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F</a:t>
            </a:r>
            <a:r>
              <a:rPr lang="en-US" sz="1600" dirty="0" smtClean="0">
                <a:latin typeface="Arial" panose="020B0604020202020204" pitchFamily="34" charset="0"/>
                <a:cs typeface="Arial" panose="020B0604020202020204" pitchFamily="34" charset="0"/>
              </a:rPr>
              <a:t>undamental </a:t>
            </a:r>
            <a:r>
              <a:rPr lang="en-US" sz="1600" dirty="0">
                <a:latin typeface="Arial" panose="020B0604020202020204" pitchFamily="34" charset="0"/>
                <a:cs typeface="Arial" panose="020B0604020202020204" pitchFamily="34" charset="0"/>
              </a:rPr>
              <a:t>needs </a:t>
            </a:r>
            <a:r>
              <a:rPr lang="en-US" sz="1600" dirty="0" smtClean="0">
                <a:latin typeface="Arial" panose="020B0604020202020204" pitchFamily="34" charset="0"/>
                <a:cs typeface="Arial" panose="020B0604020202020204" pitchFamily="34" charset="0"/>
              </a:rPr>
              <a:t>are defined as food</a:t>
            </a:r>
            <a:r>
              <a:rPr lang="en-US" sz="1600" dirty="0">
                <a:latin typeface="Arial" panose="020B0604020202020204" pitchFamily="34" charset="0"/>
                <a:cs typeface="Arial" panose="020B0604020202020204" pitchFamily="34" charset="0"/>
              </a:rPr>
              <a:t>, safety, information about services, shelter and warmth, and transportation.</a:t>
            </a:r>
            <a:r>
              <a:rPr lang="en-US" sz="1400" dirty="0"/>
              <a:t/>
            </a:r>
            <a:br>
              <a:rPr lang="en-US" sz="1400" dirty="0"/>
            </a:br>
            <a:r>
              <a:rPr lang="en-US" sz="1400" dirty="0">
                <a:latin typeface="Arial" pitchFamily="34" charset="0"/>
                <a:cs typeface="Arial" pitchFamily="34" charset="0"/>
              </a:rPr>
              <a:t/>
            </a:r>
            <a:br>
              <a:rPr lang="en-US" sz="1400" dirty="0">
                <a:latin typeface="Arial" pitchFamily="34" charset="0"/>
                <a:cs typeface="Arial" pitchFamily="34" charset="0"/>
              </a:rPr>
            </a:br>
            <a:r>
              <a:rPr kumimoji="0" lang="en-US" sz="1400" b="1" i="0" u="none" strike="noStrike" cap="none" normalizeH="0" baseline="0" dirty="0" smtClean="0">
                <a:ln>
                  <a:noFill/>
                </a:ln>
                <a:solidFill>
                  <a:srgbClr val="5B9BD5"/>
                </a:solidFill>
                <a:effectLst/>
                <a:latin typeface="Calibri"/>
                <a:ea typeface="Calibri" pitchFamily="34" charset="0"/>
                <a:cs typeface="Arial" pitchFamily="34"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22185210"/>
              </p:ext>
            </p:extLst>
          </p:nvPr>
        </p:nvGraphicFramePr>
        <p:xfrm>
          <a:off x="617550" y="1512332"/>
          <a:ext cx="7848601" cy="5137606"/>
        </p:xfrm>
        <a:graphic>
          <a:graphicData uri="http://schemas.openxmlformats.org/drawingml/2006/table">
            <a:tbl>
              <a:tblPr firstRow="1" firstCol="1" bandRow="1">
                <a:tableStyleId>{5C22544A-7EE6-4342-B048-85BDC9FD1C3A}</a:tableStyleId>
              </a:tblPr>
              <a:tblGrid>
                <a:gridCol w="3922504"/>
                <a:gridCol w="3926097"/>
              </a:tblGrid>
              <a:tr h="152400">
                <a:tc>
                  <a:txBody>
                    <a:bodyPr/>
                    <a:lstStyle/>
                    <a:p>
                      <a:pPr marL="0" marR="0" algn="ctr">
                        <a:lnSpc>
                          <a:spcPct val="107000"/>
                        </a:lnSpc>
                        <a:spcBef>
                          <a:spcPts val="0"/>
                        </a:spcBef>
                        <a:spcAft>
                          <a:spcPts val="0"/>
                        </a:spcAft>
                      </a:pPr>
                      <a:r>
                        <a:rPr lang="en-US" sz="1600" dirty="0" smtClean="0">
                          <a:effectLst/>
                        </a:rPr>
                        <a:t>FROM</a:t>
                      </a:r>
                      <a:endParaRPr lang="en-US" sz="1600" dirty="0">
                        <a:effectLst/>
                        <a:latin typeface="Calibri"/>
                        <a:ea typeface="Calibri"/>
                        <a:cs typeface="Times New Roman"/>
                      </a:endParaRPr>
                    </a:p>
                  </a:txBody>
                  <a:tcPr marL="68580" marR="68580" marT="0" marB="0" anchor="ctr"/>
                </a:tc>
                <a:tc>
                  <a:txBody>
                    <a:bodyPr/>
                    <a:lstStyle/>
                    <a:p>
                      <a:pPr marL="0" marR="0" algn="ctr">
                        <a:lnSpc>
                          <a:spcPct val="107000"/>
                        </a:lnSpc>
                        <a:spcBef>
                          <a:spcPts val="0"/>
                        </a:spcBef>
                        <a:spcAft>
                          <a:spcPts val="0"/>
                        </a:spcAft>
                      </a:pPr>
                      <a:r>
                        <a:rPr lang="en-US" sz="1600" dirty="0" smtClean="0">
                          <a:effectLst/>
                        </a:rPr>
                        <a:t>TO</a:t>
                      </a:r>
                      <a:endParaRPr lang="en-US" sz="1600" dirty="0">
                        <a:effectLst/>
                        <a:latin typeface="Calibri"/>
                        <a:ea typeface="Calibri"/>
                        <a:cs typeface="Times New Roman"/>
                      </a:endParaRPr>
                    </a:p>
                  </a:txBody>
                  <a:tcPr marL="68580" marR="68580" marT="0" marB="0"/>
                </a:tc>
              </a:tr>
              <a:tr h="609600">
                <a:tc>
                  <a:txBody>
                    <a:bodyPr/>
                    <a:lstStyle/>
                    <a:p>
                      <a:pPr marL="171450" marR="0" indent="-171450">
                        <a:lnSpc>
                          <a:spcPct val="107000"/>
                        </a:lnSpc>
                        <a:spcBef>
                          <a:spcPts val="0"/>
                        </a:spcBef>
                        <a:spcAft>
                          <a:spcPts val="0"/>
                        </a:spcAft>
                        <a:buFont typeface="Arial" panose="020B0604020202020204" pitchFamily="34" charset="0"/>
                        <a:buChar char="•"/>
                      </a:pPr>
                      <a:r>
                        <a:rPr lang="en-US" sz="1200" dirty="0" smtClean="0">
                          <a:effectLst/>
                        </a:rPr>
                        <a:t>Access</a:t>
                      </a:r>
                      <a:r>
                        <a:rPr lang="en-US" sz="1200" baseline="0" dirty="0" smtClean="0">
                          <a:effectLst/>
                        </a:rPr>
                        <a:t> to food for Elders remains a priority</a:t>
                      </a:r>
                      <a:r>
                        <a:rPr lang="en-US" sz="1200" dirty="0" smtClean="0">
                          <a:effectLst/>
                        </a:rPr>
                        <a:t> </a:t>
                      </a:r>
                    </a:p>
                    <a:p>
                      <a:pPr marL="171450" marR="0" indent="-171450">
                        <a:lnSpc>
                          <a:spcPct val="107000"/>
                        </a:lnSpc>
                        <a:spcBef>
                          <a:spcPts val="0"/>
                        </a:spcBef>
                        <a:spcAft>
                          <a:spcPts val="0"/>
                        </a:spcAft>
                        <a:buFont typeface="Arial" panose="020B0604020202020204" pitchFamily="34" charset="0"/>
                        <a:buChar char="•"/>
                      </a:pPr>
                      <a:r>
                        <a:rPr lang="en-US" sz="1200" dirty="0" smtClean="0">
                          <a:effectLst/>
                        </a:rPr>
                        <a:t>Access</a:t>
                      </a:r>
                      <a:r>
                        <a:rPr lang="en-US" sz="1200" baseline="0" dirty="0" smtClean="0">
                          <a:effectLst/>
                        </a:rPr>
                        <a:t> to information about nutrition is inconsistent. </a:t>
                      </a:r>
                    </a:p>
                    <a:p>
                      <a:pPr marL="171450" marR="0" indent="-171450">
                        <a:lnSpc>
                          <a:spcPct val="107000"/>
                        </a:lnSpc>
                        <a:spcBef>
                          <a:spcPts val="0"/>
                        </a:spcBef>
                        <a:spcAft>
                          <a:spcPts val="0"/>
                        </a:spcAft>
                        <a:buFont typeface="Arial" panose="020B0604020202020204" pitchFamily="34" charset="0"/>
                        <a:buChar char="•"/>
                      </a:pPr>
                      <a:r>
                        <a:rPr lang="en-US" sz="1200" baseline="0" dirty="0" smtClean="0">
                          <a:effectLst/>
                        </a:rPr>
                        <a:t>Cultural perceptions held by Elders in NH may limit program participation </a:t>
                      </a:r>
                    </a:p>
                    <a:p>
                      <a:pPr marL="171450" marR="0" indent="-171450">
                        <a:lnSpc>
                          <a:spcPct val="107000"/>
                        </a:lnSpc>
                        <a:spcBef>
                          <a:spcPts val="0"/>
                        </a:spcBef>
                        <a:spcAft>
                          <a:spcPts val="0"/>
                        </a:spcAft>
                        <a:buFont typeface="Arial" panose="020B0604020202020204" pitchFamily="34" charset="0"/>
                        <a:buChar char="•"/>
                      </a:pPr>
                      <a:endParaRPr lang="en-US" sz="1200" baseline="0" dirty="0" smtClean="0">
                        <a:effectLst/>
                      </a:endParaRPr>
                    </a:p>
                  </a:txBody>
                  <a:tcPr marL="68580" marR="68580" marT="0" marB="0"/>
                </a:tc>
                <a:tc>
                  <a:txBody>
                    <a:bodyPr/>
                    <a:lstStyle/>
                    <a:p>
                      <a:pPr marL="171450" lvl="0" indent="-171450">
                        <a:buFont typeface="Arial" panose="020B0604020202020204" pitchFamily="34" charset="0"/>
                        <a:buChar char="•"/>
                      </a:pPr>
                      <a:r>
                        <a:rPr lang="en-US" sz="1100" kern="1200" dirty="0" smtClean="0">
                          <a:solidFill>
                            <a:schemeClr val="dk1"/>
                          </a:solidFill>
                          <a:effectLst/>
                          <a:latin typeface="+mn-lt"/>
                          <a:ea typeface="+mn-ea"/>
                          <a:cs typeface="+mn-cs"/>
                        </a:rPr>
                        <a:t>Consistent,</a:t>
                      </a:r>
                      <a:r>
                        <a:rPr lang="en-US" sz="1100" kern="1200" baseline="0" dirty="0" smtClean="0">
                          <a:solidFill>
                            <a:schemeClr val="dk1"/>
                          </a:solidFill>
                          <a:effectLst/>
                          <a:latin typeface="+mn-lt"/>
                          <a:ea typeface="+mn-ea"/>
                          <a:cs typeface="+mn-cs"/>
                        </a:rPr>
                        <a:t> high quality information about </a:t>
                      </a:r>
                      <a:r>
                        <a:rPr lang="en-US" sz="1100" kern="1200" baseline="0" smtClean="0">
                          <a:solidFill>
                            <a:schemeClr val="dk1"/>
                          </a:solidFill>
                          <a:effectLst/>
                          <a:latin typeface="+mn-lt"/>
                          <a:ea typeface="+mn-ea"/>
                          <a:cs typeface="+mn-cs"/>
                        </a:rPr>
                        <a:t>and access to </a:t>
                      </a:r>
                      <a:r>
                        <a:rPr lang="en-US" sz="1100" kern="1200" baseline="0" dirty="0" smtClean="0">
                          <a:solidFill>
                            <a:schemeClr val="dk1"/>
                          </a:solidFill>
                          <a:effectLst/>
                          <a:latin typeface="+mn-lt"/>
                          <a:ea typeface="+mn-ea"/>
                          <a:cs typeface="+mn-cs"/>
                        </a:rPr>
                        <a:t>nutrition for Elders in NH</a:t>
                      </a:r>
                      <a:endParaRPr lang="en-US" sz="1100" kern="1200" dirty="0" smtClean="0">
                        <a:solidFill>
                          <a:schemeClr val="dk1"/>
                        </a:solidFill>
                        <a:effectLst/>
                        <a:latin typeface="+mn-lt"/>
                        <a:ea typeface="+mn-ea"/>
                        <a:cs typeface="+mn-cs"/>
                      </a:endParaRPr>
                    </a:p>
                    <a:p>
                      <a:pPr marL="171450" lvl="0" indent="-171450">
                        <a:buFont typeface="Arial" panose="020B0604020202020204" pitchFamily="34" charset="0"/>
                        <a:buChar char="•"/>
                      </a:pPr>
                      <a:r>
                        <a:rPr lang="en-US" sz="1100" kern="1200" dirty="0" smtClean="0">
                          <a:solidFill>
                            <a:schemeClr val="dk1"/>
                          </a:solidFill>
                          <a:effectLst/>
                          <a:latin typeface="+mn-lt"/>
                          <a:ea typeface="+mn-ea"/>
                          <a:cs typeface="+mn-cs"/>
                        </a:rPr>
                        <a:t>The reduction of stigma regarding accessing assistance in various forms will need to be addressed</a:t>
                      </a:r>
                      <a:endParaRPr lang="en-US" sz="1100" dirty="0">
                        <a:effectLst/>
                        <a:latin typeface="Calibri"/>
                        <a:ea typeface="Calibri"/>
                        <a:cs typeface="Times New Roman"/>
                      </a:endParaRPr>
                    </a:p>
                  </a:txBody>
                  <a:tcPr marL="68580" marR="68580" marT="0" marB="0"/>
                </a:tc>
              </a:tr>
              <a:tr h="848561">
                <a:tc>
                  <a:txBody>
                    <a:bodyPr/>
                    <a:lstStyle/>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100" kern="1200" dirty="0" smtClean="0">
                          <a:solidFill>
                            <a:schemeClr val="bg1"/>
                          </a:solidFill>
                          <a:effectLst/>
                          <a:latin typeface="+mn-lt"/>
                          <a:ea typeface="+mn-ea"/>
                          <a:cs typeface="+mn-cs"/>
                        </a:rPr>
                        <a:t>Various agencies currently assess the safety of older adults; however there is little consistency in how this is accomplished.</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100" kern="1200" dirty="0" smtClean="0">
                          <a:solidFill>
                            <a:schemeClr val="bg1"/>
                          </a:solidFill>
                          <a:effectLst/>
                          <a:latin typeface="+mn-lt"/>
                          <a:ea typeface="+mn-ea"/>
                          <a:cs typeface="+mn-cs"/>
                        </a:rPr>
                        <a:t>Currently,</a:t>
                      </a:r>
                      <a:r>
                        <a:rPr lang="en-US" sz="1100" kern="1200" baseline="0" dirty="0" smtClean="0">
                          <a:solidFill>
                            <a:schemeClr val="bg1"/>
                          </a:solidFill>
                          <a:effectLst/>
                          <a:latin typeface="+mn-lt"/>
                          <a:ea typeface="+mn-ea"/>
                          <a:cs typeface="+mn-cs"/>
                        </a:rPr>
                        <a:t> there are few programs that Elders can access broadly that provide flexible funding for assistive technology, equipment, and other tools to promote aging in place. </a:t>
                      </a:r>
                      <a:endParaRPr lang="en-US" sz="1100" kern="1200" dirty="0" smtClean="0">
                        <a:solidFill>
                          <a:schemeClr val="bg1"/>
                        </a:solidFill>
                        <a:effectLst/>
                        <a:latin typeface="+mn-lt"/>
                        <a:ea typeface="+mn-ea"/>
                        <a:cs typeface="+mn-cs"/>
                      </a:endParaRPr>
                    </a:p>
                  </a:txBody>
                  <a:tcPr marL="68580" marR="68580" marT="0" marB="0"/>
                </a:tc>
                <a:tc>
                  <a:txBody>
                    <a:bodyPr/>
                    <a:lstStyle/>
                    <a:p>
                      <a:pPr marL="171450" lvl="0" indent="-171450">
                        <a:buFont typeface="Arial" panose="020B0604020202020204" pitchFamily="34" charset="0"/>
                        <a:buChar char="•"/>
                      </a:pPr>
                      <a:r>
                        <a:rPr lang="en-US" sz="1100" kern="1200" dirty="0" smtClean="0">
                          <a:solidFill>
                            <a:schemeClr val="dk1"/>
                          </a:solidFill>
                          <a:effectLst/>
                          <a:latin typeface="+mn-lt"/>
                          <a:ea typeface="+mn-ea"/>
                          <a:cs typeface="+mn-cs"/>
                        </a:rPr>
                        <a:t>A</a:t>
                      </a:r>
                      <a:r>
                        <a:rPr lang="en-US" sz="1100" kern="1200" baseline="0" dirty="0" smtClean="0">
                          <a:solidFill>
                            <a:schemeClr val="dk1"/>
                          </a:solidFill>
                          <a:effectLst/>
                          <a:latin typeface="+mn-lt"/>
                          <a:ea typeface="+mn-ea"/>
                          <a:cs typeface="+mn-cs"/>
                        </a:rPr>
                        <a:t> </a:t>
                      </a:r>
                      <a:r>
                        <a:rPr lang="en-US" sz="1100" kern="1200" dirty="0" smtClean="0">
                          <a:solidFill>
                            <a:schemeClr val="dk1"/>
                          </a:solidFill>
                          <a:effectLst/>
                          <a:latin typeface="+mn-lt"/>
                          <a:ea typeface="+mn-ea"/>
                          <a:cs typeface="+mn-cs"/>
                        </a:rPr>
                        <a:t>universal understanding of safety and consistent methods to measure safety will be important.</a:t>
                      </a:r>
                    </a:p>
                    <a:p>
                      <a:pPr marL="171450" lvl="0" indent="-171450">
                        <a:buFont typeface="Arial" panose="020B0604020202020204" pitchFamily="34" charset="0"/>
                        <a:buChar char="•"/>
                      </a:pPr>
                      <a:r>
                        <a:rPr lang="en-US" sz="1100" kern="1200" dirty="0" smtClean="0">
                          <a:solidFill>
                            <a:schemeClr val="dk1"/>
                          </a:solidFill>
                          <a:effectLst/>
                          <a:latin typeface="+mn-lt"/>
                          <a:ea typeface="+mn-ea"/>
                          <a:cs typeface="+mn-cs"/>
                        </a:rPr>
                        <a:t>Elders</a:t>
                      </a:r>
                      <a:r>
                        <a:rPr lang="en-US" sz="1100" kern="1200" baseline="0" dirty="0" smtClean="0">
                          <a:solidFill>
                            <a:schemeClr val="dk1"/>
                          </a:solidFill>
                          <a:effectLst/>
                          <a:latin typeface="+mn-lt"/>
                          <a:ea typeface="+mn-ea"/>
                          <a:cs typeface="+mn-cs"/>
                        </a:rPr>
                        <a:t> need access to flexible spending dollars for assistive technology and equipment to promote safety</a:t>
                      </a:r>
                      <a:endParaRPr lang="en-US" sz="1100" dirty="0">
                        <a:effectLst/>
                        <a:latin typeface="Calibri"/>
                        <a:ea typeface="Calibri"/>
                        <a:cs typeface="Times New Roman"/>
                      </a:endParaRPr>
                    </a:p>
                  </a:txBody>
                  <a:tcPr marL="68580" marR="68580" marT="0" marB="0"/>
                </a:tc>
              </a:tr>
              <a:tr h="848561">
                <a:tc>
                  <a:txBody>
                    <a:bodyPr/>
                    <a:lstStyle/>
                    <a:p>
                      <a:pPr marL="171450" marR="0" indent="-171450">
                        <a:lnSpc>
                          <a:spcPct val="107000"/>
                        </a:lnSpc>
                        <a:spcBef>
                          <a:spcPts val="0"/>
                        </a:spcBef>
                        <a:spcAft>
                          <a:spcPts val="0"/>
                        </a:spcAft>
                        <a:buFont typeface="Arial" panose="020B0604020202020204" pitchFamily="34" charset="0"/>
                        <a:buChar char="•"/>
                      </a:pPr>
                      <a:r>
                        <a:rPr lang="en-US" sz="1200" dirty="0" smtClean="0">
                          <a:effectLst/>
                        </a:rPr>
                        <a:t>High staff turnover, inconsistent knowledge transfer from staff member</a:t>
                      </a:r>
                      <a:r>
                        <a:rPr lang="en-US" sz="1200" baseline="0" dirty="0" smtClean="0">
                          <a:effectLst/>
                        </a:rPr>
                        <a:t> to staff member, high client volume and low staff volume make access to hi quality, accurate, consistent information challenging. </a:t>
                      </a:r>
                    </a:p>
                  </a:txBody>
                  <a:tcPr marL="68580" marR="68580" marT="0" marB="0"/>
                </a:tc>
                <a:tc>
                  <a:txBody>
                    <a:bodyPr/>
                    <a:lstStyle/>
                    <a:p>
                      <a:pPr marL="171450" lvl="0" indent="-171450">
                        <a:buFont typeface="Arial" panose="020B0604020202020204" pitchFamily="34" charset="0"/>
                        <a:buChar char="•"/>
                      </a:pPr>
                      <a:r>
                        <a:rPr lang="en-US" sz="1100" kern="1200" dirty="0" smtClean="0">
                          <a:solidFill>
                            <a:schemeClr val="dk1"/>
                          </a:solidFill>
                          <a:effectLst/>
                          <a:latin typeface="+mn-lt"/>
                          <a:ea typeface="+mn-ea"/>
                          <a:cs typeface="+mn-cs"/>
                        </a:rPr>
                        <a:t>Universal, state-wide standards for programmatic information delivery will be key </a:t>
                      </a:r>
                    </a:p>
                    <a:p>
                      <a:pPr marL="171450" lvl="0" indent="-171450">
                        <a:buFont typeface="Arial" panose="020B0604020202020204" pitchFamily="34" charset="0"/>
                        <a:buChar char="•"/>
                      </a:pPr>
                      <a:r>
                        <a:rPr lang="en-US" sz="1100" kern="1200" dirty="0" smtClean="0">
                          <a:solidFill>
                            <a:schemeClr val="dk1"/>
                          </a:solidFill>
                          <a:effectLst/>
                          <a:latin typeface="+mn-lt"/>
                          <a:ea typeface="+mn-ea"/>
                          <a:cs typeface="+mn-cs"/>
                        </a:rPr>
                        <a:t>Consistent training, technical assistance, and education</a:t>
                      </a:r>
                      <a:r>
                        <a:rPr lang="en-US" sz="1100" kern="1200" baseline="0" dirty="0" smtClean="0">
                          <a:solidFill>
                            <a:schemeClr val="dk1"/>
                          </a:solidFill>
                          <a:effectLst/>
                          <a:latin typeface="+mn-lt"/>
                          <a:ea typeface="+mn-ea"/>
                          <a:cs typeface="+mn-cs"/>
                        </a:rPr>
                        <a:t> for all staff is necessary</a:t>
                      </a:r>
                      <a:endParaRPr lang="en-US" sz="1100" dirty="0">
                        <a:effectLst/>
                        <a:latin typeface="Calibri"/>
                        <a:ea typeface="Calibri"/>
                        <a:cs typeface="Times New Roman"/>
                      </a:endParaRPr>
                    </a:p>
                  </a:txBody>
                  <a:tcPr marL="68580" marR="68580" marT="0" marB="0"/>
                </a:tc>
              </a:tr>
              <a:tr h="848561">
                <a:tc>
                  <a:txBody>
                    <a:bodyPr/>
                    <a:lstStyle/>
                    <a:p>
                      <a:pPr marL="171450" marR="0" indent="-171450">
                        <a:lnSpc>
                          <a:spcPct val="107000"/>
                        </a:lnSpc>
                        <a:spcBef>
                          <a:spcPts val="0"/>
                        </a:spcBef>
                        <a:spcAft>
                          <a:spcPts val="0"/>
                        </a:spcAft>
                        <a:buFont typeface="Arial" panose="020B0604020202020204" pitchFamily="34" charset="0"/>
                        <a:buChar char="•"/>
                      </a:pPr>
                      <a:r>
                        <a:rPr lang="en-US" sz="1100" dirty="0" smtClean="0">
                          <a:effectLst/>
                          <a:latin typeface="Calibri"/>
                          <a:ea typeface="Calibri"/>
                          <a:cs typeface="Times New Roman"/>
                        </a:rPr>
                        <a:t>Currently, Senior</a:t>
                      </a:r>
                      <a:r>
                        <a:rPr lang="en-US" sz="1100" baseline="0" dirty="0" smtClean="0">
                          <a:effectLst/>
                          <a:latin typeface="Calibri"/>
                          <a:ea typeface="Calibri"/>
                          <a:cs typeface="Times New Roman"/>
                        </a:rPr>
                        <a:t> housing options are inadequate in number. </a:t>
                      </a:r>
                    </a:p>
                    <a:p>
                      <a:pPr marL="171450" marR="0" indent="-171450">
                        <a:lnSpc>
                          <a:spcPct val="107000"/>
                        </a:lnSpc>
                        <a:spcBef>
                          <a:spcPts val="0"/>
                        </a:spcBef>
                        <a:spcAft>
                          <a:spcPts val="0"/>
                        </a:spcAft>
                        <a:buFont typeface="Arial" panose="020B0604020202020204" pitchFamily="34" charset="0"/>
                        <a:buChar char="•"/>
                      </a:pPr>
                      <a:r>
                        <a:rPr lang="en-US" sz="1100" baseline="0" dirty="0" smtClean="0">
                          <a:effectLst/>
                          <a:latin typeface="Calibri"/>
                          <a:ea typeface="Calibri"/>
                          <a:cs typeface="Times New Roman"/>
                        </a:rPr>
                        <a:t>Many emergency or temporary shelters are not elder-friendly or easily accessible. </a:t>
                      </a:r>
                    </a:p>
                    <a:p>
                      <a:pPr marL="171450" marR="0" indent="-171450">
                        <a:lnSpc>
                          <a:spcPct val="107000"/>
                        </a:lnSpc>
                        <a:spcBef>
                          <a:spcPts val="0"/>
                        </a:spcBef>
                        <a:spcAft>
                          <a:spcPts val="0"/>
                        </a:spcAft>
                        <a:buFont typeface="Arial" panose="020B0604020202020204" pitchFamily="34" charset="0"/>
                        <a:buChar char="•"/>
                      </a:pPr>
                      <a:r>
                        <a:rPr lang="en-US" sz="1100" baseline="0" dirty="0" smtClean="0">
                          <a:effectLst/>
                          <a:latin typeface="Calibri"/>
                          <a:ea typeface="Calibri"/>
                          <a:cs typeface="Times New Roman"/>
                        </a:rPr>
                        <a:t>While some towns in NH support Elders by creating Elder-friendly communities, stigma, tension with town officials, and town economics present challenges. </a:t>
                      </a:r>
                    </a:p>
                  </a:txBody>
                  <a:tcPr marL="68580" marR="68580" marT="0" marB="0"/>
                </a:tc>
                <a:tc>
                  <a:txBody>
                    <a:bodyPr/>
                    <a:lstStyle/>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100" kern="1200" dirty="0" smtClean="0">
                          <a:solidFill>
                            <a:schemeClr val="dk1"/>
                          </a:solidFill>
                          <a:effectLst/>
                          <a:latin typeface="+mn-lt"/>
                          <a:ea typeface="+mn-ea"/>
                          <a:cs typeface="+mn-cs"/>
                        </a:rPr>
                        <a:t>NH needs more</a:t>
                      </a:r>
                      <a:r>
                        <a:rPr lang="en-US" sz="1100" kern="1200" baseline="0" dirty="0" smtClean="0">
                          <a:solidFill>
                            <a:schemeClr val="dk1"/>
                          </a:solidFill>
                          <a:effectLst/>
                          <a:latin typeface="+mn-lt"/>
                          <a:ea typeface="+mn-ea"/>
                          <a:cs typeface="+mn-cs"/>
                        </a:rPr>
                        <a:t> options for Elders wishing to remain in the community</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100" kern="1200" dirty="0" smtClean="0">
                          <a:solidFill>
                            <a:schemeClr val="dk1"/>
                          </a:solidFill>
                          <a:effectLst/>
                          <a:latin typeface="+mn-lt"/>
                          <a:ea typeface="+mn-ea"/>
                          <a:cs typeface="+mn-cs"/>
                        </a:rPr>
                        <a:t>NH needs to embrace community-based, Elder-friendly communities in order to fully support its aging population</a:t>
                      </a:r>
                    </a:p>
                    <a:p>
                      <a:pPr marL="0" marR="0">
                        <a:lnSpc>
                          <a:spcPct val="107000"/>
                        </a:lnSpc>
                        <a:spcBef>
                          <a:spcPts val="0"/>
                        </a:spcBef>
                        <a:spcAft>
                          <a:spcPts val="0"/>
                        </a:spcAft>
                      </a:pPr>
                      <a:endParaRPr lang="en-US" sz="1100" dirty="0">
                        <a:effectLst/>
                        <a:latin typeface="Calibri"/>
                        <a:ea typeface="Calibri"/>
                        <a:cs typeface="Times New Roman"/>
                      </a:endParaRPr>
                    </a:p>
                  </a:txBody>
                  <a:tcPr marL="68580" marR="68580" marT="0" marB="0"/>
                </a:tc>
              </a:tr>
              <a:tr h="848561">
                <a:tc>
                  <a:txBody>
                    <a:bodyPr/>
                    <a:lstStyle/>
                    <a:p>
                      <a:pPr marL="171450" marR="0" indent="-171450">
                        <a:lnSpc>
                          <a:spcPct val="107000"/>
                        </a:lnSpc>
                        <a:spcBef>
                          <a:spcPts val="0"/>
                        </a:spcBef>
                        <a:spcAft>
                          <a:spcPts val="0"/>
                        </a:spcAft>
                        <a:buFont typeface="Arial" panose="020B0604020202020204" pitchFamily="34" charset="0"/>
                        <a:buChar char="•"/>
                      </a:pPr>
                      <a:r>
                        <a:rPr lang="en-US" sz="1100" dirty="0" smtClean="0">
                          <a:effectLst/>
                          <a:latin typeface="Calibri"/>
                          <a:ea typeface="Calibri"/>
                          <a:cs typeface="Times New Roman"/>
                        </a:rPr>
                        <a:t>Transportatio</a:t>
                      </a:r>
                      <a:r>
                        <a:rPr lang="en-US" sz="1100" baseline="0" dirty="0" smtClean="0">
                          <a:effectLst/>
                          <a:latin typeface="Calibri"/>
                          <a:ea typeface="Calibri"/>
                          <a:cs typeface="Times New Roman"/>
                        </a:rPr>
                        <a:t>n across NH is limited, and does not always meet the needs of Elders. </a:t>
                      </a:r>
                    </a:p>
                    <a:p>
                      <a:pPr marL="171450" marR="0" indent="-171450">
                        <a:lnSpc>
                          <a:spcPct val="107000"/>
                        </a:lnSpc>
                        <a:spcBef>
                          <a:spcPts val="0"/>
                        </a:spcBef>
                        <a:spcAft>
                          <a:spcPts val="0"/>
                        </a:spcAft>
                        <a:buFont typeface="Arial" panose="020B0604020202020204" pitchFamily="34" charset="0"/>
                        <a:buChar char="•"/>
                      </a:pPr>
                      <a:r>
                        <a:rPr lang="en-US" sz="1100" baseline="0" dirty="0" smtClean="0">
                          <a:effectLst/>
                          <a:latin typeface="Calibri"/>
                          <a:ea typeface="Calibri"/>
                          <a:cs typeface="Times New Roman"/>
                        </a:rPr>
                        <a:t>There are not enough volunteers to supplement need</a:t>
                      </a:r>
                    </a:p>
                    <a:p>
                      <a:pPr marL="171450" marR="0" indent="-171450">
                        <a:lnSpc>
                          <a:spcPct val="107000"/>
                        </a:lnSpc>
                        <a:spcBef>
                          <a:spcPts val="0"/>
                        </a:spcBef>
                        <a:spcAft>
                          <a:spcPts val="0"/>
                        </a:spcAft>
                        <a:buFont typeface="Arial" panose="020B0604020202020204" pitchFamily="34" charset="0"/>
                        <a:buChar char="•"/>
                      </a:pPr>
                      <a:r>
                        <a:rPr lang="en-US" sz="1100" baseline="0" dirty="0" smtClean="0">
                          <a:effectLst/>
                          <a:latin typeface="Calibri"/>
                          <a:ea typeface="Calibri"/>
                          <a:cs typeface="Times New Roman"/>
                        </a:rPr>
                        <a:t>Inconsistent funding makes sustainability difficult. </a:t>
                      </a:r>
                    </a:p>
                    <a:p>
                      <a:pPr marL="171450" marR="0" indent="-171450">
                        <a:lnSpc>
                          <a:spcPct val="107000"/>
                        </a:lnSpc>
                        <a:spcBef>
                          <a:spcPts val="0"/>
                        </a:spcBef>
                        <a:spcAft>
                          <a:spcPts val="0"/>
                        </a:spcAft>
                        <a:buFont typeface="Arial" panose="020B0604020202020204" pitchFamily="34" charset="0"/>
                        <a:buChar char="•"/>
                      </a:pPr>
                      <a:r>
                        <a:rPr lang="en-US" sz="1100" baseline="0" dirty="0" smtClean="0">
                          <a:effectLst/>
                          <a:latin typeface="Calibri"/>
                          <a:ea typeface="Calibri"/>
                          <a:cs typeface="Times New Roman"/>
                        </a:rPr>
                        <a:t>Insurance costs make sustainability difficult. </a:t>
                      </a:r>
                      <a:endParaRPr lang="en-US" sz="1100" dirty="0">
                        <a:effectLst/>
                        <a:latin typeface="Calibri"/>
                        <a:ea typeface="Calibri"/>
                        <a:cs typeface="Times New Roman"/>
                      </a:endParaRPr>
                    </a:p>
                  </a:txBody>
                  <a:tcPr marL="68580" marR="68580" marT="0" marB="0"/>
                </a:tc>
                <a:tc>
                  <a:txBody>
                    <a:bodyPr/>
                    <a:lstStyle/>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100" kern="1200" dirty="0" smtClean="0">
                          <a:solidFill>
                            <a:schemeClr val="dk1"/>
                          </a:solidFill>
                          <a:effectLst/>
                          <a:latin typeface="+mn-lt"/>
                          <a:ea typeface="+mn-ea"/>
                          <a:cs typeface="+mn-cs"/>
                        </a:rPr>
                        <a:t>Consistent funding, travel training, a strong volunteer transportation network, and discussions regarding vehicle insurance costs for drivers and organizations will all need to be explored.</a:t>
                      </a:r>
                    </a:p>
                  </a:txBody>
                  <a:tcPr marL="68580" marR="68580" marT="0" marB="0"/>
                </a:tc>
              </a:tr>
            </a:tbl>
          </a:graphicData>
        </a:graphic>
      </p:graphicFrame>
      <p:sp>
        <p:nvSpPr>
          <p:cNvPr id="9" name="Rectangle 8"/>
          <p:cNvSpPr/>
          <p:nvPr/>
        </p:nvSpPr>
        <p:spPr>
          <a:xfrm>
            <a:off x="533400" y="1143000"/>
            <a:ext cx="7924800" cy="369332"/>
          </a:xfrm>
          <a:prstGeom prst="rect">
            <a:avLst/>
          </a:prstGeom>
        </p:spPr>
        <p:txBody>
          <a:bodyPr wrap="square">
            <a:spAutoFit/>
          </a:bodyPr>
          <a:lstStyle/>
          <a:p>
            <a:pPr algn="ctr" defTabSz="914400"/>
            <a:r>
              <a:rPr lang="en-US" b="1" dirty="0" smtClean="0">
                <a:solidFill>
                  <a:prstClr val="black"/>
                </a:solidFill>
                <a:latin typeface="Arial" pitchFamily="34" charset="0"/>
                <a:ea typeface="Calibri" pitchFamily="34" charset="0"/>
                <a:cs typeface="Arial" pitchFamily="34" charset="0"/>
              </a:rPr>
              <a:t>Strategic Destinations</a:t>
            </a:r>
            <a:endParaRPr lang="en-US" dirty="0">
              <a:solidFill>
                <a:prstClr val="black"/>
              </a:solidFill>
            </a:endParaRPr>
          </a:p>
        </p:txBody>
      </p:sp>
      <p:sp>
        <p:nvSpPr>
          <p:cNvPr id="2" name="Rectangle 1"/>
          <p:cNvSpPr/>
          <p:nvPr/>
        </p:nvSpPr>
        <p:spPr>
          <a:xfrm>
            <a:off x="0" y="0"/>
            <a:ext cx="304800" cy="6858000"/>
          </a:xfrm>
          <a:prstGeom prst="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417501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bwMode="auto">
          <a:xfrm>
            <a:off x="342900" y="-193090"/>
            <a:ext cx="8305800" cy="2462213"/>
          </a:xfrm>
          <a:prstGeom prst="rect">
            <a:avLst/>
          </a:prstGeom>
          <a:solidFill>
            <a:schemeClr val="bg1"/>
          </a:solidFill>
          <a:ln>
            <a:noFill/>
          </a:ln>
          <a:effectLs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5943600" algn="l"/>
              </a:tabLst>
            </a:pPr>
            <a:r>
              <a:rPr kumimoji="0" lang="en-US"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r>
            <a:br>
              <a:rPr kumimoji="0" lang="en-US"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br>
            <a:r>
              <a:rPr kumimoji="0" lang="en-US"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Priority Area:   </a:t>
            </a:r>
            <a:r>
              <a:rPr kumimoji="0" lang="en-US" sz="1800" i="0" u="none" strike="noStrike" cap="none" normalizeH="0" baseline="0" dirty="0" smtClean="0">
                <a:ln>
                  <a:noFill/>
                </a:ln>
                <a:solidFill>
                  <a:schemeClr val="tx1"/>
                </a:solidFill>
                <a:effectLst/>
                <a:latin typeface="Arial" pitchFamily="34" charset="0"/>
                <a:ea typeface="Calibri" pitchFamily="34" charset="0"/>
                <a:cs typeface="Arial" pitchFamily="34" charset="0"/>
              </a:rPr>
              <a:t>A Broad Range of Living Arrangements is Available</a:t>
            </a:r>
            <a:r>
              <a:rPr kumimoji="0" lang="en-US"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r>
            <a:br>
              <a:rPr kumimoji="0" lang="en-US"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943600" algn="l"/>
              </a:tabLst>
            </a:pPr>
            <a:r>
              <a:rPr kumimoji="0" lang="en-US"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Definition:  </a:t>
            </a:r>
            <a:r>
              <a:rPr kumimoji="0" lang="en-US" sz="1600" i="0" u="none" strike="noStrike" cap="none" normalizeH="0" baseline="0" dirty="0" smtClean="0">
                <a:ln>
                  <a:noFill/>
                </a:ln>
                <a:solidFill>
                  <a:schemeClr val="tx1"/>
                </a:solidFill>
                <a:effectLst/>
                <a:latin typeface="Arial" pitchFamily="34" charset="0"/>
                <a:ea typeface="Calibri" pitchFamily="34" charset="0"/>
                <a:cs typeface="Arial" pitchFamily="34" charset="0"/>
              </a:rPr>
              <a:t>Planning and zoning; resources available</a:t>
            </a:r>
            <a:r>
              <a:rPr kumimoji="0" lang="en-US" sz="1600" i="0" u="none" strike="noStrike" cap="none" normalizeH="0" dirty="0" smtClean="0">
                <a:ln>
                  <a:noFill/>
                </a:ln>
                <a:solidFill>
                  <a:schemeClr val="tx1"/>
                </a:solidFill>
                <a:effectLst/>
                <a:latin typeface="Arial" pitchFamily="34" charset="0"/>
                <a:ea typeface="Calibri" pitchFamily="34" charset="0"/>
                <a:cs typeface="Arial" pitchFamily="34" charset="0"/>
              </a:rPr>
              <a:t> to support living at home; affordable [homes], and home modifications options</a:t>
            </a:r>
            <a:r>
              <a:rPr kumimoji="0" lang="en-US" sz="1800" i="0" u="none" strike="noStrike" cap="none" normalizeH="0" dirty="0" smtClean="0">
                <a:ln>
                  <a:noFill/>
                </a:ln>
                <a:solidFill>
                  <a:schemeClr val="tx1"/>
                </a:solidFill>
                <a:effectLst/>
                <a:latin typeface="Arial" pitchFamily="34" charset="0"/>
                <a:ea typeface="Calibri" pitchFamily="34" charset="0"/>
                <a:cs typeface="Arial" pitchFamily="34" charset="0"/>
              </a:rPr>
              <a:t/>
            </a:r>
            <a:br>
              <a:rPr kumimoji="0" lang="en-US" sz="1800" i="0" u="none" strike="noStrike" cap="none" normalizeH="0" dirty="0" smtClean="0">
                <a:ln>
                  <a:noFill/>
                </a:ln>
                <a:solidFill>
                  <a:schemeClr val="tx1"/>
                </a:solidFill>
                <a:effectLst/>
                <a:latin typeface="Arial" pitchFamily="34" charset="0"/>
                <a:ea typeface="Calibri" pitchFamily="34" charset="0"/>
                <a:cs typeface="Arial" pitchFamily="34" charset="0"/>
              </a:rPr>
            </a:br>
            <a:r>
              <a:rPr kumimoji="0" lang="en-US" sz="1800" b="1" i="0" u="none" strike="noStrike" cap="none" normalizeH="0" dirty="0" smtClean="0">
                <a:ln>
                  <a:noFill/>
                </a:ln>
                <a:solidFill>
                  <a:schemeClr val="tx1"/>
                </a:solidFill>
                <a:effectLst/>
                <a:latin typeface="Arial" pitchFamily="34" charset="0"/>
                <a:ea typeface="Calibri" pitchFamily="34" charset="0"/>
                <a:cs typeface="Arial" pitchFamily="34" charset="0"/>
              </a:rPr>
              <a:t/>
            </a:r>
            <a:br>
              <a:rPr kumimoji="0" lang="en-US" sz="1800" b="1" i="0" u="none" strike="noStrike" cap="none" normalizeH="0" dirty="0" smtClean="0">
                <a:ln>
                  <a:noFill/>
                </a:ln>
                <a:solidFill>
                  <a:schemeClr val="tx1"/>
                </a:solidFill>
                <a:effectLst/>
                <a:latin typeface="Arial" pitchFamily="34" charset="0"/>
                <a:ea typeface="Calibri" pitchFamily="34" charset="0"/>
                <a:cs typeface="Arial" pitchFamily="34" charset="0"/>
              </a:rPr>
            </a:br>
            <a:r>
              <a:rPr kumimoji="0" lang="en-US" sz="1800" b="1" i="0" u="none" strike="noStrike" cap="none" normalizeH="0" dirty="0" smtClean="0">
                <a:ln>
                  <a:noFill/>
                </a:ln>
                <a:solidFill>
                  <a:schemeClr val="tx1"/>
                </a:solidFill>
                <a:effectLst/>
                <a:latin typeface="Arial" pitchFamily="34" charset="0"/>
                <a:ea typeface="Calibri" pitchFamily="34" charset="0"/>
                <a:cs typeface="Arial" pitchFamily="34" charset="0"/>
              </a:rPr>
              <a:t/>
            </a:r>
            <a:br>
              <a:rPr kumimoji="0" lang="en-US" sz="1800" b="1" i="0" u="none" strike="noStrike" cap="none" normalizeH="0" dirty="0" smtClean="0">
                <a:ln>
                  <a:noFill/>
                </a:ln>
                <a:solidFill>
                  <a:schemeClr val="tx1"/>
                </a:solidFill>
                <a:effectLst/>
                <a:latin typeface="Arial" pitchFamily="34" charset="0"/>
                <a:ea typeface="Calibri" pitchFamily="34" charset="0"/>
                <a:cs typeface="Arial" pitchFamily="34" charset="0"/>
              </a:rPr>
            </a:br>
            <a:r>
              <a:rPr lang="en-US" sz="1400" dirty="0">
                <a:latin typeface="Arial" pitchFamily="34" charset="0"/>
                <a:cs typeface="Arial" pitchFamily="34" charset="0"/>
              </a:rPr>
              <a:t/>
            </a:r>
            <a:br>
              <a:rPr lang="en-US" sz="1400" dirty="0">
                <a:latin typeface="Arial" pitchFamily="34" charset="0"/>
                <a:cs typeface="Arial" pitchFamily="34" charset="0"/>
              </a:rPr>
            </a:br>
            <a:r>
              <a:rPr kumimoji="0" lang="en-US" sz="1400" b="1" i="0" u="none" strike="noStrike" cap="none" normalizeH="0" baseline="0" dirty="0" smtClean="0">
                <a:ln>
                  <a:noFill/>
                </a:ln>
                <a:solidFill>
                  <a:srgbClr val="5B9BD5"/>
                </a:solidFill>
                <a:effectLst/>
                <a:latin typeface="Calibri"/>
                <a:ea typeface="Calibri" pitchFamily="34" charset="0"/>
                <a:cs typeface="Arial" pitchFamily="34"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018255933"/>
              </p:ext>
            </p:extLst>
          </p:nvPr>
        </p:nvGraphicFramePr>
        <p:xfrm>
          <a:off x="609599" y="1905000"/>
          <a:ext cx="7848601" cy="4842433"/>
        </p:xfrm>
        <a:graphic>
          <a:graphicData uri="http://schemas.openxmlformats.org/drawingml/2006/table">
            <a:tbl>
              <a:tblPr firstRow="1" firstCol="1" bandRow="1">
                <a:tableStyleId>{5C22544A-7EE6-4342-B048-85BDC9FD1C3A}</a:tableStyleId>
              </a:tblPr>
              <a:tblGrid>
                <a:gridCol w="3922504"/>
                <a:gridCol w="3926097"/>
              </a:tblGrid>
              <a:tr h="177109">
                <a:tc>
                  <a:txBody>
                    <a:bodyPr/>
                    <a:lstStyle/>
                    <a:p>
                      <a:pPr marL="0" marR="0" algn="ctr">
                        <a:lnSpc>
                          <a:spcPct val="107000"/>
                        </a:lnSpc>
                        <a:spcBef>
                          <a:spcPts val="0"/>
                        </a:spcBef>
                        <a:spcAft>
                          <a:spcPts val="0"/>
                        </a:spcAft>
                      </a:pPr>
                      <a:r>
                        <a:rPr lang="en-US" sz="1600" dirty="0" smtClean="0">
                          <a:effectLst/>
                        </a:rPr>
                        <a:t>FROM</a:t>
                      </a:r>
                      <a:endParaRPr lang="en-US" sz="1600" dirty="0">
                        <a:effectLst/>
                        <a:latin typeface="Calibri"/>
                        <a:ea typeface="Calibri"/>
                        <a:cs typeface="Times New Roman"/>
                      </a:endParaRPr>
                    </a:p>
                  </a:txBody>
                  <a:tcPr marL="68580" marR="68580" marT="0" marB="0" anchor="ctr"/>
                </a:tc>
                <a:tc>
                  <a:txBody>
                    <a:bodyPr/>
                    <a:lstStyle/>
                    <a:p>
                      <a:pPr marL="0" marR="0" algn="ctr">
                        <a:lnSpc>
                          <a:spcPct val="107000"/>
                        </a:lnSpc>
                        <a:spcBef>
                          <a:spcPts val="0"/>
                        </a:spcBef>
                        <a:spcAft>
                          <a:spcPts val="0"/>
                        </a:spcAft>
                      </a:pPr>
                      <a:r>
                        <a:rPr lang="en-US" sz="1600" dirty="0" smtClean="0">
                          <a:effectLst/>
                        </a:rPr>
                        <a:t>TO</a:t>
                      </a:r>
                      <a:endParaRPr lang="en-US" sz="1600" dirty="0">
                        <a:effectLst/>
                        <a:latin typeface="Calibri"/>
                        <a:ea typeface="Calibri"/>
                        <a:cs typeface="Times New Roman"/>
                      </a:endParaRPr>
                    </a:p>
                  </a:txBody>
                  <a:tcPr marL="68580" marR="68580" marT="0" marB="0"/>
                </a:tc>
              </a:tr>
              <a:tr h="886448">
                <a:tc>
                  <a:txBody>
                    <a:bodyPr/>
                    <a:lstStyle/>
                    <a:p>
                      <a:pPr marL="0" marR="0">
                        <a:lnSpc>
                          <a:spcPct val="107000"/>
                        </a:lnSpc>
                        <a:spcBef>
                          <a:spcPts val="0"/>
                        </a:spcBef>
                        <a:spcAft>
                          <a:spcPts val="0"/>
                        </a:spcAft>
                      </a:pPr>
                      <a:endParaRPr lang="en-US" sz="1200" b="0" dirty="0" smtClean="0">
                        <a:effectLst/>
                      </a:endParaRPr>
                    </a:p>
                    <a:p>
                      <a:pPr marL="0" marR="0">
                        <a:lnSpc>
                          <a:spcPct val="107000"/>
                        </a:lnSpc>
                        <a:spcBef>
                          <a:spcPts val="0"/>
                        </a:spcBef>
                        <a:spcAft>
                          <a:spcPts val="0"/>
                        </a:spcAft>
                      </a:pPr>
                      <a:r>
                        <a:rPr lang="en-US" sz="1200" b="1" dirty="0" smtClean="0">
                          <a:effectLst/>
                        </a:rPr>
                        <a:t>NEIGHBORHOOD</a:t>
                      </a:r>
                      <a:r>
                        <a:rPr lang="en-US" sz="1200" b="1" baseline="0" dirty="0" smtClean="0">
                          <a:effectLst/>
                        </a:rPr>
                        <a:t> AND COMMUNITY LEVEL:  </a:t>
                      </a:r>
                    </a:p>
                    <a:p>
                      <a:pPr marL="0" marR="0">
                        <a:lnSpc>
                          <a:spcPct val="107000"/>
                        </a:lnSpc>
                        <a:spcBef>
                          <a:spcPts val="0"/>
                        </a:spcBef>
                        <a:spcAft>
                          <a:spcPts val="0"/>
                        </a:spcAft>
                      </a:pPr>
                      <a:r>
                        <a:rPr lang="en-US" sz="1200" b="0" baseline="0" dirty="0" smtClean="0">
                          <a:effectLst/>
                          <a:latin typeface="Calibri"/>
                          <a:ea typeface="Calibri"/>
                          <a:cs typeface="Times New Roman"/>
                        </a:rPr>
                        <a:t>Communities not designed to support aging in place. Facilities for people who cannot stay at home are often segregated, unappealing </a:t>
                      </a:r>
                      <a:endParaRPr lang="en-US" sz="1100" b="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endParaRPr lang="en-US" sz="1100" baseline="0" dirty="0" smtClean="0">
                        <a:effectLst/>
                        <a:latin typeface="Calibri"/>
                        <a:ea typeface="Calibri"/>
                        <a:cs typeface="Times New Roman"/>
                      </a:endParaRPr>
                    </a:p>
                    <a:p>
                      <a:pPr marL="0" marR="0">
                        <a:lnSpc>
                          <a:spcPct val="107000"/>
                        </a:lnSpc>
                        <a:spcBef>
                          <a:spcPts val="0"/>
                        </a:spcBef>
                        <a:spcAft>
                          <a:spcPts val="0"/>
                        </a:spcAft>
                      </a:pPr>
                      <a:r>
                        <a:rPr lang="en-US" sz="1200" baseline="0" dirty="0" smtClean="0">
                          <a:effectLst/>
                          <a:latin typeface="+mj-lt"/>
                          <a:ea typeface="Calibri"/>
                          <a:cs typeface="Times New Roman"/>
                        </a:rPr>
                        <a:t>Communities recognize changing needs of citizens, workers and visitors and adapt/adopt zoning and regulations to support visions and plans that address them, including various types of homes as well as retirement complexes, assisted living, etc. having walkable access to daily needs,  easy transportation choices, proximity to green gathering spaces, more.</a:t>
                      </a:r>
                    </a:p>
                    <a:p>
                      <a:pPr marL="0" marR="0">
                        <a:lnSpc>
                          <a:spcPct val="107000"/>
                        </a:lnSpc>
                        <a:spcBef>
                          <a:spcPts val="0"/>
                        </a:spcBef>
                        <a:spcAft>
                          <a:spcPts val="0"/>
                        </a:spcAft>
                      </a:pPr>
                      <a:endParaRPr lang="en-US" sz="1100" dirty="0">
                        <a:effectLst/>
                        <a:latin typeface="Calibri"/>
                        <a:ea typeface="Calibri"/>
                        <a:cs typeface="Times New Roman"/>
                      </a:endParaRPr>
                    </a:p>
                  </a:txBody>
                  <a:tcPr marL="68580" marR="68580" marT="0" marB="0"/>
                </a:tc>
              </a:tr>
              <a:tr h="956011">
                <a:tc>
                  <a:txBody>
                    <a:bodyPr/>
                    <a:lstStyle/>
                    <a:p>
                      <a:pPr marL="0" marR="0">
                        <a:lnSpc>
                          <a:spcPct val="107000"/>
                        </a:lnSpc>
                        <a:spcBef>
                          <a:spcPts val="0"/>
                        </a:spcBef>
                        <a:spcAft>
                          <a:spcPts val="0"/>
                        </a:spcAft>
                      </a:pPr>
                      <a:endParaRPr lang="en-US" sz="1200" b="0" dirty="0" smtClean="0">
                        <a:effectLst/>
                      </a:endParaRPr>
                    </a:p>
                    <a:p>
                      <a:pPr marL="0" marR="0">
                        <a:lnSpc>
                          <a:spcPct val="107000"/>
                        </a:lnSpc>
                        <a:spcBef>
                          <a:spcPts val="0"/>
                        </a:spcBef>
                        <a:spcAft>
                          <a:spcPts val="0"/>
                        </a:spcAft>
                      </a:pPr>
                      <a:r>
                        <a:rPr lang="en-US" sz="1200" b="1" dirty="0" smtClean="0">
                          <a:effectLst/>
                        </a:rPr>
                        <a:t>HOME LEVEL:   </a:t>
                      </a:r>
                      <a:r>
                        <a:rPr lang="en-US" sz="1200" b="0" dirty="0" smtClean="0">
                          <a:effectLst/>
                        </a:rPr>
                        <a:t>current thinking reflects</a:t>
                      </a:r>
                      <a:r>
                        <a:rPr lang="en-US" sz="1200" b="0" baseline="0" dirty="0" smtClean="0">
                          <a:effectLst/>
                        </a:rPr>
                        <a:t> way of life that is in the past (e.g., subdivisions, rules about who can live in a home,  no thought about changing needs when homes designed…)</a:t>
                      </a:r>
                      <a:endParaRPr lang="en-US" sz="1100" b="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endParaRPr lang="en-US" sz="1200" dirty="0" smtClean="0">
                        <a:effectLst/>
                        <a:latin typeface="+mn-lt"/>
                        <a:ea typeface="+mn-ea"/>
                        <a:cs typeface="+mn-cs"/>
                      </a:endParaRPr>
                    </a:p>
                    <a:p>
                      <a:pPr marL="0" marR="0">
                        <a:lnSpc>
                          <a:spcPct val="107000"/>
                        </a:lnSpc>
                        <a:spcBef>
                          <a:spcPts val="0"/>
                        </a:spcBef>
                        <a:spcAft>
                          <a:spcPts val="0"/>
                        </a:spcAft>
                      </a:pPr>
                      <a:r>
                        <a:rPr lang="en-US" sz="1200" dirty="0" smtClean="0">
                          <a:effectLst/>
                          <a:latin typeface="+mn-lt"/>
                          <a:ea typeface="+mn-ea"/>
                          <a:cs typeface="+mn-cs"/>
                        </a:rPr>
                        <a:t>Planners,</a:t>
                      </a:r>
                      <a:r>
                        <a:rPr lang="en-US" sz="1200" baseline="0" dirty="0" smtClean="0">
                          <a:effectLst/>
                          <a:latin typeface="+mn-lt"/>
                          <a:ea typeface="+mn-ea"/>
                          <a:cs typeface="+mn-cs"/>
                        </a:rPr>
                        <a:t> designers and developers as well as municipal leaders recognize  importance of a variety of choices in home design, location, affordability and who may live there– and their importance to healthy living (including physical, social and economic health)</a:t>
                      </a:r>
                    </a:p>
                    <a:p>
                      <a:pPr marL="0" marR="0">
                        <a:lnSpc>
                          <a:spcPct val="107000"/>
                        </a:lnSpc>
                        <a:spcBef>
                          <a:spcPts val="0"/>
                        </a:spcBef>
                        <a:spcAft>
                          <a:spcPts val="0"/>
                        </a:spcAft>
                      </a:pPr>
                      <a:endParaRPr lang="en-US" sz="1100" dirty="0">
                        <a:effectLst/>
                        <a:latin typeface="Calibri"/>
                        <a:ea typeface="Calibri"/>
                        <a:cs typeface="Times New Roman"/>
                      </a:endParaRPr>
                    </a:p>
                  </a:txBody>
                  <a:tcPr marL="68580" marR="68580" marT="0" marB="0"/>
                </a:tc>
              </a:tr>
              <a:tr h="1499157">
                <a:tc>
                  <a:txBody>
                    <a:bodyPr/>
                    <a:lstStyle/>
                    <a:p>
                      <a:pPr marL="0" marR="0">
                        <a:lnSpc>
                          <a:spcPct val="107000"/>
                        </a:lnSpc>
                        <a:spcBef>
                          <a:spcPts val="0"/>
                        </a:spcBef>
                        <a:spcAft>
                          <a:spcPts val="0"/>
                        </a:spcAft>
                      </a:pPr>
                      <a:endParaRPr lang="en-US" sz="1200" dirty="0" smtClean="0">
                        <a:effectLst/>
                      </a:endParaRPr>
                    </a:p>
                    <a:p>
                      <a:pPr marL="0" marR="0">
                        <a:lnSpc>
                          <a:spcPct val="107000"/>
                        </a:lnSpc>
                        <a:spcBef>
                          <a:spcPts val="0"/>
                        </a:spcBef>
                        <a:spcAft>
                          <a:spcPts val="0"/>
                        </a:spcAft>
                      </a:pPr>
                      <a:r>
                        <a:rPr lang="en-US" sz="1200" dirty="0" smtClean="0">
                          <a:effectLst/>
                        </a:rPr>
                        <a:t>INDIVIDUAL</a:t>
                      </a:r>
                      <a:r>
                        <a:rPr lang="en-US" sz="1200" baseline="0" dirty="0" smtClean="0">
                          <a:effectLst/>
                        </a:rPr>
                        <a:t> LEVEL:  C</a:t>
                      </a:r>
                      <a:r>
                        <a:rPr lang="en-US" sz="1200" b="0" baseline="0" dirty="0" smtClean="0">
                          <a:effectLst/>
                        </a:rPr>
                        <a:t>urrently a hodge-podge of services to support living at home – services that vary by quality, accessibility, affordability.   Coordination  of services and information about them sporadic  and most who need this assistance don’t know where to start looking or what to ask.</a:t>
                      </a:r>
                    </a:p>
                    <a:p>
                      <a:pPr marL="0" marR="0">
                        <a:lnSpc>
                          <a:spcPct val="107000"/>
                        </a:lnSpc>
                        <a:spcBef>
                          <a:spcPts val="0"/>
                        </a:spcBef>
                        <a:spcAft>
                          <a:spcPts val="0"/>
                        </a:spcAft>
                      </a:pPr>
                      <a:endParaRPr lang="en-US" sz="11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endParaRPr lang="en-US" sz="1200" dirty="0" smtClean="0">
                        <a:effectLst/>
                        <a:latin typeface="+mn-lt"/>
                        <a:ea typeface="+mn-ea"/>
                        <a:cs typeface="+mn-cs"/>
                      </a:endParaRPr>
                    </a:p>
                    <a:p>
                      <a:pPr marL="0" marR="0">
                        <a:lnSpc>
                          <a:spcPct val="107000"/>
                        </a:lnSpc>
                        <a:spcBef>
                          <a:spcPts val="0"/>
                        </a:spcBef>
                        <a:spcAft>
                          <a:spcPts val="0"/>
                        </a:spcAft>
                      </a:pPr>
                      <a:r>
                        <a:rPr lang="en-US" sz="1200" dirty="0" smtClean="0">
                          <a:effectLst/>
                          <a:latin typeface="+mn-lt"/>
                          <a:ea typeface="+mn-ea"/>
                          <a:cs typeface="+mn-cs"/>
                        </a:rPr>
                        <a:t>Available</a:t>
                      </a:r>
                      <a:r>
                        <a:rPr lang="en-US" sz="1200" baseline="0" dirty="0" smtClean="0">
                          <a:effectLst/>
                          <a:latin typeface="+mn-lt"/>
                          <a:ea typeface="+mn-ea"/>
                          <a:cs typeface="+mn-cs"/>
                        </a:rPr>
                        <a:t> resources (including resources themselves and information about them) are coordinated.  Information about both  is plentiful and disseminated through various channels. </a:t>
                      </a:r>
                      <a:endParaRPr lang="en-US" sz="1100" dirty="0">
                        <a:effectLst/>
                        <a:latin typeface="Calibri"/>
                        <a:ea typeface="Calibri"/>
                        <a:cs typeface="Times New Roman"/>
                      </a:endParaRPr>
                    </a:p>
                  </a:txBody>
                  <a:tcPr marL="68580" marR="68580" marT="0" marB="0"/>
                </a:tc>
              </a:tr>
            </a:tbl>
          </a:graphicData>
        </a:graphic>
      </p:graphicFrame>
      <p:sp>
        <p:nvSpPr>
          <p:cNvPr id="9" name="Rectangle 8"/>
          <p:cNvSpPr/>
          <p:nvPr/>
        </p:nvSpPr>
        <p:spPr>
          <a:xfrm>
            <a:off x="495869" y="1454568"/>
            <a:ext cx="7924800" cy="369332"/>
          </a:xfrm>
          <a:prstGeom prst="rect">
            <a:avLst/>
          </a:prstGeom>
        </p:spPr>
        <p:txBody>
          <a:bodyPr wrap="square">
            <a:spAutoFit/>
          </a:bodyPr>
          <a:lstStyle/>
          <a:p>
            <a:pPr algn="ctr" defTabSz="914400"/>
            <a:r>
              <a:rPr lang="en-US" b="1" dirty="0" smtClean="0">
                <a:solidFill>
                  <a:prstClr val="black"/>
                </a:solidFill>
                <a:latin typeface="Arial" pitchFamily="34" charset="0"/>
                <a:ea typeface="Calibri" pitchFamily="34" charset="0"/>
                <a:cs typeface="Arial" pitchFamily="34" charset="0"/>
              </a:rPr>
              <a:t>Strategic Destinations</a:t>
            </a:r>
            <a:endParaRPr lang="en-US" dirty="0">
              <a:solidFill>
                <a:prstClr val="black"/>
              </a:solidFill>
            </a:endParaRPr>
          </a:p>
        </p:txBody>
      </p:sp>
      <p:sp>
        <p:nvSpPr>
          <p:cNvPr id="6" name="Rectangle 5"/>
          <p:cNvSpPr/>
          <p:nvPr/>
        </p:nvSpPr>
        <p:spPr>
          <a:xfrm>
            <a:off x="0" y="0"/>
            <a:ext cx="3048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7501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bwMode="auto">
          <a:xfrm>
            <a:off x="457200" y="205994"/>
            <a:ext cx="8305800"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5943600" algn="l"/>
              </a:tabLst>
            </a:pPr>
            <a:r>
              <a:rPr kumimoji="0" lang="en-US"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Priority Area: </a:t>
            </a:r>
            <a:r>
              <a:rPr kumimoji="0" lang="en-US" sz="1800" i="0" u="none" strike="noStrike" cap="none" normalizeH="0" baseline="0" dirty="0" smtClean="0">
                <a:ln>
                  <a:noFill/>
                </a:ln>
                <a:solidFill>
                  <a:schemeClr val="tx1"/>
                </a:solidFill>
                <a:effectLst/>
                <a:latin typeface="Arial" pitchFamily="34" charset="0"/>
                <a:ea typeface="Calibri" pitchFamily="34" charset="0"/>
                <a:cs typeface="Arial" pitchFamily="34" charset="0"/>
              </a:rPr>
              <a:t>Support is Provided to Caregivers and Families</a:t>
            </a:r>
            <a:r>
              <a:rPr lang="en-US" sz="1800" dirty="0">
                <a:latin typeface="Arial" pitchFamily="34" charset="0"/>
                <a:ea typeface="Calibri" pitchFamily="34" charset="0"/>
                <a:cs typeface="Arial" pitchFamily="34" charset="0"/>
              </a:rPr>
              <a:t/>
            </a:r>
            <a:br>
              <a:rPr lang="en-US" sz="1800" dirty="0">
                <a:latin typeface="Arial" pitchFamily="34" charset="0"/>
                <a:ea typeface="Calibri" pitchFamily="34" charset="0"/>
                <a:cs typeface="Arial" pitchFamily="34" charset="0"/>
              </a:rPr>
            </a:br>
            <a:endParaRPr kumimoji="0" lang="en-US" sz="18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943600" algn="l"/>
              </a:tabLst>
            </a:pPr>
            <a:r>
              <a:rPr kumimoji="0" lang="en-US"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Definition: </a:t>
            </a:r>
            <a:r>
              <a:rPr kumimoji="0" lang="en-US" sz="1600" i="0" u="none" strike="noStrike" cap="none" normalizeH="0" baseline="0" dirty="0" smtClean="0">
                <a:ln>
                  <a:noFill/>
                </a:ln>
                <a:solidFill>
                  <a:schemeClr val="tx1"/>
                </a:solidFill>
                <a:effectLst/>
                <a:latin typeface="Arial" pitchFamily="34" charset="0"/>
                <a:ea typeface="Calibri" pitchFamily="34" charset="0"/>
                <a:cs typeface="Arial" pitchFamily="34" charset="0"/>
              </a:rPr>
              <a:t>Access to information</a:t>
            </a:r>
            <a:r>
              <a:rPr kumimoji="0" lang="en-US" sz="1600" i="0" u="none" strike="noStrike" cap="none" normalizeH="0" dirty="0" smtClean="0">
                <a:ln>
                  <a:noFill/>
                </a:ln>
                <a:solidFill>
                  <a:schemeClr val="tx1"/>
                </a:solidFill>
                <a:effectLst/>
                <a:latin typeface="Arial" pitchFamily="34" charset="0"/>
                <a:ea typeface="Calibri" pitchFamily="34" charset="0"/>
                <a:cs typeface="Arial" pitchFamily="34" charset="0"/>
              </a:rPr>
              <a:t> on services and supports; caregiver education and training programs; flexible funding to meet the unique needs of caregivers; more consistent pay for formal paid caregivers and respite care.</a:t>
            </a:r>
            <a:r>
              <a:rPr lang="en-US" sz="1400" dirty="0">
                <a:latin typeface="Arial" pitchFamily="34" charset="0"/>
                <a:cs typeface="Arial" pitchFamily="34" charset="0"/>
              </a:rPr>
              <a:t/>
            </a:r>
            <a:br>
              <a:rPr lang="en-US" sz="1400" dirty="0">
                <a:latin typeface="Arial" pitchFamily="34" charset="0"/>
                <a:cs typeface="Arial" pitchFamily="34" charset="0"/>
              </a:rPr>
            </a:br>
            <a:r>
              <a:rPr kumimoji="0" lang="en-US" sz="1400" b="1" i="0" u="none" strike="noStrike" cap="none" normalizeH="0" baseline="0" dirty="0" smtClean="0">
                <a:ln>
                  <a:noFill/>
                </a:ln>
                <a:solidFill>
                  <a:srgbClr val="5B9BD5"/>
                </a:solidFill>
                <a:effectLst/>
                <a:latin typeface="Calibri"/>
                <a:ea typeface="Calibri" pitchFamily="34" charset="0"/>
                <a:cs typeface="Arial" pitchFamily="34"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521635862"/>
              </p:ext>
            </p:extLst>
          </p:nvPr>
        </p:nvGraphicFramePr>
        <p:xfrm>
          <a:off x="533400" y="2198133"/>
          <a:ext cx="8382000" cy="4507467"/>
        </p:xfrm>
        <a:graphic>
          <a:graphicData uri="http://schemas.openxmlformats.org/drawingml/2006/table">
            <a:tbl>
              <a:tblPr firstRow="1" firstCol="1" bandRow="1">
                <a:tableStyleId>{69CF1AB2-1976-4502-BF36-3FF5EA218861}</a:tableStyleId>
              </a:tblPr>
              <a:tblGrid>
                <a:gridCol w="4189081"/>
                <a:gridCol w="4192919"/>
              </a:tblGrid>
              <a:tr h="265714">
                <a:tc>
                  <a:txBody>
                    <a:bodyPr/>
                    <a:lstStyle/>
                    <a:p>
                      <a:pPr marL="0" marR="0" algn="ctr">
                        <a:lnSpc>
                          <a:spcPct val="107000"/>
                        </a:lnSpc>
                        <a:spcBef>
                          <a:spcPts val="0"/>
                        </a:spcBef>
                        <a:spcAft>
                          <a:spcPts val="0"/>
                        </a:spcAft>
                      </a:pPr>
                      <a:r>
                        <a:rPr lang="en-US" sz="1600" dirty="0" smtClean="0">
                          <a:effectLst/>
                        </a:rPr>
                        <a:t>FROM</a:t>
                      </a:r>
                      <a:endParaRPr lang="en-US" sz="160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600" dirty="0" smtClean="0">
                          <a:effectLst/>
                        </a:rPr>
                        <a:t>TO</a:t>
                      </a:r>
                      <a:endParaRPr lang="en-US" sz="16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r>
              <a:tr h="1147185">
                <a:tc>
                  <a:txBody>
                    <a:bodyPr/>
                    <a:lstStyle/>
                    <a:p>
                      <a:pPr marL="0" marR="0">
                        <a:lnSpc>
                          <a:spcPct val="107000"/>
                        </a:lnSpc>
                        <a:spcBef>
                          <a:spcPts val="0"/>
                        </a:spcBef>
                        <a:spcAft>
                          <a:spcPts val="0"/>
                        </a:spcAft>
                      </a:pPr>
                      <a:r>
                        <a:rPr lang="en-US" sz="1200" b="1" dirty="0" smtClean="0">
                          <a:solidFill>
                            <a:schemeClr val="bg1"/>
                          </a:solidFill>
                          <a:effectLst/>
                        </a:rPr>
                        <a:t>Outreach and Education: </a:t>
                      </a:r>
                      <a:r>
                        <a:rPr lang="en-US" sz="1200" b="0" dirty="0">
                          <a:solidFill>
                            <a:schemeClr val="bg1"/>
                          </a:solidFill>
                          <a:effectLst/>
                        </a:rPr>
                        <a:t> </a:t>
                      </a:r>
                      <a:r>
                        <a:rPr lang="en-US" sz="1200" b="0" dirty="0" smtClean="0">
                          <a:solidFill>
                            <a:schemeClr val="bg1"/>
                          </a:solidFill>
                          <a:effectLst/>
                        </a:rPr>
                        <a:t>Lack of knowledg</a:t>
                      </a:r>
                      <a:r>
                        <a:rPr lang="en-US" sz="1200" b="0" baseline="0" dirty="0" smtClean="0">
                          <a:solidFill>
                            <a:schemeClr val="bg1"/>
                          </a:solidFill>
                          <a:effectLst/>
                        </a:rPr>
                        <a:t>e by the public sector on caregiving issues and fragmented access to information and services. Flexible employment policies to accommodate employees providing care are not prevalent among employers. </a:t>
                      </a:r>
                      <a:endParaRPr lang="en-US" sz="1100" b="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nSpc>
                          <a:spcPct val="107000"/>
                        </a:lnSpc>
                        <a:spcBef>
                          <a:spcPts val="0"/>
                        </a:spcBef>
                        <a:spcAft>
                          <a:spcPts val="0"/>
                        </a:spcAft>
                      </a:pPr>
                      <a:r>
                        <a:rPr lang="en-US" sz="1100" b="1" dirty="0" smtClean="0">
                          <a:effectLst/>
                          <a:latin typeface="Calibri"/>
                          <a:ea typeface="Calibri"/>
                          <a:cs typeface="Times New Roman"/>
                        </a:rPr>
                        <a:t>Outreach and Education: </a:t>
                      </a:r>
                      <a:r>
                        <a:rPr lang="en-US" sz="1100" dirty="0" smtClean="0">
                          <a:effectLst/>
                          <a:latin typeface="Calibri"/>
                          <a:ea typeface="Calibri"/>
                          <a:cs typeface="Times New Roman"/>
                        </a:rPr>
                        <a:t>Public generally</a:t>
                      </a:r>
                      <a:r>
                        <a:rPr lang="en-US" sz="1100" baseline="0" dirty="0" smtClean="0">
                          <a:effectLst/>
                          <a:latin typeface="Calibri"/>
                          <a:ea typeface="Calibri"/>
                          <a:cs typeface="Times New Roman"/>
                        </a:rPr>
                        <a:t> aware and understand definition of caregiver, value of caregiving is understood. Coordinated system provides easier access to information and services.  Strong models for employers on flexible workplace strategies to accommodate caregivers with these practices becoming the norm rather than the exception. </a:t>
                      </a:r>
                      <a:endParaRPr lang="en-US" sz="1100" dirty="0">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042957">
                <a:tc>
                  <a:txBody>
                    <a:bodyPr/>
                    <a:lstStyle/>
                    <a:p>
                      <a:pPr marL="0" marR="0">
                        <a:lnSpc>
                          <a:spcPct val="107000"/>
                        </a:lnSpc>
                        <a:spcBef>
                          <a:spcPts val="0"/>
                        </a:spcBef>
                        <a:spcAft>
                          <a:spcPts val="0"/>
                        </a:spcAft>
                      </a:pPr>
                      <a:r>
                        <a:rPr lang="en-US" sz="1200" b="1" dirty="0" smtClean="0">
                          <a:solidFill>
                            <a:schemeClr val="bg1"/>
                          </a:solidFill>
                          <a:effectLst/>
                          <a:latin typeface="Calibri"/>
                          <a:ea typeface="Calibri"/>
                          <a:cs typeface="Times New Roman"/>
                        </a:rPr>
                        <a:t>Service Development: </a:t>
                      </a:r>
                      <a:r>
                        <a:rPr lang="en-US" sz="1200" b="0" dirty="0" smtClean="0">
                          <a:solidFill>
                            <a:schemeClr val="bg1"/>
                          </a:solidFill>
                          <a:effectLst/>
                          <a:latin typeface="Calibri"/>
                          <a:ea typeface="Calibri"/>
                          <a:cs typeface="Times New Roman"/>
                        </a:rPr>
                        <a:t>Limited services for caregivers that provide</a:t>
                      </a:r>
                      <a:r>
                        <a:rPr lang="en-US" sz="1200" b="0" baseline="0" dirty="0" smtClean="0">
                          <a:solidFill>
                            <a:schemeClr val="bg1"/>
                          </a:solidFill>
                          <a:effectLst/>
                          <a:latin typeface="Calibri"/>
                          <a:ea typeface="Calibri"/>
                          <a:cs typeface="Times New Roman"/>
                        </a:rPr>
                        <a:t> </a:t>
                      </a:r>
                      <a:r>
                        <a:rPr lang="en-US" sz="1200" b="0" dirty="0" smtClean="0">
                          <a:solidFill>
                            <a:schemeClr val="bg1"/>
                          </a:solidFill>
                          <a:effectLst/>
                          <a:latin typeface="Calibri"/>
                          <a:ea typeface="Calibri"/>
                          <a:cs typeface="Times New Roman"/>
                        </a:rPr>
                        <a:t>only temporary</a:t>
                      </a:r>
                      <a:r>
                        <a:rPr lang="en-US" sz="1200" b="0" baseline="0" dirty="0" smtClean="0">
                          <a:solidFill>
                            <a:schemeClr val="bg1"/>
                          </a:solidFill>
                          <a:effectLst/>
                          <a:latin typeface="Calibri"/>
                          <a:ea typeface="Calibri"/>
                          <a:cs typeface="Times New Roman"/>
                        </a:rPr>
                        <a:t> assistance. Services don’t address the specific needs of all populations (linguistic and ethnic minorities, older caregivers). Caregiver needs tend to be separated out from the needs of the care recipient. </a:t>
                      </a:r>
                      <a:endParaRPr lang="en-US" sz="1200" b="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a:lnSpc>
                          <a:spcPct val="107000"/>
                        </a:lnSpc>
                        <a:spcBef>
                          <a:spcPts val="0"/>
                        </a:spcBef>
                        <a:spcAft>
                          <a:spcPts val="0"/>
                        </a:spcAft>
                      </a:pPr>
                      <a:r>
                        <a:rPr lang="en-US" sz="1200" b="1" dirty="0" smtClean="0">
                          <a:effectLst/>
                        </a:rPr>
                        <a:t>Service</a:t>
                      </a:r>
                      <a:r>
                        <a:rPr lang="en-US" sz="1200" b="1" baseline="0" dirty="0" smtClean="0">
                          <a:effectLst/>
                        </a:rPr>
                        <a:t> Development:</a:t>
                      </a:r>
                      <a:r>
                        <a:rPr lang="en-US" sz="1200" baseline="0" dirty="0" smtClean="0">
                          <a:effectLst/>
                        </a:rPr>
                        <a:t> Increased service options including greater use of non traditional strategies (mentoring, care networks, intergenerational care options). Whole person assessments include an emphasis on caregiver needs and service connection for these needs. </a:t>
                      </a:r>
                      <a:endParaRPr lang="en-US" sz="1200" dirty="0" smtClean="0">
                        <a:effectLst/>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904426">
                <a:tc>
                  <a:txBody>
                    <a:bodyPr/>
                    <a:lstStyle/>
                    <a:p>
                      <a:pPr marL="0" marR="0">
                        <a:lnSpc>
                          <a:spcPct val="107000"/>
                        </a:lnSpc>
                        <a:spcBef>
                          <a:spcPts val="0"/>
                        </a:spcBef>
                        <a:spcAft>
                          <a:spcPts val="0"/>
                        </a:spcAft>
                      </a:pPr>
                      <a:r>
                        <a:rPr lang="en-US" sz="1200" b="1" dirty="0" smtClean="0">
                          <a:solidFill>
                            <a:schemeClr val="bg1"/>
                          </a:solidFill>
                          <a:effectLst/>
                        </a:rPr>
                        <a:t>Service</a:t>
                      </a:r>
                      <a:r>
                        <a:rPr lang="en-US" sz="1200" b="1" baseline="0" dirty="0" smtClean="0">
                          <a:solidFill>
                            <a:schemeClr val="bg1"/>
                          </a:solidFill>
                          <a:effectLst/>
                        </a:rPr>
                        <a:t> Integration:</a:t>
                      </a:r>
                      <a:r>
                        <a:rPr lang="en-US" sz="1200" b="0" baseline="0" dirty="0" smtClean="0">
                          <a:solidFill>
                            <a:schemeClr val="bg1"/>
                          </a:solidFill>
                          <a:effectLst/>
                        </a:rPr>
                        <a:t> Long term care segmented between nursing home/hospital care and community based care.</a:t>
                      </a:r>
                      <a:endParaRPr lang="en-US" sz="1100" b="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a:lnSpc>
                          <a:spcPct val="107000"/>
                        </a:lnSpc>
                        <a:spcBef>
                          <a:spcPts val="0"/>
                        </a:spcBef>
                        <a:spcAft>
                          <a:spcPts val="0"/>
                        </a:spcAft>
                      </a:pPr>
                      <a:r>
                        <a:rPr lang="en-US" sz="1200" b="1" dirty="0" smtClean="0">
                          <a:effectLst/>
                        </a:rPr>
                        <a:t>Service Integration:</a:t>
                      </a:r>
                      <a:r>
                        <a:rPr lang="en-US" sz="1200" dirty="0" smtClean="0">
                          <a:effectLst/>
                        </a:rPr>
                        <a:t> Coordination of services between</a:t>
                      </a:r>
                      <a:r>
                        <a:rPr lang="en-US" sz="1200" baseline="0" dirty="0" smtClean="0">
                          <a:effectLst/>
                        </a:rPr>
                        <a:t> nursing home/hospitals and community based care options; resulting in more fluid transitions and greater utilization of all resources. </a:t>
                      </a:r>
                      <a:endParaRPr lang="en-US" sz="1100" dirty="0">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147185">
                <a:tc>
                  <a:txBody>
                    <a:bodyPr/>
                    <a:lstStyle/>
                    <a:p>
                      <a:pPr marL="0" marR="0">
                        <a:lnSpc>
                          <a:spcPct val="107000"/>
                        </a:lnSpc>
                        <a:spcBef>
                          <a:spcPts val="0"/>
                        </a:spcBef>
                        <a:spcAft>
                          <a:spcPts val="0"/>
                        </a:spcAft>
                      </a:pPr>
                      <a:r>
                        <a:rPr lang="en-US" sz="1100" b="1" dirty="0" smtClean="0">
                          <a:solidFill>
                            <a:schemeClr val="bg1"/>
                          </a:solidFill>
                          <a:effectLst/>
                          <a:latin typeface="Calibri"/>
                          <a:ea typeface="Calibri"/>
                          <a:cs typeface="Times New Roman"/>
                        </a:rPr>
                        <a:t>Advocacy/Planning:</a:t>
                      </a:r>
                      <a:r>
                        <a:rPr lang="en-US" sz="1100" b="0" dirty="0" smtClean="0">
                          <a:solidFill>
                            <a:schemeClr val="bg1"/>
                          </a:solidFill>
                          <a:effectLst/>
                          <a:latin typeface="Calibri"/>
                          <a:ea typeface="Calibri"/>
                          <a:cs typeface="Times New Roman"/>
                        </a:rPr>
                        <a:t> Advocacy</a:t>
                      </a:r>
                      <a:r>
                        <a:rPr lang="en-US" sz="1100" b="0" baseline="0" dirty="0" smtClean="0">
                          <a:solidFill>
                            <a:schemeClr val="bg1"/>
                          </a:solidFill>
                          <a:effectLst/>
                          <a:latin typeface="Calibri"/>
                          <a:ea typeface="Calibri"/>
                          <a:cs typeface="Times New Roman"/>
                        </a:rPr>
                        <a:t> for caregiving issues is provided by a small number of organizations and not coordinated across the state. Minimal training opportunities to teach caregivers how to be strong advocates for themselves and care recipients. Planning efforts are reactive and not proactive. </a:t>
                      </a:r>
                      <a:endParaRPr lang="en-US" sz="1100" b="0" dirty="0">
                        <a:solidFill>
                          <a:schemeClr val="bg1"/>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a:lnSpc>
                          <a:spcPct val="107000"/>
                        </a:lnSpc>
                        <a:spcBef>
                          <a:spcPts val="0"/>
                        </a:spcBef>
                        <a:spcAft>
                          <a:spcPts val="0"/>
                        </a:spcAft>
                      </a:pPr>
                      <a:r>
                        <a:rPr lang="en-US" sz="1100" b="1" dirty="0" smtClean="0">
                          <a:effectLst/>
                          <a:latin typeface="Calibri"/>
                          <a:ea typeface="Calibri"/>
                          <a:cs typeface="Times New Roman"/>
                        </a:rPr>
                        <a:t>Advocacy/Planning: </a:t>
                      </a:r>
                      <a:r>
                        <a:rPr lang="en-US" sz="1100" dirty="0" smtClean="0">
                          <a:effectLst/>
                          <a:latin typeface="Calibri"/>
                          <a:ea typeface="Calibri"/>
                          <a:cs typeface="Times New Roman"/>
                        </a:rPr>
                        <a:t>Robust caregiving advocacy</a:t>
                      </a:r>
                      <a:r>
                        <a:rPr lang="en-US" sz="1100" baseline="0" dirty="0" smtClean="0">
                          <a:effectLst/>
                          <a:latin typeface="Calibri"/>
                          <a:ea typeface="Calibri"/>
                          <a:cs typeface="Times New Roman"/>
                        </a:rPr>
                        <a:t> network that includes champions outside the provider system and within top leadership across the state (employers, legislators, state government). Programs available to supports and foster strong advocates. Statewide proactive planning efforts to prepare for the state population’s caregiving needs. </a:t>
                      </a:r>
                      <a:endParaRPr lang="en-US" sz="1100" dirty="0">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
        <p:nvSpPr>
          <p:cNvPr id="9" name="Rectangle 8"/>
          <p:cNvSpPr/>
          <p:nvPr/>
        </p:nvSpPr>
        <p:spPr>
          <a:xfrm>
            <a:off x="762000" y="1676400"/>
            <a:ext cx="7924800" cy="369332"/>
          </a:xfrm>
          <a:prstGeom prst="rect">
            <a:avLst/>
          </a:prstGeom>
        </p:spPr>
        <p:txBody>
          <a:bodyPr wrap="square">
            <a:spAutoFit/>
          </a:bodyPr>
          <a:lstStyle/>
          <a:p>
            <a:pPr algn="ctr" defTabSz="914400"/>
            <a:r>
              <a:rPr lang="en-US" b="1" dirty="0" smtClean="0">
                <a:solidFill>
                  <a:prstClr val="black"/>
                </a:solidFill>
                <a:latin typeface="Arial" pitchFamily="34" charset="0"/>
                <a:ea typeface="Calibri" pitchFamily="34" charset="0"/>
                <a:cs typeface="Arial" pitchFamily="34" charset="0"/>
              </a:rPr>
              <a:t>Strategic Destinations</a:t>
            </a:r>
            <a:endParaRPr lang="en-US" dirty="0">
              <a:solidFill>
                <a:prstClr val="black"/>
              </a:solidFill>
            </a:endParaRPr>
          </a:p>
        </p:txBody>
      </p:sp>
      <p:sp>
        <p:nvSpPr>
          <p:cNvPr id="6" name="Rectangle 5"/>
          <p:cNvSpPr/>
          <p:nvPr/>
        </p:nvSpPr>
        <p:spPr>
          <a:xfrm>
            <a:off x="0" y="0"/>
            <a:ext cx="304800" cy="6858000"/>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7501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Agenda</a:t>
            </a:r>
            <a:endParaRPr lang="en-US" dirty="0"/>
          </a:p>
        </p:txBody>
      </p:sp>
      <p:sp>
        <p:nvSpPr>
          <p:cNvPr id="3" name="Content Placeholder 2"/>
          <p:cNvSpPr>
            <a:spLocks noGrp="1"/>
          </p:cNvSpPr>
          <p:nvPr>
            <p:ph idx="1"/>
          </p:nvPr>
        </p:nvSpPr>
        <p:spPr>
          <a:xfrm>
            <a:off x="228600" y="1447800"/>
            <a:ext cx="8610600" cy="4525963"/>
          </a:xfrm>
        </p:spPr>
        <p:txBody>
          <a:bodyPr>
            <a:noAutofit/>
          </a:bodyPr>
          <a:lstStyle/>
          <a:p>
            <a:r>
              <a:rPr lang="en-US" sz="3600" dirty="0" smtClean="0"/>
              <a:t>Welcome</a:t>
            </a:r>
          </a:p>
          <a:p>
            <a:r>
              <a:rPr lang="en-US" sz="3600" dirty="0" smtClean="0"/>
              <a:t>Round the Room Introductions</a:t>
            </a:r>
          </a:p>
          <a:p>
            <a:r>
              <a:rPr lang="en-US" sz="3600" dirty="0" smtClean="0"/>
              <a:t>Presentation on the </a:t>
            </a:r>
            <a:r>
              <a:rPr lang="en-US" sz="3600" i="1" dirty="0" smtClean="0"/>
              <a:t>Economic Impact of Aging in NH</a:t>
            </a:r>
            <a:r>
              <a:rPr lang="en-US" sz="3600" dirty="0" smtClean="0"/>
              <a:t> by Steve Norton of NH CPPS</a:t>
            </a:r>
          </a:p>
          <a:p>
            <a:r>
              <a:rPr lang="en-US" sz="3600" dirty="0" smtClean="0"/>
              <a:t>Update on the Collective Impact Process </a:t>
            </a:r>
          </a:p>
          <a:p>
            <a:r>
              <a:rPr lang="en-US" sz="3600" dirty="0" smtClean="0"/>
              <a:t>Update on the Action Planning Workgroups</a:t>
            </a:r>
          </a:p>
          <a:p>
            <a:r>
              <a:rPr lang="en-US" sz="3600" dirty="0" smtClean="0"/>
              <a:t>Breakout into Workgroups</a:t>
            </a:r>
            <a:endParaRPr lang="en-US" sz="3600" dirty="0"/>
          </a:p>
        </p:txBody>
      </p:sp>
      <p:sp>
        <p:nvSpPr>
          <p:cNvPr id="4" name="Slide Number Placeholder 3"/>
          <p:cNvSpPr>
            <a:spLocks noGrp="1"/>
          </p:cNvSpPr>
          <p:nvPr>
            <p:ph type="sldNum" sz="quarter" idx="12"/>
          </p:nvPr>
        </p:nvSpPr>
        <p:spPr/>
        <p:txBody>
          <a:bodyPr/>
          <a:lstStyle/>
          <a:p>
            <a:fld id="{4DE6AD33-158D-B441-93C3-15396DAF392C}"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7578926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bwMode="auto">
          <a:xfrm>
            <a:off x="304800" y="212229"/>
            <a:ext cx="8305800"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l" eaLnBrk="0" fontAlgn="base" hangingPunct="0">
              <a:spcAft>
                <a:spcPct val="0"/>
              </a:spcAft>
              <a:tabLst>
                <a:tab pos="5943600" algn="l"/>
              </a:tabLst>
            </a:pPr>
            <a:r>
              <a:rPr kumimoji="0" lang="en-U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Priority Area</a:t>
            </a:r>
            <a:r>
              <a:rPr lang="en-US" sz="2000" b="1" dirty="0" smtClean="0">
                <a:latin typeface="Arial" pitchFamily="34" charset="0"/>
                <a:ea typeface="Calibri" pitchFamily="34" charset="0"/>
                <a:cs typeface="Arial" pitchFamily="34" charset="0"/>
              </a:rPr>
              <a:t>:  Social and Civic Engagement Options are Plentiful</a:t>
            </a:r>
            <a:br>
              <a:rPr lang="en-US" sz="2000" b="1" dirty="0" smtClean="0">
                <a:latin typeface="Arial" pitchFamily="34" charset="0"/>
                <a:ea typeface="Calibri" pitchFamily="34" charset="0"/>
                <a:cs typeface="Arial" pitchFamily="34" charset="0"/>
              </a:rPr>
            </a:b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lvl="0" algn="l" eaLnBrk="0" fontAlgn="base" hangingPunct="0">
              <a:spcAft>
                <a:spcPct val="0"/>
              </a:spcAft>
              <a:tabLst>
                <a:tab pos="5943600" algn="l"/>
              </a:tabLst>
            </a:pPr>
            <a:r>
              <a:rPr kumimoji="0" lang="en-US"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Definition</a:t>
            </a:r>
            <a:r>
              <a:rPr lang="en-US" sz="1600" b="1" dirty="0" smtClean="0">
                <a:latin typeface="Arial" pitchFamily="34" charset="0"/>
                <a:ea typeface="Calibri" pitchFamily="34" charset="0"/>
                <a:cs typeface="Arial" pitchFamily="34" charset="0"/>
              </a:rPr>
              <a:t>:  Meaningful connections with family, friends and neighbors; paid and volunteer work opportunities; active engagement in social life; and cultural and religious activities are plentiful.</a:t>
            </a: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kumimoji="0" lang="en-US" sz="1600" b="1" i="0" u="none" strike="noStrike" cap="none" normalizeH="0" baseline="0" dirty="0" smtClean="0">
                <a:ln>
                  <a:noFill/>
                </a:ln>
                <a:solidFill>
                  <a:srgbClr val="5B9BD5"/>
                </a:solidFill>
                <a:effectLst/>
                <a:latin typeface="Calibri"/>
                <a:ea typeface="Calibri" pitchFamily="34" charset="0"/>
                <a:cs typeface="Arial" pitchFamily="34" charset="0"/>
              </a:rPr>
              <a: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750895986"/>
              </p:ext>
            </p:extLst>
          </p:nvPr>
        </p:nvGraphicFramePr>
        <p:xfrm>
          <a:off x="609600" y="2133600"/>
          <a:ext cx="7848601" cy="4443117"/>
        </p:xfrm>
        <a:graphic>
          <a:graphicData uri="http://schemas.openxmlformats.org/drawingml/2006/table">
            <a:tbl>
              <a:tblPr firstRow="1" firstCol="1" bandRow="1">
                <a:tableStyleId>{5C22544A-7EE6-4342-B048-85BDC9FD1C3A}</a:tableStyleId>
              </a:tblPr>
              <a:tblGrid>
                <a:gridCol w="3922504"/>
                <a:gridCol w="3926097"/>
              </a:tblGrid>
              <a:tr h="152400">
                <a:tc>
                  <a:txBody>
                    <a:bodyPr/>
                    <a:lstStyle/>
                    <a:p>
                      <a:pPr marL="0" marR="0" algn="ctr">
                        <a:lnSpc>
                          <a:spcPct val="107000"/>
                        </a:lnSpc>
                        <a:spcBef>
                          <a:spcPts val="0"/>
                        </a:spcBef>
                        <a:spcAft>
                          <a:spcPts val="0"/>
                        </a:spcAft>
                      </a:pPr>
                      <a:r>
                        <a:rPr lang="en-US" sz="1600" dirty="0" smtClean="0">
                          <a:effectLst/>
                        </a:rPr>
                        <a:t>FROM</a:t>
                      </a:r>
                      <a:endParaRPr lang="en-US" sz="1600" dirty="0">
                        <a:effectLst/>
                        <a:latin typeface="Calibri"/>
                        <a:ea typeface="Calibri"/>
                        <a:cs typeface="Times New Roman"/>
                      </a:endParaRPr>
                    </a:p>
                  </a:txBody>
                  <a:tcPr marL="68580" marR="68580" marT="0" marB="0" anchor="ctr"/>
                </a:tc>
                <a:tc>
                  <a:txBody>
                    <a:bodyPr/>
                    <a:lstStyle/>
                    <a:p>
                      <a:pPr marL="0" marR="0" algn="ctr">
                        <a:lnSpc>
                          <a:spcPct val="107000"/>
                        </a:lnSpc>
                        <a:spcBef>
                          <a:spcPts val="0"/>
                        </a:spcBef>
                        <a:spcAft>
                          <a:spcPts val="0"/>
                        </a:spcAft>
                      </a:pPr>
                      <a:r>
                        <a:rPr lang="en-US" sz="1600" dirty="0" smtClean="0">
                          <a:effectLst/>
                        </a:rPr>
                        <a:t>TO</a:t>
                      </a:r>
                      <a:endParaRPr lang="en-US" sz="1600" dirty="0">
                        <a:effectLst/>
                        <a:latin typeface="Calibri"/>
                        <a:ea typeface="Calibri"/>
                        <a:cs typeface="Times New Roman"/>
                      </a:endParaRPr>
                    </a:p>
                  </a:txBody>
                  <a:tcPr marL="68580" marR="68580" marT="0" marB="0"/>
                </a:tc>
              </a:tr>
              <a:tr h="609600">
                <a:tc>
                  <a:txBody>
                    <a:bodyPr/>
                    <a:lstStyle/>
                    <a:p>
                      <a:pPr marL="0" marR="0">
                        <a:lnSpc>
                          <a:spcPct val="107000"/>
                        </a:lnSpc>
                        <a:spcBef>
                          <a:spcPts val="0"/>
                        </a:spcBef>
                        <a:spcAft>
                          <a:spcPts val="0"/>
                        </a:spcAft>
                      </a:pPr>
                      <a:r>
                        <a:rPr lang="en-US" sz="1200" dirty="0" smtClean="0">
                          <a:effectLst/>
                        </a:rPr>
                        <a:t>Existing programs lack diversity and accessibility.</a:t>
                      </a:r>
                      <a:endParaRPr lang="en-US" sz="11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100" dirty="0" smtClean="0">
                          <a:effectLst/>
                          <a:latin typeface="+mn-lt"/>
                          <a:ea typeface="Calibri"/>
                          <a:cs typeface="Times New Roman"/>
                        </a:rPr>
                        <a:t>Senior Centers, adult day programs, and other community programs will provide a rich array of culturally appropriate activities that engage people across all generations.</a:t>
                      </a:r>
                      <a:endParaRPr lang="en-US" sz="1100" dirty="0">
                        <a:effectLst/>
                        <a:latin typeface="Calibri"/>
                        <a:ea typeface="Calibri"/>
                        <a:cs typeface="Times New Roman"/>
                      </a:endParaRPr>
                    </a:p>
                  </a:txBody>
                  <a:tcPr marL="68580" marR="68580" marT="0" marB="0"/>
                </a:tc>
              </a:tr>
              <a:tr h="848561">
                <a:tc>
                  <a:txBody>
                    <a:bodyPr/>
                    <a:lstStyle/>
                    <a:p>
                      <a:pPr marL="0" marR="0">
                        <a:lnSpc>
                          <a:spcPct val="107000"/>
                        </a:lnSpc>
                        <a:spcBef>
                          <a:spcPts val="0"/>
                        </a:spcBef>
                        <a:spcAft>
                          <a:spcPts val="0"/>
                        </a:spcAft>
                      </a:pPr>
                      <a:r>
                        <a:rPr lang="en-US" sz="1200" dirty="0" smtClean="0">
                          <a:effectLst/>
                        </a:rPr>
                        <a:t>Transportation to engage in community activities continues to be a challenge in many NH communities.</a:t>
                      </a:r>
                      <a:endParaRPr lang="en-US" sz="11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200" dirty="0" smtClean="0">
                          <a:effectLst/>
                        </a:rPr>
                        <a:t>Transportation will be well coordinated and available throughout the state to provide access to a wide range of opportunities for older adults.</a:t>
                      </a:r>
                      <a:endParaRPr lang="en-US" sz="1100" dirty="0">
                        <a:effectLst/>
                        <a:latin typeface="Calibri"/>
                        <a:ea typeface="Calibri"/>
                        <a:cs typeface="Times New Roman"/>
                      </a:endParaRPr>
                    </a:p>
                  </a:txBody>
                  <a:tcPr marL="68580" marR="68580" marT="0" marB="0"/>
                </a:tc>
              </a:tr>
              <a:tr h="848561">
                <a:tc>
                  <a:txBody>
                    <a:bodyPr/>
                    <a:lstStyle/>
                    <a:p>
                      <a:pPr marL="0" marR="0">
                        <a:lnSpc>
                          <a:spcPct val="107000"/>
                        </a:lnSpc>
                        <a:spcBef>
                          <a:spcPts val="0"/>
                        </a:spcBef>
                        <a:spcAft>
                          <a:spcPts val="0"/>
                        </a:spcAft>
                      </a:pPr>
                      <a:r>
                        <a:rPr lang="en-US" sz="1200" dirty="0" smtClean="0">
                          <a:effectLst/>
                        </a:rPr>
                        <a:t> The skills and talents of older adults are underutilized in both paid and volunteer work opportunities.</a:t>
                      </a:r>
                      <a:endParaRPr lang="en-US" sz="11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200" dirty="0" smtClean="0">
                          <a:effectLst/>
                        </a:rPr>
                        <a:t> Partnerships will be built at the community level to include faith based groups, volunteer associations and organizations, community service providers and business leaders to support informal and formal connections to community, work, and volunteer opportunities.</a:t>
                      </a:r>
                      <a:endParaRPr lang="en-US" sz="1100" dirty="0">
                        <a:effectLst/>
                        <a:latin typeface="Calibri"/>
                        <a:ea typeface="Calibri"/>
                        <a:cs typeface="Times New Roman"/>
                      </a:endParaRPr>
                    </a:p>
                  </a:txBody>
                  <a:tcPr marL="68580" marR="68580" marT="0" marB="0"/>
                </a:tc>
              </a:tr>
              <a:tr h="848561">
                <a:tc>
                  <a:txBody>
                    <a:bodyPr/>
                    <a:lstStyle/>
                    <a:p>
                      <a:pPr marL="0" marR="0">
                        <a:lnSpc>
                          <a:spcPct val="107000"/>
                        </a:lnSpc>
                        <a:spcBef>
                          <a:spcPts val="0"/>
                        </a:spcBef>
                        <a:spcAft>
                          <a:spcPts val="0"/>
                        </a:spcAft>
                      </a:pPr>
                      <a:r>
                        <a:rPr lang="en-US" sz="1100" dirty="0" smtClean="0">
                          <a:effectLst/>
                          <a:latin typeface="+mn-lt"/>
                          <a:ea typeface="Calibri"/>
                          <a:cs typeface="Times New Roman"/>
                        </a:rPr>
                        <a:t>There are not a lot of opportunities to engage people across generations and across cultures.</a:t>
                      </a:r>
                      <a:endParaRPr lang="en-US" sz="11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100" dirty="0" smtClean="0">
                          <a:effectLst/>
                          <a:latin typeface="+mn-lt"/>
                          <a:ea typeface="Calibri"/>
                          <a:cs typeface="Times New Roman"/>
                        </a:rPr>
                        <a:t>Partnerships will be built at the community level to include faith based groups, volunteer associations and organizations, community service providers and business leaders to create opportunities to bring people of different backgrounds and ages together.</a:t>
                      </a:r>
                      <a:endParaRPr lang="en-US" sz="1100" dirty="0">
                        <a:effectLst/>
                        <a:latin typeface="Calibri"/>
                        <a:ea typeface="Calibri"/>
                        <a:cs typeface="Times New Roman"/>
                      </a:endParaRPr>
                    </a:p>
                  </a:txBody>
                  <a:tcPr marL="68580" marR="68580" marT="0" marB="0"/>
                </a:tc>
              </a:tr>
              <a:tr h="848561">
                <a:tc>
                  <a:txBody>
                    <a:bodyPr/>
                    <a:lstStyle/>
                    <a:p>
                      <a:pPr marL="0" marR="0">
                        <a:lnSpc>
                          <a:spcPct val="107000"/>
                        </a:lnSpc>
                        <a:spcBef>
                          <a:spcPts val="0"/>
                        </a:spcBef>
                        <a:spcAft>
                          <a:spcPts val="0"/>
                        </a:spcAft>
                      </a:pPr>
                      <a:r>
                        <a:rPr lang="en-US" sz="1100" dirty="0" smtClean="0">
                          <a:effectLst/>
                          <a:latin typeface="+mn-lt"/>
                          <a:ea typeface="Calibri"/>
                          <a:cs typeface="Times New Roman"/>
                        </a:rPr>
                        <a:t>We continue to promote a negative image of aging, perpetuating the stigma around aging.</a:t>
                      </a:r>
                      <a:endParaRPr lang="en-US" sz="11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100" dirty="0" smtClean="0">
                          <a:effectLst/>
                          <a:latin typeface="+mn-lt"/>
                          <a:ea typeface="Calibri"/>
                          <a:cs typeface="Times New Roman"/>
                        </a:rPr>
                        <a:t>Aging will be viewed positively as an opportunity. The gifts, skills, talents, and wisdom of older adults will be recognized and well utilized.</a:t>
                      </a:r>
                      <a:endParaRPr lang="en-US" sz="1100" dirty="0">
                        <a:effectLst/>
                        <a:latin typeface="Calibri"/>
                        <a:ea typeface="Calibri"/>
                        <a:cs typeface="Times New Roman"/>
                      </a:endParaRPr>
                    </a:p>
                  </a:txBody>
                  <a:tcPr marL="68580" marR="68580" marT="0" marB="0"/>
                </a:tc>
              </a:tr>
            </a:tbl>
          </a:graphicData>
        </a:graphic>
      </p:graphicFrame>
      <p:sp>
        <p:nvSpPr>
          <p:cNvPr id="9" name="Rectangle 8"/>
          <p:cNvSpPr/>
          <p:nvPr/>
        </p:nvSpPr>
        <p:spPr>
          <a:xfrm>
            <a:off x="533400" y="1676400"/>
            <a:ext cx="7924800" cy="400110"/>
          </a:xfrm>
          <a:prstGeom prst="rect">
            <a:avLst/>
          </a:prstGeom>
        </p:spPr>
        <p:txBody>
          <a:bodyPr wrap="square">
            <a:spAutoFit/>
          </a:bodyPr>
          <a:lstStyle/>
          <a:p>
            <a:pPr algn="ctr" defTabSz="914400"/>
            <a:r>
              <a:rPr lang="en-US" sz="2000" b="1" dirty="0" smtClean="0">
                <a:solidFill>
                  <a:prstClr val="black"/>
                </a:solidFill>
                <a:latin typeface="Arial" pitchFamily="34" charset="0"/>
                <a:ea typeface="Calibri" pitchFamily="34" charset="0"/>
                <a:cs typeface="Arial" pitchFamily="34" charset="0"/>
              </a:rPr>
              <a:t>Strategic Destinations</a:t>
            </a:r>
            <a:endParaRPr lang="en-US" sz="2000" dirty="0">
              <a:solidFill>
                <a:prstClr val="black"/>
              </a:solidFill>
            </a:endParaRPr>
          </a:p>
        </p:txBody>
      </p:sp>
      <p:sp>
        <p:nvSpPr>
          <p:cNvPr id="6" name="Rectangle 5"/>
          <p:cNvSpPr/>
          <p:nvPr/>
        </p:nvSpPr>
        <p:spPr>
          <a:xfrm>
            <a:off x="0" y="0"/>
            <a:ext cx="3048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7501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bwMode="auto">
          <a:xfrm>
            <a:off x="457200" y="117032"/>
            <a:ext cx="8534400"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l" eaLnBrk="0" fontAlgn="base" hangingPunct="0">
              <a:spcAft>
                <a:spcPct val="0"/>
              </a:spcAft>
              <a:tabLst>
                <a:tab pos="5943600" algn="l"/>
              </a:tabLst>
            </a:pPr>
            <a:r>
              <a:rPr kumimoji="0" lang="en-US"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Priority Area: </a:t>
            </a:r>
            <a:r>
              <a:rPr kumimoji="0" lang="en-US" sz="1800" i="0" u="none" strike="noStrike" cap="none" normalizeH="0" baseline="0" dirty="0" smtClean="0">
                <a:ln>
                  <a:noFill/>
                </a:ln>
                <a:solidFill>
                  <a:schemeClr val="tx1"/>
                </a:solidFill>
                <a:effectLst/>
                <a:latin typeface="Arial" pitchFamily="34" charset="0"/>
                <a:ea typeface="Calibri" pitchFamily="34" charset="0"/>
                <a:cs typeface="Arial" pitchFamily="34" charset="0"/>
              </a:rPr>
              <a:t>Physical</a:t>
            </a:r>
            <a:r>
              <a:rPr kumimoji="0" lang="en-US" sz="1800" i="0" u="none" strike="noStrike" cap="none" normalizeH="0" dirty="0" smtClean="0">
                <a:ln>
                  <a:noFill/>
                </a:ln>
                <a:solidFill>
                  <a:schemeClr val="tx1"/>
                </a:solidFill>
                <a:effectLst/>
                <a:latin typeface="Arial" pitchFamily="34" charset="0"/>
                <a:ea typeface="Calibri" pitchFamily="34" charset="0"/>
                <a:cs typeface="Arial" pitchFamily="34" charset="0"/>
              </a:rPr>
              <a:t> &amp; Wellbeing Workgroup</a:t>
            </a:r>
            <a:r>
              <a:rPr kumimoji="0" lang="en-US" sz="1800" b="1" i="0" u="none" strike="noStrike" cap="none" normalizeH="0" dirty="0" smtClean="0">
                <a:ln>
                  <a:noFill/>
                </a:ln>
                <a:solidFill>
                  <a:schemeClr val="tx1"/>
                </a:solidFill>
                <a:effectLst/>
                <a:latin typeface="Arial" pitchFamily="34" charset="0"/>
                <a:ea typeface="Calibri" pitchFamily="34" charset="0"/>
                <a:cs typeface="Arial" pitchFamily="34" charset="0"/>
              </a:rPr>
              <a:t/>
            </a:r>
            <a:br>
              <a:rPr kumimoji="0" lang="en-US" sz="1800" b="1" i="0" u="none" strike="noStrike" cap="none" normalizeH="0" dirty="0" smtClean="0">
                <a:ln>
                  <a:noFill/>
                </a:ln>
                <a:solidFill>
                  <a:schemeClr val="tx1"/>
                </a:solidFill>
                <a:effectLst/>
                <a:latin typeface="Arial" pitchFamily="34" charset="0"/>
                <a:ea typeface="Calibri" pitchFamily="34" charset="0"/>
                <a:cs typeface="Arial" pitchFamily="34" charset="0"/>
              </a:rPr>
            </a:br>
            <a:r>
              <a:rPr kumimoji="0" lang="en-US"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Definition:  </a:t>
            </a:r>
            <a:r>
              <a:rPr lang="en-US" sz="1400" dirty="0" smtClean="0"/>
              <a:t> </a:t>
            </a:r>
            <a:r>
              <a:rPr lang="en-US" sz="1600" dirty="0" smtClean="0">
                <a:latin typeface="Arial" pitchFamily="34" charset="0"/>
                <a:cs typeface="Arial" pitchFamily="34" charset="0"/>
              </a:rPr>
              <a:t>Ensure that quality physical and mental wellbeing supports are in place, </a:t>
            </a:r>
            <a:br>
              <a:rPr lang="en-US" sz="1600" dirty="0" smtClean="0">
                <a:latin typeface="Arial" pitchFamily="34" charset="0"/>
                <a:cs typeface="Arial" pitchFamily="34" charset="0"/>
              </a:rPr>
            </a:br>
            <a:r>
              <a:rPr lang="en-US" sz="1600" dirty="0" smtClean="0">
                <a:latin typeface="Arial" pitchFamily="34" charset="0"/>
                <a:cs typeface="Arial" pitchFamily="34" charset="0"/>
              </a:rPr>
              <a:t>                       including:  (a) Access to preventive care; (b) Access to medical, mental health</a:t>
            </a:r>
            <a:br>
              <a:rPr lang="en-US" sz="1600" dirty="0" smtClean="0">
                <a:latin typeface="Arial" pitchFamily="34" charset="0"/>
                <a:cs typeface="Arial" pitchFamily="34" charset="0"/>
              </a:rPr>
            </a:br>
            <a:r>
              <a:rPr lang="en-US" sz="1600" dirty="0" smtClean="0">
                <a:latin typeface="Arial" pitchFamily="34" charset="0"/>
                <a:cs typeface="Arial" pitchFamily="34" charset="0"/>
              </a:rPr>
              <a:t>                       and palliative care, and; (c) Planning for end of life care</a:t>
            </a:r>
            <a:r>
              <a:rPr lang="en-US" sz="1600" dirty="0">
                <a:latin typeface="Arial" pitchFamily="34" charset="0"/>
                <a:cs typeface="Arial" pitchFamily="34" charset="0"/>
              </a:rPr>
              <a:t/>
            </a:r>
            <a:br>
              <a:rPr lang="en-US" sz="1600" dirty="0">
                <a:latin typeface="Arial" pitchFamily="34" charset="0"/>
                <a:cs typeface="Arial" pitchFamily="34" charset="0"/>
              </a:rPr>
            </a:br>
            <a:r>
              <a:rPr kumimoji="0" lang="en-US" sz="1400" b="1" i="0" u="none" strike="noStrike" cap="none" normalizeH="0" baseline="0" dirty="0" smtClean="0">
                <a:ln>
                  <a:noFill/>
                </a:ln>
                <a:solidFill>
                  <a:srgbClr val="5B9BD5"/>
                </a:solidFill>
                <a:effectLst/>
                <a:latin typeface="Calibri"/>
                <a:ea typeface="Calibri" pitchFamily="34" charset="0"/>
                <a:cs typeface="Arial" pitchFamily="34"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305221069"/>
              </p:ext>
            </p:extLst>
          </p:nvPr>
        </p:nvGraphicFramePr>
        <p:xfrm>
          <a:off x="609599" y="1827530"/>
          <a:ext cx="7848601" cy="4778377"/>
        </p:xfrm>
        <a:graphic>
          <a:graphicData uri="http://schemas.openxmlformats.org/drawingml/2006/table">
            <a:tbl>
              <a:tblPr firstRow="1" firstCol="1" bandRow="1">
                <a:tableStyleId>{5C22544A-7EE6-4342-B048-85BDC9FD1C3A}</a:tableStyleId>
              </a:tblPr>
              <a:tblGrid>
                <a:gridCol w="3922504"/>
                <a:gridCol w="3926097"/>
              </a:tblGrid>
              <a:tr h="152400">
                <a:tc>
                  <a:txBody>
                    <a:bodyPr/>
                    <a:lstStyle/>
                    <a:p>
                      <a:pPr marL="0" marR="0" algn="ctr">
                        <a:lnSpc>
                          <a:spcPct val="107000"/>
                        </a:lnSpc>
                        <a:spcBef>
                          <a:spcPts val="0"/>
                        </a:spcBef>
                        <a:spcAft>
                          <a:spcPts val="0"/>
                        </a:spcAft>
                      </a:pPr>
                      <a:r>
                        <a:rPr lang="en-US" sz="1600" dirty="0" smtClean="0">
                          <a:effectLst/>
                        </a:rPr>
                        <a:t>FROM</a:t>
                      </a:r>
                      <a:endParaRPr lang="en-US" sz="1600" dirty="0">
                        <a:effectLst/>
                        <a:latin typeface="Calibri"/>
                        <a:ea typeface="Calibri"/>
                        <a:cs typeface="Times New Roman"/>
                      </a:endParaRPr>
                    </a:p>
                  </a:txBody>
                  <a:tcPr marL="68580" marR="68580" marT="0" marB="0" anchor="ctr"/>
                </a:tc>
                <a:tc>
                  <a:txBody>
                    <a:bodyPr/>
                    <a:lstStyle/>
                    <a:p>
                      <a:pPr marL="0" marR="0" algn="ctr">
                        <a:lnSpc>
                          <a:spcPct val="107000"/>
                        </a:lnSpc>
                        <a:spcBef>
                          <a:spcPts val="0"/>
                        </a:spcBef>
                        <a:spcAft>
                          <a:spcPts val="0"/>
                        </a:spcAft>
                      </a:pPr>
                      <a:r>
                        <a:rPr lang="en-US" sz="1600" dirty="0" smtClean="0">
                          <a:effectLst/>
                        </a:rPr>
                        <a:t>TO</a:t>
                      </a:r>
                      <a:endParaRPr lang="en-US" sz="1600" dirty="0">
                        <a:effectLst/>
                        <a:latin typeface="Calibri"/>
                        <a:ea typeface="Calibri"/>
                        <a:cs typeface="Times New Roman"/>
                      </a:endParaRPr>
                    </a:p>
                  </a:txBody>
                  <a:tcPr marL="68580" marR="68580" marT="0" marB="0"/>
                </a:tc>
              </a:tr>
              <a:tr h="609600">
                <a:tc>
                  <a:txBody>
                    <a:bodyPr/>
                    <a:lstStyle/>
                    <a:p>
                      <a:pPr marL="0" marR="0">
                        <a:lnSpc>
                          <a:spcPct val="107000"/>
                        </a:lnSpc>
                        <a:spcBef>
                          <a:spcPts val="0"/>
                        </a:spcBef>
                        <a:spcAft>
                          <a:spcPts val="0"/>
                        </a:spcAft>
                      </a:pPr>
                      <a:r>
                        <a:rPr lang="en-US" sz="1200" dirty="0">
                          <a:effectLst/>
                        </a:rPr>
                        <a:t> </a:t>
                      </a:r>
                      <a:r>
                        <a:rPr lang="en-US" sz="1200" dirty="0" smtClean="0">
                          <a:effectLst/>
                        </a:rPr>
                        <a:t> Workforce</a:t>
                      </a:r>
                    </a:p>
                    <a:p>
                      <a:pPr marL="457200" marR="0" lvl="1">
                        <a:lnSpc>
                          <a:spcPct val="107000"/>
                        </a:lnSpc>
                        <a:spcBef>
                          <a:spcPts val="0"/>
                        </a:spcBef>
                        <a:spcAft>
                          <a:spcPts val="0"/>
                        </a:spcAft>
                        <a:buFont typeface="Arial" pitchFamily="34" charset="0"/>
                        <a:buChar char="•"/>
                      </a:pPr>
                      <a:r>
                        <a:rPr lang="en-US" sz="1200" dirty="0" smtClean="0">
                          <a:effectLst/>
                          <a:latin typeface="Calibri"/>
                          <a:ea typeface="Calibri"/>
                          <a:cs typeface="Times New Roman"/>
                        </a:rPr>
                        <a:t> GWEP (Dartmouth Centers for Health &amp; Aging)</a:t>
                      </a:r>
                    </a:p>
                    <a:p>
                      <a:pPr marL="457200" marR="0" lvl="1">
                        <a:lnSpc>
                          <a:spcPct val="107000"/>
                        </a:lnSpc>
                        <a:spcBef>
                          <a:spcPts val="0"/>
                        </a:spcBef>
                        <a:spcAft>
                          <a:spcPts val="0"/>
                        </a:spcAft>
                        <a:buFont typeface="Arial" pitchFamily="34" charset="0"/>
                        <a:buChar char="•"/>
                      </a:pPr>
                      <a:r>
                        <a:rPr lang="en-US" sz="1200" dirty="0" smtClean="0">
                          <a:effectLst/>
                          <a:latin typeface="Calibri"/>
                          <a:ea typeface="Calibri"/>
                          <a:cs typeface="Times New Roman"/>
                        </a:rPr>
                        <a:t>Needs of the workforce</a:t>
                      </a:r>
                    </a:p>
                    <a:p>
                      <a:pPr marL="0" marR="0">
                        <a:lnSpc>
                          <a:spcPct val="107000"/>
                        </a:lnSpc>
                        <a:spcBef>
                          <a:spcPts val="0"/>
                        </a:spcBef>
                        <a:spcAft>
                          <a:spcPts val="0"/>
                        </a:spcAft>
                        <a:buFont typeface="Arial" pitchFamily="34" charset="0"/>
                        <a:buChar char="•"/>
                      </a:pPr>
                      <a:endParaRPr lang="en-US" sz="11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100" dirty="0" smtClean="0">
                          <a:effectLst/>
                          <a:latin typeface="Calibri"/>
                          <a:ea typeface="Calibri"/>
                          <a:cs typeface="Times New Roman"/>
                        </a:rPr>
                        <a:t>More informed legislature</a:t>
                      </a:r>
                      <a:r>
                        <a:rPr lang="en-US" sz="1100" baseline="0" dirty="0" smtClean="0">
                          <a:effectLst/>
                          <a:latin typeface="Calibri"/>
                          <a:ea typeface="Calibri"/>
                          <a:cs typeface="Times New Roman"/>
                        </a:rPr>
                        <a:t> </a:t>
                      </a:r>
                    </a:p>
                    <a:p>
                      <a:pPr marL="457200" marR="0" lvl="1">
                        <a:lnSpc>
                          <a:spcPct val="107000"/>
                        </a:lnSpc>
                        <a:spcBef>
                          <a:spcPts val="0"/>
                        </a:spcBef>
                        <a:spcAft>
                          <a:spcPts val="0"/>
                        </a:spcAft>
                        <a:buFont typeface="Arial" pitchFamily="34" charset="0"/>
                        <a:buChar char="•"/>
                      </a:pPr>
                      <a:r>
                        <a:rPr lang="en-US" sz="1100" baseline="0" dirty="0" smtClean="0">
                          <a:effectLst/>
                          <a:latin typeface="Calibri"/>
                          <a:ea typeface="Calibri"/>
                          <a:cs typeface="Times New Roman"/>
                        </a:rPr>
                        <a:t>Better link between public/private sectors – legislators, businesses, providers, general public.</a:t>
                      </a:r>
                      <a:endParaRPr lang="en-US" sz="1100" dirty="0">
                        <a:effectLst/>
                        <a:latin typeface="Calibri"/>
                        <a:ea typeface="Calibri"/>
                        <a:cs typeface="Times New Roman"/>
                      </a:endParaRPr>
                    </a:p>
                  </a:txBody>
                  <a:tcPr marL="68580" marR="68580" marT="0" marB="0"/>
                </a:tc>
              </a:tr>
              <a:tr h="848561">
                <a:tc>
                  <a:txBody>
                    <a:bodyPr/>
                    <a:lstStyle/>
                    <a:p>
                      <a:pPr marL="0" marR="0">
                        <a:lnSpc>
                          <a:spcPct val="107000"/>
                        </a:lnSpc>
                        <a:spcBef>
                          <a:spcPts val="0"/>
                        </a:spcBef>
                        <a:spcAft>
                          <a:spcPts val="0"/>
                        </a:spcAft>
                      </a:pPr>
                      <a:r>
                        <a:rPr lang="en-US" sz="1200" dirty="0">
                          <a:effectLst/>
                        </a:rPr>
                        <a:t> </a:t>
                      </a:r>
                      <a:r>
                        <a:rPr lang="en-US" sz="1200" dirty="0" smtClean="0">
                          <a:effectLst/>
                        </a:rPr>
                        <a:t>Prevention</a:t>
                      </a:r>
                    </a:p>
                    <a:p>
                      <a:pPr marL="457200" marR="0" lvl="1">
                        <a:lnSpc>
                          <a:spcPct val="107000"/>
                        </a:lnSpc>
                        <a:spcBef>
                          <a:spcPts val="0"/>
                        </a:spcBef>
                        <a:spcAft>
                          <a:spcPts val="0"/>
                        </a:spcAft>
                        <a:buFont typeface="Arial" pitchFamily="34" charset="0"/>
                        <a:buChar char="•"/>
                      </a:pPr>
                      <a:r>
                        <a:rPr lang="en-US" sz="1200" dirty="0" smtClean="0">
                          <a:effectLst/>
                          <a:latin typeface="Calibri"/>
                          <a:ea typeface="Calibri"/>
                          <a:cs typeface="Times New Roman"/>
                        </a:rPr>
                        <a:t>Wellness </a:t>
                      </a:r>
                      <a:r>
                        <a:rPr lang="en-US" sz="1200" baseline="0" dirty="0" smtClean="0">
                          <a:effectLst/>
                          <a:latin typeface="Calibri"/>
                          <a:ea typeface="Calibri"/>
                          <a:cs typeface="Times New Roman"/>
                        </a:rPr>
                        <a:t> visits- Medicare (GWEP to  promote)</a:t>
                      </a:r>
                      <a:endParaRPr lang="en-US" sz="1200" dirty="0" smtClean="0">
                        <a:effectLst/>
                        <a:latin typeface="Calibri"/>
                        <a:ea typeface="Calibri"/>
                        <a:cs typeface="Times New Roman"/>
                      </a:endParaRPr>
                    </a:p>
                    <a:p>
                      <a:pPr marL="457200" marR="0" lvl="1">
                        <a:lnSpc>
                          <a:spcPct val="107000"/>
                        </a:lnSpc>
                        <a:spcBef>
                          <a:spcPts val="0"/>
                        </a:spcBef>
                        <a:spcAft>
                          <a:spcPts val="0"/>
                        </a:spcAft>
                        <a:buFont typeface="Arial" pitchFamily="34" charset="0"/>
                        <a:buChar char="•"/>
                      </a:pPr>
                      <a:r>
                        <a:rPr lang="en-US" sz="1200" dirty="0" smtClean="0">
                          <a:effectLst/>
                          <a:latin typeface="Calibri"/>
                          <a:ea typeface="Calibri"/>
                          <a:cs typeface="Times New Roman"/>
                        </a:rPr>
                        <a:t>Falls</a:t>
                      </a:r>
                    </a:p>
                    <a:p>
                      <a:pPr marL="457200" marR="0" lvl="1">
                        <a:lnSpc>
                          <a:spcPct val="107000"/>
                        </a:lnSpc>
                        <a:spcBef>
                          <a:spcPts val="0"/>
                        </a:spcBef>
                        <a:spcAft>
                          <a:spcPts val="0"/>
                        </a:spcAft>
                        <a:buFont typeface="Arial" pitchFamily="34" charset="0"/>
                        <a:buChar char="•"/>
                      </a:pPr>
                      <a:r>
                        <a:rPr lang="en-US" sz="1200" dirty="0" smtClean="0">
                          <a:effectLst/>
                          <a:latin typeface="Calibri"/>
                          <a:ea typeface="Calibri"/>
                          <a:cs typeface="Times New Roman"/>
                        </a:rPr>
                        <a:t>Oral</a:t>
                      </a:r>
                      <a:r>
                        <a:rPr lang="en-US" sz="1200" baseline="0" dirty="0" smtClean="0">
                          <a:effectLst/>
                          <a:latin typeface="Calibri"/>
                          <a:ea typeface="Calibri"/>
                          <a:cs typeface="Times New Roman"/>
                        </a:rPr>
                        <a:t> Care</a:t>
                      </a:r>
                    </a:p>
                    <a:p>
                      <a:pPr marL="457200" marR="0" lvl="1">
                        <a:lnSpc>
                          <a:spcPct val="107000"/>
                        </a:lnSpc>
                        <a:spcBef>
                          <a:spcPts val="0"/>
                        </a:spcBef>
                        <a:spcAft>
                          <a:spcPts val="0"/>
                        </a:spcAft>
                        <a:buFont typeface="Arial" pitchFamily="34" charset="0"/>
                        <a:buChar char="•"/>
                      </a:pPr>
                      <a:r>
                        <a:rPr lang="en-US" sz="1200" baseline="0" dirty="0" smtClean="0">
                          <a:effectLst/>
                          <a:latin typeface="Calibri"/>
                          <a:ea typeface="Calibri"/>
                          <a:cs typeface="Times New Roman"/>
                        </a:rPr>
                        <a:t>“Predictable events”</a:t>
                      </a:r>
                    </a:p>
                    <a:p>
                      <a:pPr marL="457200" marR="0" lvl="1">
                        <a:lnSpc>
                          <a:spcPct val="107000"/>
                        </a:lnSpc>
                        <a:spcBef>
                          <a:spcPts val="0"/>
                        </a:spcBef>
                        <a:spcAft>
                          <a:spcPts val="0"/>
                        </a:spcAft>
                        <a:buFont typeface="Arial" pitchFamily="34" charset="0"/>
                        <a:buNone/>
                      </a:pPr>
                      <a:endParaRPr lang="en-US" sz="1200" baseline="0" dirty="0" smtClean="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200" dirty="0">
                          <a:effectLst/>
                        </a:rPr>
                        <a:t> </a:t>
                      </a:r>
                      <a:r>
                        <a:rPr lang="en-US" sz="1200" dirty="0" smtClean="0">
                          <a:effectLst/>
                        </a:rPr>
                        <a:t>”Business</a:t>
                      </a:r>
                      <a:r>
                        <a:rPr lang="en-US" sz="1200" baseline="0" dirty="0" smtClean="0">
                          <a:effectLst/>
                        </a:rPr>
                        <a:t> Approach” </a:t>
                      </a:r>
                    </a:p>
                    <a:p>
                      <a:pPr marL="457200" marR="0" lvl="1">
                        <a:lnSpc>
                          <a:spcPct val="107000"/>
                        </a:lnSpc>
                        <a:spcBef>
                          <a:spcPts val="0"/>
                        </a:spcBef>
                        <a:spcAft>
                          <a:spcPts val="0"/>
                        </a:spcAft>
                        <a:buFont typeface="Arial" pitchFamily="34" charset="0"/>
                        <a:buChar char="•"/>
                      </a:pPr>
                      <a:r>
                        <a:rPr lang="en-US" sz="1200" baseline="0" dirty="0" smtClean="0">
                          <a:effectLst/>
                          <a:latin typeface="Calibri"/>
                          <a:ea typeface="Calibri"/>
                          <a:cs typeface="Times New Roman"/>
                        </a:rPr>
                        <a:t>Cost effectiveness of good care</a:t>
                      </a:r>
                    </a:p>
                    <a:p>
                      <a:pPr marL="457200" marR="0" lvl="1">
                        <a:lnSpc>
                          <a:spcPct val="107000"/>
                        </a:lnSpc>
                        <a:spcBef>
                          <a:spcPts val="0"/>
                        </a:spcBef>
                        <a:spcAft>
                          <a:spcPts val="0"/>
                        </a:spcAft>
                        <a:buFont typeface="Arial" pitchFamily="34" charset="0"/>
                        <a:buChar char="•"/>
                      </a:pPr>
                      <a:r>
                        <a:rPr lang="en-US" sz="1200" baseline="0" dirty="0" smtClean="0">
                          <a:effectLst/>
                          <a:latin typeface="Calibri"/>
                          <a:ea typeface="Calibri"/>
                          <a:cs typeface="Times New Roman"/>
                        </a:rPr>
                        <a:t>“Return on Investment”</a:t>
                      </a:r>
                    </a:p>
                    <a:p>
                      <a:pPr marL="457200" marR="0" lvl="1">
                        <a:lnSpc>
                          <a:spcPct val="107000"/>
                        </a:lnSpc>
                        <a:spcBef>
                          <a:spcPts val="0"/>
                        </a:spcBef>
                        <a:spcAft>
                          <a:spcPts val="0"/>
                        </a:spcAft>
                        <a:buFont typeface="Arial" pitchFamily="34" charset="0"/>
                        <a:buChar char="•"/>
                      </a:pPr>
                      <a:r>
                        <a:rPr lang="en-US" sz="1200" baseline="0" dirty="0" smtClean="0">
                          <a:effectLst/>
                          <a:latin typeface="Calibri"/>
                          <a:ea typeface="Calibri"/>
                          <a:cs typeface="Times New Roman"/>
                        </a:rPr>
                        <a:t>Saving $ = effectiveness and helping people</a:t>
                      </a:r>
                      <a:endParaRPr lang="en-US" sz="1100" dirty="0">
                        <a:effectLst/>
                        <a:latin typeface="Calibri"/>
                        <a:ea typeface="Calibri"/>
                        <a:cs typeface="Times New Roman"/>
                      </a:endParaRPr>
                    </a:p>
                  </a:txBody>
                  <a:tcPr marL="68580" marR="68580" marT="0" marB="0"/>
                </a:tc>
              </a:tr>
              <a:tr h="710502">
                <a:tc>
                  <a:txBody>
                    <a:bodyPr/>
                    <a:lstStyle/>
                    <a:p>
                      <a:pPr marL="0" marR="0">
                        <a:lnSpc>
                          <a:spcPct val="107000"/>
                        </a:lnSpc>
                        <a:spcBef>
                          <a:spcPts val="0"/>
                        </a:spcBef>
                        <a:spcAft>
                          <a:spcPts val="0"/>
                        </a:spcAft>
                      </a:pPr>
                      <a:r>
                        <a:rPr lang="en-US" sz="1200" dirty="0">
                          <a:effectLst/>
                        </a:rPr>
                        <a:t> </a:t>
                      </a:r>
                      <a:r>
                        <a:rPr lang="en-US" sz="1100" dirty="0" smtClean="0">
                          <a:effectLst/>
                          <a:latin typeface="+mn-lt"/>
                          <a:ea typeface="Calibri"/>
                          <a:cs typeface="Times New Roman"/>
                        </a:rPr>
                        <a:t>Dementia Care</a:t>
                      </a:r>
                    </a:p>
                    <a:p>
                      <a:pPr marL="457200" marR="0" lvl="1">
                        <a:lnSpc>
                          <a:spcPct val="107000"/>
                        </a:lnSpc>
                        <a:spcBef>
                          <a:spcPts val="0"/>
                        </a:spcBef>
                        <a:spcAft>
                          <a:spcPts val="0"/>
                        </a:spcAft>
                        <a:buFont typeface="Arial" pitchFamily="34" charset="0"/>
                        <a:buChar char="•"/>
                      </a:pPr>
                      <a:r>
                        <a:rPr lang="en-US" sz="1100" dirty="0" smtClean="0">
                          <a:effectLst/>
                          <a:latin typeface="+mn-lt"/>
                          <a:ea typeface="Calibri"/>
                          <a:cs typeface="Times New Roman"/>
                        </a:rPr>
                        <a:t>Multiple current supports</a:t>
                      </a:r>
                    </a:p>
                    <a:p>
                      <a:pPr marL="457200" marR="0" lvl="1">
                        <a:lnSpc>
                          <a:spcPct val="107000"/>
                        </a:lnSpc>
                        <a:spcBef>
                          <a:spcPts val="0"/>
                        </a:spcBef>
                        <a:spcAft>
                          <a:spcPts val="0"/>
                        </a:spcAft>
                        <a:buFont typeface="Arial" pitchFamily="34" charset="0"/>
                        <a:buChar char="•"/>
                      </a:pPr>
                      <a:r>
                        <a:rPr lang="en-US" sz="1100" dirty="0" smtClean="0">
                          <a:effectLst/>
                          <a:latin typeface="+mn-lt"/>
                          <a:ea typeface="Calibri"/>
                          <a:cs typeface="Times New Roman"/>
                        </a:rPr>
                        <a:t>Caregiver</a:t>
                      </a:r>
                      <a:r>
                        <a:rPr lang="en-US" sz="1100" baseline="0" dirty="0" smtClean="0">
                          <a:effectLst/>
                          <a:latin typeface="+mn-lt"/>
                          <a:ea typeface="Calibri"/>
                          <a:cs typeface="Times New Roman"/>
                        </a:rPr>
                        <a:t> burnout/aging</a:t>
                      </a:r>
                      <a:endParaRPr lang="en-US" sz="1100" dirty="0" smtClean="0">
                        <a:effectLst/>
                        <a:latin typeface="+mn-lt"/>
                        <a:ea typeface="Calibri"/>
                        <a:cs typeface="Times New Roman"/>
                      </a:endParaRPr>
                    </a:p>
                  </a:txBody>
                  <a:tcPr marL="68580" marR="68580" marT="0" marB="0"/>
                </a:tc>
                <a:tc>
                  <a:txBody>
                    <a:bodyPr/>
                    <a:lstStyle/>
                    <a:p>
                      <a:pPr marL="0" marR="0">
                        <a:lnSpc>
                          <a:spcPct val="107000"/>
                        </a:lnSpc>
                        <a:spcBef>
                          <a:spcPts val="0"/>
                        </a:spcBef>
                        <a:spcAft>
                          <a:spcPts val="0"/>
                        </a:spcAft>
                      </a:pPr>
                      <a:r>
                        <a:rPr lang="en-US" sz="1200" dirty="0">
                          <a:effectLst/>
                        </a:rPr>
                        <a:t> </a:t>
                      </a:r>
                      <a:r>
                        <a:rPr lang="en-US" sz="1200" dirty="0" smtClean="0">
                          <a:effectLst/>
                        </a:rPr>
                        <a:t>Educate general public about aging/opportunities</a:t>
                      </a:r>
                    </a:p>
                    <a:p>
                      <a:pPr marL="457200" marR="0" lvl="1">
                        <a:lnSpc>
                          <a:spcPct val="107000"/>
                        </a:lnSpc>
                        <a:spcBef>
                          <a:spcPts val="0"/>
                        </a:spcBef>
                        <a:spcAft>
                          <a:spcPts val="0"/>
                        </a:spcAft>
                        <a:buFont typeface="Arial" pitchFamily="34" charset="0"/>
                        <a:buChar char="•"/>
                      </a:pPr>
                      <a:r>
                        <a:rPr lang="en-US" sz="1200" dirty="0" smtClean="0">
                          <a:effectLst/>
                          <a:latin typeface="Calibri"/>
                          <a:ea typeface="Calibri"/>
                          <a:cs typeface="Times New Roman"/>
                        </a:rPr>
                        <a:t>Quality</a:t>
                      </a:r>
                      <a:r>
                        <a:rPr lang="en-US" sz="1200" baseline="0" dirty="0" smtClean="0">
                          <a:effectLst/>
                          <a:latin typeface="Calibri"/>
                          <a:ea typeface="Calibri"/>
                          <a:cs typeface="Times New Roman"/>
                        </a:rPr>
                        <a:t> of life, not necessarily quantity</a:t>
                      </a:r>
                    </a:p>
                    <a:p>
                      <a:pPr marL="457200" marR="0" lvl="1">
                        <a:lnSpc>
                          <a:spcPct val="107000"/>
                        </a:lnSpc>
                        <a:spcBef>
                          <a:spcPts val="0"/>
                        </a:spcBef>
                        <a:spcAft>
                          <a:spcPts val="0"/>
                        </a:spcAft>
                        <a:buFont typeface="Arial" pitchFamily="34" charset="0"/>
                        <a:buChar char="•"/>
                      </a:pPr>
                      <a:r>
                        <a:rPr lang="en-US" sz="1200" baseline="0" dirty="0" smtClean="0">
                          <a:effectLst/>
                          <a:latin typeface="Calibri"/>
                          <a:ea typeface="Calibri"/>
                          <a:cs typeface="Times New Roman"/>
                        </a:rPr>
                        <a:t>Choices</a:t>
                      </a:r>
                    </a:p>
                    <a:p>
                      <a:pPr marL="457200" marR="0" lvl="1">
                        <a:lnSpc>
                          <a:spcPct val="107000"/>
                        </a:lnSpc>
                        <a:spcBef>
                          <a:spcPts val="0"/>
                        </a:spcBef>
                        <a:spcAft>
                          <a:spcPts val="0"/>
                        </a:spcAft>
                        <a:buFont typeface="Arial" pitchFamily="34" charset="0"/>
                        <a:buChar char="•"/>
                      </a:pPr>
                      <a:r>
                        <a:rPr lang="en-US" sz="1200" baseline="0" dirty="0" smtClean="0">
                          <a:effectLst/>
                          <a:latin typeface="Calibri"/>
                          <a:ea typeface="Calibri"/>
                          <a:cs typeface="Times New Roman"/>
                        </a:rPr>
                        <a:t>Health literacy</a:t>
                      </a:r>
                      <a:endParaRPr lang="en-US" sz="1100" dirty="0">
                        <a:effectLst/>
                        <a:latin typeface="Calibri"/>
                        <a:ea typeface="Calibri"/>
                        <a:cs typeface="Times New Roman"/>
                      </a:endParaRPr>
                    </a:p>
                  </a:txBody>
                  <a:tcPr marL="68580" marR="68580" marT="0" marB="0"/>
                </a:tc>
              </a:tr>
              <a:tr h="848561">
                <a:tc>
                  <a:txBody>
                    <a:bodyPr/>
                    <a:lstStyle/>
                    <a:p>
                      <a:pPr marL="0" marR="0">
                        <a:lnSpc>
                          <a:spcPct val="107000"/>
                        </a:lnSpc>
                        <a:spcBef>
                          <a:spcPts val="0"/>
                        </a:spcBef>
                        <a:spcAft>
                          <a:spcPts val="0"/>
                        </a:spcAft>
                      </a:pPr>
                      <a:r>
                        <a:rPr lang="en-US" sz="1100" dirty="0" smtClean="0">
                          <a:effectLst/>
                          <a:latin typeface="+mn-lt"/>
                          <a:ea typeface="Calibri"/>
                          <a:cs typeface="Times New Roman"/>
                        </a:rPr>
                        <a:t>Culturally effective care</a:t>
                      </a:r>
                    </a:p>
                    <a:p>
                      <a:pPr marL="457200" marR="0" lvl="1">
                        <a:lnSpc>
                          <a:spcPct val="107000"/>
                        </a:lnSpc>
                        <a:spcBef>
                          <a:spcPts val="0"/>
                        </a:spcBef>
                        <a:spcAft>
                          <a:spcPts val="0"/>
                        </a:spcAft>
                        <a:buFont typeface="Arial" pitchFamily="34" charset="0"/>
                        <a:buChar char="•"/>
                      </a:pPr>
                      <a:r>
                        <a:rPr lang="en-US" sz="1100" dirty="0" smtClean="0">
                          <a:effectLst/>
                          <a:latin typeface="+mn-lt"/>
                          <a:ea typeface="Calibri"/>
                          <a:cs typeface="Times New Roman"/>
                        </a:rPr>
                        <a:t>Stigma/ageism</a:t>
                      </a:r>
                    </a:p>
                    <a:p>
                      <a:pPr marL="457200" marR="0" lvl="1">
                        <a:lnSpc>
                          <a:spcPct val="107000"/>
                        </a:lnSpc>
                        <a:spcBef>
                          <a:spcPts val="0"/>
                        </a:spcBef>
                        <a:spcAft>
                          <a:spcPts val="0"/>
                        </a:spcAft>
                        <a:buFont typeface="Arial" pitchFamily="34" charset="0"/>
                        <a:buChar char="•"/>
                      </a:pPr>
                      <a:r>
                        <a:rPr lang="en-US" sz="1100" dirty="0" smtClean="0">
                          <a:effectLst/>
                          <a:latin typeface="+mn-lt"/>
                          <a:ea typeface="Calibri"/>
                          <a:cs typeface="Times New Roman"/>
                        </a:rPr>
                        <a:t>Whole</a:t>
                      </a:r>
                      <a:r>
                        <a:rPr lang="en-US" sz="1100" baseline="0" dirty="0" smtClean="0">
                          <a:effectLst/>
                          <a:latin typeface="+mn-lt"/>
                          <a:ea typeface="Calibri"/>
                          <a:cs typeface="Times New Roman"/>
                        </a:rPr>
                        <a:t> person approach/ “Slow Medicine</a:t>
                      </a:r>
                    </a:p>
                    <a:p>
                      <a:pPr marL="457200" marR="0" lvl="1">
                        <a:lnSpc>
                          <a:spcPct val="107000"/>
                        </a:lnSpc>
                        <a:spcBef>
                          <a:spcPts val="0"/>
                        </a:spcBef>
                        <a:spcAft>
                          <a:spcPts val="0"/>
                        </a:spcAft>
                        <a:buFont typeface="Arial" pitchFamily="34" charset="0"/>
                        <a:buChar char="•"/>
                      </a:pPr>
                      <a:r>
                        <a:rPr lang="en-US" sz="1100" baseline="0" dirty="0" smtClean="0">
                          <a:effectLst/>
                          <a:latin typeface="+mn-lt"/>
                          <a:ea typeface="Calibri"/>
                          <a:cs typeface="Times New Roman"/>
                        </a:rPr>
                        <a:t>Physical and language</a:t>
                      </a:r>
                    </a:p>
                    <a:p>
                      <a:pPr marL="0" marR="0">
                        <a:lnSpc>
                          <a:spcPct val="107000"/>
                        </a:lnSpc>
                        <a:spcBef>
                          <a:spcPts val="0"/>
                        </a:spcBef>
                        <a:spcAft>
                          <a:spcPts val="0"/>
                        </a:spcAft>
                      </a:pPr>
                      <a:endParaRPr lang="en-US" sz="11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100" dirty="0" smtClean="0">
                          <a:effectLst/>
                          <a:latin typeface="Calibri"/>
                          <a:ea typeface="Calibri"/>
                          <a:cs typeface="Times New Roman"/>
                        </a:rPr>
                        <a:t>System</a:t>
                      </a:r>
                      <a:r>
                        <a:rPr lang="en-US" sz="1100" baseline="0" dirty="0" smtClean="0">
                          <a:effectLst/>
                          <a:latin typeface="Calibri"/>
                          <a:ea typeface="Calibri"/>
                          <a:cs typeface="Times New Roman"/>
                        </a:rPr>
                        <a:t> changes</a:t>
                      </a:r>
                    </a:p>
                    <a:p>
                      <a:pPr marL="457200" marR="0" lvl="1">
                        <a:lnSpc>
                          <a:spcPct val="107000"/>
                        </a:lnSpc>
                        <a:spcBef>
                          <a:spcPts val="0"/>
                        </a:spcBef>
                        <a:spcAft>
                          <a:spcPts val="0"/>
                        </a:spcAft>
                        <a:buFont typeface="Arial" pitchFamily="34" charset="0"/>
                        <a:buChar char="•"/>
                      </a:pPr>
                      <a:r>
                        <a:rPr lang="en-US" sz="1100" baseline="0" dirty="0" smtClean="0">
                          <a:effectLst/>
                          <a:latin typeface="Calibri"/>
                          <a:ea typeface="Calibri"/>
                          <a:cs typeface="Times New Roman"/>
                        </a:rPr>
                        <a:t>Providers have more direct time with people</a:t>
                      </a:r>
                    </a:p>
                    <a:p>
                      <a:pPr marL="457200" marR="0" lvl="1">
                        <a:lnSpc>
                          <a:spcPct val="107000"/>
                        </a:lnSpc>
                        <a:spcBef>
                          <a:spcPts val="0"/>
                        </a:spcBef>
                        <a:spcAft>
                          <a:spcPts val="0"/>
                        </a:spcAft>
                        <a:buFont typeface="Arial" pitchFamily="34" charset="0"/>
                        <a:buChar char="•"/>
                      </a:pPr>
                      <a:r>
                        <a:rPr lang="en-US" sz="1100" baseline="0" dirty="0" smtClean="0">
                          <a:effectLst/>
                          <a:latin typeface="Calibri"/>
                          <a:ea typeface="Calibri"/>
                          <a:cs typeface="Times New Roman"/>
                        </a:rPr>
                        <a:t>Accountable care organizations – reimburse prevention &amp; “slow medicine”</a:t>
                      </a:r>
                    </a:p>
                    <a:p>
                      <a:pPr marL="457200" marR="0" lvl="1">
                        <a:lnSpc>
                          <a:spcPct val="107000"/>
                        </a:lnSpc>
                        <a:spcBef>
                          <a:spcPts val="0"/>
                        </a:spcBef>
                        <a:spcAft>
                          <a:spcPts val="0"/>
                        </a:spcAft>
                        <a:buFont typeface="Arial" pitchFamily="34" charset="0"/>
                        <a:buChar char="•"/>
                      </a:pPr>
                      <a:r>
                        <a:rPr lang="en-US" sz="1100" baseline="0" dirty="0" smtClean="0">
                          <a:effectLst/>
                          <a:latin typeface="Calibri"/>
                          <a:ea typeface="Calibri"/>
                          <a:cs typeface="Times New Roman"/>
                        </a:rPr>
                        <a:t>Integrated care team approach medical/social/psych </a:t>
                      </a:r>
                      <a:endParaRPr lang="en-US" sz="1100" dirty="0">
                        <a:effectLst/>
                        <a:latin typeface="Calibri"/>
                        <a:ea typeface="Calibri"/>
                        <a:cs typeface="Times New Roman"/>
                      </a:endParaRPr>
                    </a:p>
                  </a:txBody>
                  <a:tcPr marL="68580" marR="68580" marT="0" marB="0"/>
                </a:tc>
              </a:tr>
              <a:tr h="848561">
                <a:tc>
                  <a:txBody>
                    <a:bodyPr/>
                    <a:lstStyle/>
                    <a:p>
                      <a:pPr marL="0" marR="0">
                        <a:lnSpc>
                          <a:spcPct val="107000"/>
                        </a:lnSpc>
                        <a:spcBef>
                          <a:spcPts val="0"/>
                        </a:spcBef>
                        <a:spcAft>
                          <a:spcPts val="0"/>
                        </a:spcAft>
                      </a:pPr>
                      <a:r>
                        <a:rPr lang="en-US" sz="1100" dirty="0" smtClean="0">
                          <a:effectLst/>
                        </a:rPr>
                        <a:t> Mental</a:t>
                      </a:r>
                      <a:r>
                        <a:rPr lang="en-US" sz="1100" baseline="0" dirty="0" smtClean="0">
                          <a:effectLst/>
                        </a:rPr>
                        <a:t> Health Services – Integrated care</a:t>
                      </a:r>
                    </a:p>
                    <a:p>
                      <a:pPr marL="457200" marR="0" lvl="1">
                        <a:lnSpc>
                          <a:spcPct val="107000"/>
                        </a:lnSpc>
                        <a:spcBef>
                          <a:spcPts val="0"/>
                        </a:spcBef>
                        <a:spcAft>
                          <a:spcPts val="0"/>
                        </a:spcAft>
                        <a:buFont typeface="Arial" pitchFamily="34" charset="0"/>
                        <a:buChar char="•"/>
                      </a:pPr>
                      <a:r>
                        <a:rPr lang="en-US" sz="1100" baseline="0" dirty="0" smtClean="0">
                          <a:effectLst/>
                          <a:latin typeface="+mn-lt"/>
                          <a:ea typeface="Calibri"/>
                          <a:cs typeface="Times New Roman"/>
                        </a:rPr>
                        <a:t>“Backward slide” – not enough GP specialists</a:t>
                      </a:r>
                    </a:p>
                    <a:p>
                      <a:pPr marL="457200" marR="0" lvl="1">
                        <a:lnSpc>
                          <a:spcPct val="107000"/>
                        </a:lnSpc>
                        <a:spcBef>
                          <a:spcPts val="0"/>
                        </a:spcBef>
                        <a:spcAft>
                          <a:spcPts val="0"/>
                        </a:spcAft>
                        <a:buFont typeface="Arial" pitchFamily="34" charset="0"/>
                        <a:buChar char="•"/>
                      </a:pPr>
                      <a:r>
                        <a:rPr lang="en-US" sz="1100" baseline="0" dirty="0" smtClean="0">
                          <a:effectLst/>
                          <a:latin typeface="+mn-lt"/>
                          <a:ea typeface="Calibri"/>
                          <a:cs typeface="Times New Roman"/>
                        </a:rPr>
                        <a:t>REAP and VNAs providing brief care</a:t>
                      </a:r>
                    </a:p>
                    <a:p>
                      <a:pPr marL="457200" marR="0" lvl="1">
                        <a:lnSpc>
                          <a:spcPct val="107000"/>
                        </a:lnSpc>
                        <a:spcBef>
                          <a:spcPts val="0"/>
                        </a:spcBef>
                        <a:spcAft>
                          <a:spcPts val="0"/>
                        </a:spcAft>
                        <a:buFont typeface="Arial" pitchFamily="34" charset="0"/>
                        <a:buChar char="•"/>
                      </a:pPr>
                      <a:r>
                        <a:rPr lang="en-US" sz="1100" baseline="0" dirty="0" smtClean="0">
                          <a:effectLst/>
                          <a:latin typeface="+mn-lt"/>
                          <a:ea typeface="Calibri"/>
                          <a:cs typeface="Times New Roman"/>
                        </a:rPr>
                        <a:t>“Whole person” approach – integrated care</a:t>
                      </a:r>
                      <a:endParaRPr lang="en-US" sz="1050" dirty="0" smtClean="0">
                        <a:effectLst/>
                        <a:latin typeface="+mn-lt"/>
                        <a:ea typeface="Calibri"/>
                        <a:cs typeface="Times New Roman"/>
                      </a:endParaRPr>
                    </a:p>
                    <a:p>
                      <a:pPr marL="0" marR="0">
                        <a:lnSpc>
                          <a:spcPct val="107000"/>
                        </a:lnSpc>
                        <a:spcBef>
                          <a:spcPts val="0"/>
                        </a:spcBef>
                        <a:spcAft>
                          <a:spcPts val="0"/>
                        </a:spcAft>
                      </a:pPr>
                      <a:endParaRPr lang="en-US" sz="11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100" dirty="0" smtClean="0">
                          <a:effectLst/>
                          <a:latin typeface="Calibri"/>
                          <a:ea typeface="Calibri"/>
                          <a:cs typeface="Times New Roman"/>
                        </a:rPr>
                        <a:t>Technology</a:t>
                      </a:r>
                    </a:p>
                    <a:p>
                      <a:pPr marL="457200" marR="0" lvl="1">
                        <a:lnSpc>
                          <a:spcPct val="107000"/>
                        </a:lnSpc>
                        <a:spcBef>
                          <a:spcPts val="0"/>
                        </a:spcBef>
                        <a:spcAft>
                          <a:spcPts val="0"/>
                        </a:spcAft>
                        <a:buFont typeface="Arial" pitchFamily="34" charset="0"/>
                        <a:buChar char="•"/>
                      </a:pPr>
                      <a:r>
                        <a:rPr lang="en-US" sz="1100" dirty="0" smtClean="0">
                          <a:effectLst/>
                          <a:latin typeface="Calibri"/>
                          <a:ea typeface="Calibri"/>
                          <a:cs typeface="Times New Roman"/>
                        </a:rPr>
                        <a:t>Reduce</a:t>
                      </a:r>
                      <a:r>
                        <a:rPr lang="en-US" sz="1100" baseline="0" dirty="0" smtClean="0">
                          <a:effectLst/>
                          <a:latin typeface="Calibri"/>
                          <a:ea typeface="Calibri"/>
                          <a:cs typeface="Times New Roman"/>
                        </a:rPr>
                        <a:t> office visits with  technology monitoring</a:t>
                      </a:r>
                    </a:p>
                    <a:p>
                      <a:pPr marL="457200" marR="0" lvl="1">
                        <a:lnSpc>
                          <a:spcPct val="107000"/>
                        </a:lnSpc>
                        <a:spcBef>
                          <a:spcPts val="0"/>
                        </a:spcBef>
                        <a:spcAft>
                          <a:spcPts val="0"/>
                        </a:spcAft>
                        <a:buFont typeface="Arial" pitchFamily="34" charset="0"/>
                        <a:buChar char="•"/>
                      </a:pPr>
                      <a:r>
                        <a:rPr lang="en-US" sz="1100" baseline="0" dirty="0" smtClean="0">
                          <a:effectLst/>
                          <a:latin typeface="Calibri"/>
                          <a:ea typeface="Calibri"/>
                          <a:cs typeface="Times New Roman"/>
                        </a:rPr>
                        <a:t>Technology to improve care coordination and integration</a:t>
                      </a:r>
                    </a:p>
                    <a:p>
                      <a:pPr marL="457200" marR="0" lvl="1">
                        <a:lnSpc>
                          <a:spcPct val="107000"/>
                        </a:lnSpc>
                        <a:spcBef>
                          <a:spcPts val="0"/>
                        </a:spcBef>
                        <a:spcAft>
                          <a:spcPts val="0"/>
                        </a:spcAft>
                        <a:buFont typeface="Arial" pitchFamily="34" charset="0"/>
                        <a:buChar char="•"/>
                      </a:pPr>
                      <a:r>
                        <a:rPr lang="en-US" sz="1100" baseline="0" dirty="0" smtClean="0">
                          <a:effectLst/>
                          <a:latin typeface="Calibri"/>
                          <a:ea typeface="Calibri"/>
                          <a:cs typeface="Times New Roman"/>
                        </a:rPr>
                        <a:t>Reimburse technology use</a:t>
                      </a:r>
                    </a:p>
                    <a:p>
                      <a:pPr marL="457200" marR="0" lvl="1">
                        <a:lnSpc>
                          <a:spcPct val="107000"/>
                        </a:lnSpc>
                        <a:spcBef>
                          <a:spcPts val="0"/>
                        </a:spcBef>
                        <a:spcAft>
                          <a:spcPts val="0"/>
                        </a:spcAft>
                        <a:buFont typeface="Arial" pitchFamily="34" charset="0"/>
                        <a:buChar char="•"/>
                      </a:pPr>
                      <a:r>
                        <a:rPr lang="en-US" sz="1100" baseline="0" dirty="0" smtClean="0">
                          <a:effectLst/>
                          <a:latin typeface="Calibri"/>
                          <a:ea typeface="Calibri"/>
                          <a:cs typeface="Times New Roman"/>
                        </a:rPr>
                        <a:t>Tech tools</a:t>
                      </a:r>
                      <a:endParaRPr lang="en-US" sz="1100" dirty="0">
                        <a:effectLst/>
                        <a:latin typeface="Calibri"/>
                        <a:ea typeface="Calibri"/>
                        <a:cs typeface="Times New Roman"/>
                      </a:endParaRPr>
                    </a:p>
                  </a:txBody>
                  <a:tcPr marL="68580" marR="68580" marT="0" marB="0"/>
                </a:tc>
              </a:tr>
            </a:tbl>
          </a:graphicData>
        </a:graphic>
      </p:graphicFrame>
      <p:sp>
        <p:nvSpPr>
          <p:cNvPr id="9" name="Rectangle 8"/>
          <p:cNvSpPr/>
          <p:nvPr/>
        </p:nvSpPr>
        <p:spPr>
          <a:xfrm>
            <a:off x="516048" y="1324473"/>
            <a:ext cx="7924800" cy="369332"/>
          </a:xfrm>
          <a:prstGeom prst="rect">
            <a:avLst/>
          </a:prstGeom>
        </p:spPr>
        <p:txBody>
          <a:bodyPr wrap="square">
            <a:spAutoFit/>
          </a:bodyPr>
          <a:lstStyle/>
          <a:p>
            <a:pPr algn="ctr" defTabSz="914400"/>
            <a:r>
              <a:rPr lang="en-US" b="1" dirty="0" smtClean="0">
                <a:solidFill>
                  <a:prstClr val="black"/>
                </a:solidFill>
                <a:latin typeface="Arial" pitchFamily="34" charset="0"/>
                <a:ea typeface="Calibri" pitchFamily="34" charset="0"/>
                <a:cs typeface="Arial" pitchFamily="34" charset="0"/>
              </a:rPr>
              <a:t>Strategic Destinations</a:t>
            </a:r>
            <a:endParaRPr lang="en-US" dirty="0">
              <a:solidFill>
                <a:prstClr val="black"/>
              </a:solidFill>
            </a:endParaRPr>
          </a:p>
        </p:txBody>
      </p:sp>
      <p:sp>
        <p:nvSpPr>
          <p:cNvPr id="6" name="Rectangle 5"/>
          <p:cNvSpPr/>
          <p:nvPr/>
        </p:nvSpPr>
        <p:spPr>
          <a:xfrm>
            <a:off x="0" y="0"/>
            <a:ext cx="304800" cy="6858000"/>
          </a:xfrm>
          <a:prstGeom prst="rect">
            <a:avLst/>
          </a:prstGeom>
          <a:solidFill>
            <a:srgbClr val="09FF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7501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bwMode="auto">
          <a:xfrm>
            <a:off x="457200" y="228600"/>
            <a:ext cx="8534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l" eaLnBrk="0" fontAlgn="base" hangingPunct="0">
              <a:spcAft>
                <a:spcPct val="0"/>
              </a:spcAft>
              <a:tabLst>
                <a:tab pos="5943600" algn="l"/>
              </a:tabLst>
            </a:pPr>
            <a:r>
              <a:rPr kumimoji="0" lang="en-US"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Priority Area: </a:t>
            </a:r>
            <a:r>
              <a:rPr kumimoji="0" lang="en-US" sz="1800" i="0" u="none" strike="noStrike" cap="none" normalizeH="0" baseline="0" dirty="0" smtClean="0">
                <a:ln>
                  <a:noFill/>
                </a:ln>
                <a:solidFill>
                  <a:schemeClr val="tx1"/>
                </a:solidFill>
                <a:effectLst/>
                <a:latin typeface="Arial" pitchFamily="34" charset="0"/>
                <a:ea typeface="Calibri" pitchFamily="34" charset="0"/>
                <a:cs typeface="Arial" pitchFamily="34" charset="0"/>
              </a:rPr>
              <a:t>Physical</a:t>
            </a:r>
            <a:r>
              <a:rPr kumimoji="0" lang="en-US" sz="1800" i="0" u="none" strike="noStrike" cap="none" normalizeH="0" dirty="0" smtClean="0">
                <a:ln>
                  <a:noFill/>
                </a:ln>
                <a:solidFill>
                  <a:schemeClr val="tx1"/>
                </a:solidFill>
                <a:effectLst/>
                <a:latin typeface="Arial" pitchFamily="34" charset="0"/>
                <a:ea typeface="Calibri" pitchFamily="34" charset="0"/>
                <a:cs typeface="Arial" pitchFamily="34" charset="0"/>
              </a:rPr>
              <a:t> &amp; Wellbeing Workgroup    (continued)</a:t>
            </a:r>
            <a:r>
              <a:rPr kumimoji="0" lang="en-US" sz="1800" b="1" i="0" u="none" strike="noStrike" cap="none" normalizeH="0" dirty="0" smtClean="0">
                <a:ln>
                  <a:noFill/>
                </a:ln>
                <a:solidFill>
                  <a:schemeClr val="tx1"/>
                </a:solidFill>
                <a:effectLst/>
                <a:latin typeface="Arial" pitchFamily="34" charset="0"/>
                <a:ea typeface="Calibri" pitchFamily="34" charset="0"/>
                <a:cs typeface="Arial" pitchFamily="34" charset="0"/>
              </a:rPr>
              <a:t/>
            </a:r>
            <a:br>
              <a:rPr kumimoji="0" lang="en-US" sz="1800" b="1" i="0" u="none" strike="noStrike" cap="none" normalizeH="0" dirty="0" smtClean="0">
                <a:ln>
                  <a:noFill/>
                </a:ln>
                <a:solidFill>
                  <a:schemeClr val="tx1"/>
                </a:solidFill>
                <a:effectLst/>
                <a:latin typeface="Arial" pitchFamily="34" charset="0"/>
                <a:ea typeface="Calibri" pitchFamily="34" charset="0"/>
                <a:cs typeface="Arial" pitchFamily="34" charset="0"/>
              </a:rPr>
            </a:br>
            <a:r>
              <a:rPr lang="en-US" sz="1600" dirty="0">
                <a:latin typeface="Arial" pitchFamily="34" charset="0"/>
                <a:cs typeface="Arial" pitchFamily="34" charset="0"/>
              </a:rPr>
              <a:t/>
            </a:r>
            <a:br>
              <a:rPr lang="en-US" sz="1600" dirty="0">
                <a:latin typeface="Arial" pitchFamily="34" charset="0"/>
                <a:cs typeface="Arial" pitchFamily="34" charset="0"/>
              </a:rPr>
            </a:br>
            <a:r>
              <a:rPr kumimoji="0" lang="en-US" sz="1400" b="1" i="0" u="none" strike="noStrike" cap="none" normalizeH="0" baseline="0" dirty="0" smtClean="0">
                <a:ln>
                  <a:noFill/>
                </a:ln>
                <a:solidFill>
                  <a:srgbClr val="5B9BD5"/>
                </a:solidFill>
                <a:effectLst/>
                <a:latin typeface="Calibri"/>
                <a:ea typeface="Calibri" pitchFamily="34" charset="0"/>
                <a:cs typeface="Arial" pitchFamily="34"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700643751"/>
              </p:ext>
            </p:extLst>
          </p:nvPr>
        </p:nvGraphicFramePr>
        <p:xfrm>
          <a:off x="457200" y="1371600"/>
          <a:ext cx="8382000" cy="5398237"/>
        </p:xfrm>
        <a:graphic>
          <a:graphicData uri="http://schemas.openxmlformats.org/drawingml/2006/table">
            <a:tbl>
              <a:tblPr firstRow="1" firstCol="1" bandRow="1">
                <a:tableStyleId>{5C22544A-7EE6-4342-B048-85BDC9FD1C3A}</a:tableStyleId>
              </a:tblPr>
              <a:tblGrid>
                <a:gridCol w="4189081"/>
                <a:gridCol w="4192919"/>
              </a:tblGrid>
              <a:tr h="273076">
                <a:tc>
                  <a:txBody>
                    <a:bodyPr/>
                    <a:lstStyle/>
                    <a:p>
                      <a:pPr marL="0" marR="0" algn="ctr">
                        <a:lnSpc>
                          <a:spcPct val="107000"/>
                        </a:lnSpc>
                        <a:spcBef>
                          <a:spcPts val="0"/>
                        </a:spcBef>
                        <a:spcAft>
                          <a:spcPts val="0"/>
                        </a:spcAft>
                      </a:pPr>
                      <a:r>
                        <a:rPr lang="en-US" sz="1600" dirty="0" smtClean="0">
                          <a:effectLst/>
                        </a:rPr>
                        <a:t>FROM</a:t>
                      </a:r>
                      <a:endParaRPr lang="en-US" sz="1600" dirty="0">
                        <a:effectLst/>
                        <a:latin typeface="Calibri"/>
                        <a:ea typeface="Calibri"/>
                        <a:cs typeface="Times New Roman"/>
                      </a:endParaRPr>
                    </a:p>
                  </a:txBody>
                  <a:tcPr marL="68580" marR="68580" marT="0" marB="0" anchor="ctr"/>
                </a:tc>
                <a:tc>
                  <a:txBody>
                    <a:bodyPr/>
                    <a:lstStyle/>
                    <a:p>
                      <a:pPr marL="0" marR="0" algn="ctr">
                        <a:lnSpc>
                          <a:spcPct val="107000"/>
                        </a:lnSpc>
                        <a:spcBef>
                          <a:spcPts val="0"/>
                        </a:spcBef>
                        <a:spcAft>
                          <a:spcPts val="0"/>
                        </a:spcAft>
                      </a:pPr>
                      <a:r>
                        <a:rPr lang="en-US" sz="1600" dirty="0" smtClean="0">
                          <a:effectLst/>
                        </a:rPr>
                        <a:t>TO</a:t>
                      </a:r>
                      <a:endParaRPr lang="en-US" sz="1600" dirty="0">
                        <a:effectLst/>
                        <a:latin typeface="Calibri"/>
                        <a:ea typeface="Calibri"/>
                        <a:cs typeface="Times New Roman"/>
                      </a:endParaRPr>
                    </a:p>
                  </a:txBody>
                  <a:tcPr marL="68580" marR="68580" marT="0" marB="0"/>
                </a:tc>
              </a:tr>
              <a:tr h="1126463">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200" dirty="0" smtClean="0">
                          <a:effectLst/>
                        </a:rPr>
                        <a:t> Medication management</a:t>
                      </a:r>
                    </a:p>
                    <a:p>
                      <a:pPr marL="457200" marR="0" lvl="1" indent="0" algn="l" defTabSz="914400" rtl="0" eaLnBrk="1" fontAlgn="auto" latinLnBrk="0" hangingPunct="1">
                        <a:lnSpc>
                          <a:spcPct val="107000"/>
                        </a:lnSpc>
                        <a:spcBef>
                          <a:spcPts val="0"/>
                        </a:spcBef>
                        <a:spcAft>
                          <a:spcPts val="0"/>
                        </a:spcAft>
                        <a:buClrTx/>
                        <a:buSzTx/>
                        <a:buFont typeface="Arial" pitchFamily="34" charset="0"/>
                        <a:buChar char="•"/>
                        <a:tabLst/>
                        <a:defRPr/>
                      </a:pPr>
                      <a:r>
                        <a:rPr lang="en-US" sz="1200" dirty="0" smtClean="0">
                          <a:effectLst/>
                          <a:latin typeface="+mn-lt"/>
                          <a:ea typeface="Calibri"/>
                          <a:cs typeface="Times New Roman"/>
                        </a:rPr>
                        <a:t>Multiple prescriptions</a:t>
                      </a:r>
                    </a:p>
                    <a:p>
                      <a:pPr marL="457200" marR="0" lvl="1" indent="0" algn="l" defTabSz="914400" rtl="0" eaLnBrk="1" fontAlgn="auto" latinLnBrk="0" hangingPunct="1">
                        <a:lnSpc>
                          <a:spcPct val="107000"/>
                        </a:lnSpc>
                        <a:spcBef>
                          <a:spcPts val="0"/>
                        </a:spcBef>
                        <a:spcAft>
                          <a:spcPts val="0"/>
                        </a:spcAft>
                        <a:buClrTx/>
                        <a:buSzTx/>
                        <a:buFont typeface="Arial" pitchFamily="34" charset="0"/>
                        <a:buChar char="•"/>
                        <a:tabLst/>
                        <a:defRPr/>
                      </a:pPr>
                      <a:r>
                        <a:rPr lang="en-US" sz="1200" dirty="0" smtClean="0">
                          <a:effectLst/>
                          <a:latin typeface="+mn-lt"/>
                          <a:ea typeface="Calibri"/>
                          <a:cs typeface="Times New Roman"/>
                        </a:rPr>
                        <a:t>Medication</a:t>
                      </a:r>
                      <a:r>
                        <a:rPr lang="en-US" sz="1200" baseline="0" dirty="0" smtClean="0">
                          <a:effectLst/>
                          <a:latin typeface="+mn-lt"/>
                          <a:ea typeface="Calibri"/>
                          <a:cs typeface="Times New Roman"/>
                        </a:rPr>
                        <a:t> adherence </a:t>
                      </a:r>
                    </a:p>
                    <a:p>
                      <a:pPr marL="457200" marR="0" lvl="1" indent="0" algn="l" defTabSz="914400" rtl="0" eaLnBrk="1" fontAlgn="auto" latinLnBrk="0" hangingPunct="1">
                        <a:lnSpc>
                          <a:spcPct val="107000"/>
                        </a:lnSpc>
                        <a:spcBef>
                          <a:spcPts val="0"/>
                        </a:spcBef>
                        <a:spcAft>
                          <a:spcPts val="0"/>
                        </a:spcAft>
                        <a:buClrTx/>
                        <a:buSzTx/>
                        <a:buFont typeface="Arial" pitchFamily="34" charset="0"/>
                        <a:buChar char="•"/>
                        <a:tabLst/>
                        <a:defRPr/>
                      </a:pPr>
                      <a:r>
                        <a:rPr lang="en-US" sz="1200" baseline="0" dirty="0" smtClean="0">
                          <a:effectLst/>
                          <a:latin typeface="+mn-lt"/>
                          <a:ea typeface="Calibri"/>
                          <a:cs typeface="Times New Roman"/>
                        </a:rPr>
                        <a:t>Misuse</a:t>
                      </a:r>
                      <a:endParaRPr lang="en-US" sz="1200" dirty="0" smtClean="0">
                        <a:effectLst/>
                        <a:latin typeface="+mn-lt"/>
                        <a:ea typeface="Calibri"/>
                        <a:cs typeface="Times New Roman"/>
                      </a:endParaRPr>
                    </a:p>
                    <a:p>
                      <a:pPr marL="0" marR="0">
                        <a:lnSpc>
                          <a:spcPct val="107000"/>
                        </a:lnSpc>
                        <a:spcBef>
                          <a:spcPts val="0"/>
                        </a:spcBef>
                        <a:spcAft>
                          <a:spcPts val="0"/>
                        </a:spcAft>
                      </a:pPr>
                      <a:endParaRPr lang="en-US" sz="12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100" dirty="0" smtClean="0">
                          <a:effectLst/>
                          <a:latin typeface="Calibri"/>
                          <a:ea typeface="Calibri"/>
                          <a:cs typeface="Times New Roman"/>
                        </a:rPr>
                        <a:t>Proud and appropriately</a:t>
                      </a:r>
                      <a:r>
                        <a:rPr lang="en-US" sz="1100" baseline="0" dirty="0" smtClean="0">
                          <a:effectLst/>
                          <a:latin typeface="Calibri"/>
                          <a:ea typeface="Calibri"/>
                          <a:cs typeface="Times New Roman"/>
                        </a:rPr>
                        <a:t> compensated workforce</a:t>
                      </a:r>
                    </a:p>
                    <a:p>
                      <a:pPr marL="457200" marR="0" lvl="1">
                        <a:lnSpc>
                          <a:spcPct val="107000"/>
                        </a:lnSpc>
                        <a:spcBef>
                          <a:spcPts val="0"/>
                        </a:spcBef>
                        <a:spcAft>
                          <a:spcPts val="0"/>
                        </a:spcAft>
                        <a:buFont typeface="Arial" pitchFamily="34" charset="0"/>
                        <a:buChar char="•"/>
                      </a:pPr>
                      <a:r>
                        <a:rPr lang="en-US" sz="1100" baseline="0" dirty="0" smtClean="0">
                          <a:effectLst/>
                          <a:latin typeface="Calibri"/>
                          <a:ea typeface="Calibri"/>
                          <a:cs typeface="Times New Roman"/>
                        </a:rPr>
                        <a:t>Pay and benefits</a:t>
                      </a:r>
                    </a:p>
                    <a:p>
                      <a:pPr marL="457200" marR="0" lvl="1">
                        <a:lnSpc>
                          <a:spcPct val="107000"/>
                        </a:lnSpc>
                        <a:spcBef>
                          <a:spcPts val="0"/>
                        </a:spcBef>
                        <a:spcAft>
                          <a:spcPts val="0"/>
                        </a:spcAft>
                        <a:buFont typeface="Arial" pitchFamily="34" charset="0"/>
                        <a:buChar char="•"/>
                      </a:pPr>
                      <a:r>
                        <a:rPr lang="en-US" sz="1100" baseline="0" dirty="0" smtClean="0">
                          <a:effectLst/>
                          <a:latin typeface="Calibri"/>
                          <a:ea typeface="Calibri"/>
                          <a:cs typeface="Times New Roman"/>
                        </a:rPr>
                        <a:t>Take advantage of ACA -&gt; pay CHWs</a:t>
                      </a:r>
                    </a:p>
                    <a:p>
                      <a:pPr marL="457200" marR="0" lvl="1">
                        <a:lnSpc>
                          <a:spcPct val="107000"/>
                        </a:lnSpc>
                        <a:spcBef>
                          <a:spcPts val="0"/>
                        </a:spcBef>
                        <a:spcAft>
                          <a:spcPts val="0"/>
                        </a:spcAft>
                        <a:buFont typeface="Arial" pitchFamily="34" charset="0"/>
                        <a:buChar char="•"/>
                      </a:pPr>
                      <a:r>
                        <a:rPr lang="en-US" sz="1100" baseline="0" dirty="0" smtClean="0">
                          <a:effectLst/>
                          <a:latin typeface="Calibri"/>
                          <a:ea typeface="Calibri"/>
                          <a:cs typeface="Times New Roman"/>
                        </a:rPr>
                        <a:t>Promote workforce – pride</a:t>
                      </a:r>
                    </a:p>
                    <a:p>
                      <a:pPr marL="457200" marR="0" lvl="1">
                        <a:lnSpc>
                          <a:spcPct val="107000"/>
                        </a:lnSpc>
                        <a:spcBef>
                          <a:spcPts val="0"/>
                        </a:spcBef>
                        <a:spcAft>
                          <a:spcPts val="0"/>
                        </a:spcAft>
                        <a:buFont typeface="Arial" pitchFamily="34" charset="0"/>
                        <a:buChar char="•"/>
                      </a:pPr>
                      <a:r>
                        <a:rPr lang="en-US" sz="1100" baseline="0" dirty="0" smtClean="0">
                          <a:effectLst/>
                          <a:latin typeface="Calibri"/>
                          <a:ea typeface="Calibri"/>
                          <a:cs typeface="Times New Roman"/>
                        </a:rPr>
                        <a:t>Improve workforce availability</a:t>
                      </a:r>
                    </a:p>
                    <a:p>
                      <a:pPr marL="457200" marR="0" lvl="1">
                        <a:lnSpc>
                          <a:spcPct val="107000"/>
                        </a:lnSpc>
                        <a:spcBef>
                          <a:spcPts val="0"/>
                        </a:spcBef>
                        <a:spcAft>
                          <a:spcPts val="0"/>
                        </a:spcAft>
                        <a:buFont typeface="Arial" pitchFamily="34" charset="0"/>
                        <a:buChar char="•"/>
                      </a:pPr>
                      <a:r>
                        <a:rPr lang="en-US" sz="1100" baseline="0" dirty="0" smtClean="0">
                          <a:effectLst/>
                          <a:latin typeface="Calibri"/>
                          <a:ea typeface="Calibri"/>
                          <a:cs typeface="Times New Roman"/>
                        </a:rPr>
                        <a:t>“Gatekeepers”</a:t>
                      </a:r>
                      <a:endParaRPr lang="en-US" sz="1100" dirty="0">
                        <a:effectLst/>
                        <a:latin typeface="Calibri"/>
                        <a:ea typeface="Calibri"/>
                        <a:cs typeface="Times New Roman"/>
                      </a:endParaRPr>
                    </a:p>
                  </a:txBody>
                  <a:tcPr marL="68580" marR="68580" marT="0" marB="0"/>
                </a:tc>
              </a:tr>
              <a:tr h="819294">
                <a:tc>
                  <a:txBody>
                    <a:bodyPr/>
                    <a:lstStyle/>
                    <a:p>
                      <a:pPr marL="0" marR="0">
                        <a:lnSpc>
                          <a:spcPct val="107000"/>
                        </a:lnSpc>
                        <a:spcBef>
                          <a:spcPts val="0"/>
                        </a:spcBef>
                        <a:spcAft>
                          <a:spcPts val="0"/>
                        </a:spcAft>
                      </a:pPr>
                      <a:r>
                        <a:rPr lang="en-US" sz="1200" dirty="0" smtClean="0">
                          <a:effectLst/>
                          <a:latin typeface="Calibri"/>
                          <a:ea typeface="Calibri"/>
                          <a:cs typeface="Times New Roman"/>
                        </a:rPr>
                        <a:t>Transportation</a:t>
                      </a:r>
                    </a:p>
                    <a:p>
                      <a:pPr marL="457200" marR="0" lvl="1">
                        <a:lnSpc>
                          <a:spcPct val="107000"/>
                        </a:lnSpc>
                        <a:spcBef>
                          <a:spcPts val="0"/>
                        </a:spcBef>
                        <a:spcAft>
                          <a:spcPts val="0"/>
                        </a:spcAft>
                        <a:buFont typeface="Arial" pitchFamily="34" charset="0"/>
                        <a:buChar char="•"/>
                      </a:pPr>
                      <a:r>
                        <a:rPr lang="en-US" sz="1200" dirty="0" smtClean="0">
                          <a:effectLst/>
                          <a:latin typeface="Calibri"/>
                          <a:ea typeface="Calibri"/>
                          <a:cs typeface="Times New Roman"/>
                        </a:rPr>
                        <a:t>Non-urgent transportation needed</a:t>
                      </a:r>
                      <a:endParaRPr lang="en-US" sz="12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200" dirty="0">
                          <a:effectLst/>
                        </a:rPr>
                        <a:t> </a:t>
                      </a:r>
                      <a:r>
                        <a:rPr lang="en-US" sz="1200" dirty="0" smtClean="0">
                          <a:effectLst/>
                        </a:rPr>
                        <a:t>Reverse “backward</a:t>
                      </a:r>
                      <a:r>
                        <a:rPr lang="en-US" sz="1200" baseline="0" dirty="0" smtClean="0">
                          <a:effectLst/>
                        </a:rPr>
                        <a:t> slide” of mental health services</a:t>
                      </a:r>
                    </a:p>
                    <a:p>
                      <a:pPr marL="457200" marR="0" lvl="1">
                        <a:lnSpc>
                          <a:spcPct val="107000"/>
                        </a:lnSpc>
                        <a:spcBef>
                          <a:spcPts val="0"/>
                        </a:spcBef>
                        <a:spcAft>
                          <a:spcPts val="0"/>
                        </a:spcAft>
                        <a:buFont typeface="Arial" pitchFamily="34" charset="0"/>
                        <a:buChar char="•"/>
                      </a:pPr>
                      <a:r>
                        <a:rPr lang="en-US" sz="1200" baseline="0" dirty="0" smtClean="0">
                          <a:effectLst/>
                          <a:latin typeface="Calibri"/>
                          <a:ea typeface="Calibri"/>
                          <a:cs typeface="Times New Roman"/>
                        </a:rPr>
                        <a:t>Shift funding priorities</a:t>
                      </a:r>
                    </a:p>
                    <a:p>
                      <a:pPr marL="457200" marR="0" lvl="1">
                        <a:lnSpc>
                          <a:spcPct val="107000"/>
                        </a:lnSpc>
                        <a:spcBef>
                          <a:spcPts val="0"/>
                        </a:spcBef>
                        <a:spcAft>
                          <a:spcPts val="0"/>
                        </a:spcAft>
                        <a:buFont typeface="Arial" pitchFamily="34" charset="0"/>
                        <a:buChar char="•"/>
                      </a:pPr>
                      <a:r>
                        <a:rPr lang="en-US" sz="1200" baseline="0" dirty="0" err="1" smtClean="0">
                          <a:effectLst/>
                          <a:latin typeface="Calibri"/>
                          <a:ea typeface="Calibri"/>
                          <a:cs typeface="Times New Roman"/>
                        </a:rPr>
                        <a:t>Gero</a:t>
                      </a:r>
                      <a:r>
                        <a:rPr lang="en-US" sz="1200" baseline="0" dirty="0" smtClean="0">
                          <a:effectLst/>
                          <a:latin typeface="Calibri"/>
                          <a:ea typeface="Calibri"/>
                          <a:cs typeface="Times New Roman"/>
                        </a:rPr>
                        <a:t>-psych specialists</a:t>
                      </a:r>
                    </a:p>
                    <a:p>
                      <a:pPr marL="457200" marR="0" lvl="1">
                        <a:lnSpc>
                          <a:spcPct val="107000"/>
                        </a:lnSpc>
                        <a:spcBef>
                          <a:spcPts val="0"/>
                        </a:spcBef>
                        <a:spcAft>
                          <a:spcPts val="0"/>
                        </a:spcAft>
                        <a:buFont typeface="Arial" pitchFamily="34" charset="0"/>
                        <a:buChar char="•"/>
                      </a:pPr>
                      <a:r>
                        <a:rPr lang="en-US" sz="1200" baseline="0" dirty="0" smtClean="0">
                          <a:effectLst/>
                          <a:latin typeface="Calibri"/>
                          <a:ea typeface="Calibri"/>
                          <a:cs typeface="Times New Roman"/>
                        </a:rPr>
                        <a:t>Substance use resources</a:t>
                      </a:r>
                      <a:endParaRPr lang="en-US" sz="1100" dirty="0">
                        <a:effectLst/>
                        <a:latin typeface="Calibri"/>
                        <a:ea typeface="Calibri"/>
                        <a:cs typeface="Times New Roman"/>
                      </a:endParaRPr>
                    </a:p>
                  </a:txBody>
                  <a:tcPr marL="68580" marR="68580" marT="0" marB="0"/>
                </a:tc>
              </a:tr>
              <a:tr h="749247">
                <a:tc>
                  <a:txBody>
                    <a:bodyPr/>
                    <a:lstStyle/>
                    <a:p>
                      <a:pPr marL="0" marR="0">
                        <a:lnSpc>
                          <a:spcPct val="107000"/>
                        </a:lnSpc>
                        <a:spcBef>
                          <a:spcPts val="0"/>
                        </a:spcBef>
                        <a:spcAft>
                          <a:spcPts val="0"/>
                        </a:spcAft>
                      </a:pPr>
                      <a:r>
                        <a:rPr lang="en-US" sz="1200" dirty="0" smtClean="0">
                          <a:effectLst/>
                          <a:latin typeface="Calibri"/>
                          <a:ea typeface="Calibri"/>
                          <a:cs typeface="Times New Roman"/>
                        </a:rPr>
                        <a:t>Technology</a:t>
                      </a:r>
                    </a:p>
                    <a:p>
                      <a:pPr marL="457200" marR="0" lvl="1">
                        <a:lnSpc>
                          <a:spcPct val="107000"/>
                        </a:lnSpc>
                        <a:spcBef>
                          <a:spcPts val="0"/>
                        </a:spcBef>
                        <a:spcAft>
                          <a:spcPts val="0"/>
                        </a:spcAft>
                        <a:buFont typeface="Arial" pitchFamily="34" charset="0"/>
                        <a:buChar char="•"/>
                      </a:pPr>
                      <a:r>
                        <a:rPr lang="en-US" sz="1200" dirty="0" smtClean="0">
                          <a:effectLst/>
                          <a:latin typeface="Calibri"/>
                          <a:ea typeface="Calibri"/>
                          <a:cs typeface="Times New Roman"/>
                        </a:rPr>
                        <a:t>Electronic</a:t>
                      </a:r>
                      <a:r>
                        <a:rPr lang="en-US" sz="1200" baseline="0" dirty="0" smtClean="0">
                          <a:effectLst/>
                          <a:latin typeface="Calibri"/>
                          <a:ea typeface="Calibri"/>
                          <a:cs typeface="Times New Roman"/>
                        </a:rPr>
                        <a:t> medical records </a:t>
                      </a:r>
                    </a:p>
                    <a:p>
                      <a:pPr marL="457200" marR="0" lvl="1">
                        <a:lnSpc>
                          <a:spcPct val="107000"/>
                        </a:lnSpc>
                        <a:spcBef>
                          <a:spcPts val="0"/>
                        </a:spcBef>
                        <a:spcAft>
                          <a:spcPts val="0"/>
                        </a:spcAft>
                        <a:buFont typeface="Arial" pitchFamily="34" charset="0"/>
                        <a:buChar char="•"/>
                      </a:pPr>
                      <a:r>
                        <a:rPr lang="en-US" sz="1200" baseline="0" dirty="0" smtClean="0">
                          <a:effectLst/>
                          <a:latin typeface="Calibri"/>
                          <a:ea typeface="Calibri"/>
                          <a:cs typeface="Times New Roman"/>
                        </a:rPr>
                        <a:t>Need to include community/non-medical care</a:t>
                      </a:r>
                      <a:endParaRPr lang="en-US" sz="12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100" dirty="0" smtClean="0">
                          <a:effectLst/>
                          <a:latin typeface="Calibri"/>
                          <a:ea typeface="Calibri"/>
                          <a:cs typeface="Times New Roman"/>
                        </a:rPr>
                        <a:t>Reduce medication misuse</a:t>
                      </a:r>
                    </a:p>
                    <a:p>
                      <a:pPr marL="457200" marR="0" lvl="1">
                        <a:lnSpc>
                          <a:spcPct val="107000"/>
                        </a:lnSpc>
                        <a:spcBef>
                          <a:spcPts val="0"/>
                        </a:spcBef>
                        <a:spcAft>
                          <a:spcPts val="0"/>
                        </a:spcAft>
                        <a:buFont typeface="Arial" pitchFamily="34" charset="0"/>
                        <a:buChar char="•"/>
                      </a:pPr>
                      <a:r>
                        <a:rPr lang="en-US" sz="1100" dirty="0" smtClean="0">
                          <a:effectLst/>
                          <a:latin typeface="Calibri"/>
                          <a:ea typeface="Calibri"/>
                          <a:cs typeface="Times New Roman"/>
                        </a:rPr>
                        <a:t>Involve pharmacies</a:t>
                      </a:r>
                    </a:p>
                    <a:p>
                      <a:pPr marL="457200" marR="0" lvl="1">
                        <a:lnSpc>
                          <a:spcPct val="107000"/>
                        </a:lnSpc>
                        <a:spcBef>
                          <a:spcPts val="0"/>
                        </a:spcBef>
                        <a:spcAft>
                          <a:spcPts val="0"/>
                        </a:spcAft>
                        <a:buFont typeface="Arial" pitchFamily="34" charset="0"/>
                        <a:buChar char="•"/>
                      </a:pPr>
                      <a:r>
                        <a:rPr lang="en-US" sz="1100" dirty="0" smtClean="0">
                          <a:effectLst/>
                          <a:latin typeface="Calibri"/>
                          <a:ea typeface="Calibri"/>
                          <a:cs typeface="Times New Roman"/>
                        </a:rPr>
                        <a:t>Resources</a:t>
                      </a:r>
                      <a:r>
                        <a:rPr lang="en-US" sz="1100" baseline="0" dirty="0" smtClean="0">
                          <a:effectLst/>
                          <a:latin typeface="Calibri"/>
                          <a:ea typeface="Calibri"/>
                          <a:cs typeface="Times New Roman"/>
                        </a:rPr>
                        <a:t> for med management</a:t>
                      </a:r>
                      <a:endParaRPr lang="en-US" sz="1100" dirty="0">
                        <a:effectLst/>
                        <a:latin typeface="Calibri"/>
                        <a:ea typeface="Calibri"/>
                        <a:cs typeface="Times New Roman"/>
                      </a:endParaRPr>
                    </a:p>
                  </a:txBody>
                  <a:tcPr marL="68580" marR="68580" marT="0" marB="0"/>
                </a:tc>
              </a:tr>
              <a:tr h="810256">
                <a:tc>
                  <a:txBody>
                    <a:bodyPr/>
                    <a:lstStyle/>
                    <a:p>
                      <a:pPr marL="0" marR="0">
                        <a:lnSpc>
                          <a:spcPct val="107000"/>
                        </a:lnSpc>
                        <a:spcBef>
                          <a:spcPts val="0"/>
                        </a:spcBef>
                        <a:spcAft>
                          <a:spcPts val="0"/>
                        </a:spcAft>
                      </a:pPr>
                      <a:r>
                        <a:rPr lang="en-US" sz="1200" dirty="0" smtClean="0">
                          <a:effectLst/>
                          <a:latin typeface="Calibri"/>
                          <a:ea typeface="Calibri"/>
                          <a:cs typeface="Times New Roman"/>
                        </a:rPr>
                        <a:t>Advanced Care Planning</a:t>
                      </a:r>
                    </a:p>
                    <a:p>
                      <a:pPr marL="0" marR="0">
                        <a:lnSpc>
                          <a:spcPct val="107000"/>
                        </a:lnSpc>
                        <a:spcBef>
                          <a:spcPts val="0"/>
                        </a:spcBef>
                        <a:spcAft>
                          <a:spcPts val="0"/>
                        </a:spcAft>
                      </a:pPr>
                      <a:endParaRPr lang="en-US" sz="1200" dirty="0" smtClean="0">
                        <a:effectLst/>
                        <a:latin typeface="Calibri"/>
                        <a:ea typeface="Calibri"/>
                        <a:cs typeface="Times New Roman"/>
                      </a:endParaRPr>
                    </a:p>
                    <a:p>
                      <a:pPr marL="0" marR="0">
                        <a:lnSpc>
                          <a:spcPct val="107000"/>
                        </a:lnSpc>
                        <a:spcBef>
                          <a:spcPts val="0"/>
                        </a:spcBef>
                        <a:spcAft>
                          <a:spcPts val="0"/>
                        </a:spcAft>
                      </a:pPr>
                      <a:r>
                        <a:rPr lang="en-US" sz="1200" dirty="0" smtClean="0">
                          <a:effectLst/>
                          <a:latin typeface="Calibri"/>
                          <a:ea typeface="Calibri"/>
                          <a:cs typeface="Times New Roman"/>
                        </a:rPr>
                        <a:t>Palliative</a:t>
                      </a:r>
                      <a:r>
                        <a:rPr lang="en-US" sz="1200" baseline="0" dirty="0" smtClean="0">
                          <a:effectLst/>
                          <a:latin typeface="Calibri"/>
                          <a:ea typeface="Calibri"/>
                          <a:cs typeface="Times New Roman"/>
                        </a:rPr>
                        <a:t> care</a:t>
                      </a:r>
                    </a:p>
                    <a:p>
                      <a:pPr marL="0" marR="0">
                        <a:lnSpc>
                          <a:spcPct val="107000"/>
                        </a:lnSpc>
                        <a:spcBef>
                          <a:spcPts val="0"/>
                        </a:spcBef>
                        <a:spcAft>
                          <a:spcPts val="0"/>
                        </a:spcAft>
                      </a:pPr>
                      <a:endParaRPr lang="en-US" sz="12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100" dirty="0" smtClean="0">
                          <a:effectLst/>
                          <a:latin typeface="Calibri"/>
                          <a:ea typeface="Calibri"/>
                          <a:cs typeface="Times New Roman"/>
                        </a:rPr>
                        <a:t>Encourage consistent/early use of palliative care</a:t>
                      </a:r>
                    </a:p>
                    <a:p>
                      <a:pPr marL="457200" marR="0" lvl="1">
                        <a:lnSpc>
                          <a:spcPct val="107000"/>
                        </a:lnSpc>
                        <a:spcBef>
                          <a:spcPts val="0"/>
                        </a:spcBef>
                        <a:spcAft>
                          <a:spcPts val="0"/>
                        </a:spcAft>
                        <a:buFont typeface="Arial" pitchFamily="34" charset="0"/>
                        <a:buChar char="•"/>
                      </a:pPr>
                      <a:r>
                        <a:rPr lang="en-US" sz="1100" dirty="0" smtClean="0">
                          <a:effectLst/>
                          <a:latin typeface="Calibri"/>
                          <a:ea typeface="Calibri"/>
                          <a:cs typeface="Times New Roman"/>
                        </a:rPr>
                        <a:t>Education – public/client/provider/patient</a:t>
                      </a:r>
                    </a:p>
                    <a:p>
                      <a:pPr marL="457200" marR="0" lvl="1">
                        <a:lnSpc>
                          <a:spcPct val="107000"/>
                        </a:lnSpc>
                        <a:spcBef>
                          <a:spcPts val="0"/>
                        </a:spcBef>
                        <a:spcAft>
                          <a:spcPts val="0"/>
                        </a:spcAft>
                        <a:buFont typeface="Arial" pitchFamily="34" charset="0"/>
                        <a:buChar char="•"/>
                      </a:pPr>
                      <a:r>
                        <a:rPr lang="en-US" sz="1100" dirty="0" smtClean="0">
                          <a:effectLst/>
                          <a:latin typeface="Calibri"/>
                          <a:ea typeface="Calibri"/>
                          <a:cs typeface="Times New Roman"/>
                        </a:rPr>
                        <a:t>Consistent</a:t>
                      </a:r>
                      <a:r>
                        <a:rPr lang="en-US" sz="1100" baseline="0" dirty="0" smtClean="0">
                          <a:effectLst/>
                          <a:latin typeface="Calibri"/>
                          <a:ea typeface="Calibri"/>
                          <a:cs typeface="Times New Roman"/>
                        </a:rPr>
                        <a:t> approach</a:t>
                      </a:r>
                      <a:endParaRPr lang="en-US" sz="1100" dirty="0">
                        <a:effectLst/>
                        <a:latin typeface="Calibri"/>
                        <a:ea typeface="Calibri"/>
                        <a:cs typeface="Times New Roman"/>
                      </a:endParaRPr>
                    </a:p>
                  </a:txBody>
                  <a:tcPr marL="68580" marR="68580" marT="0" marB="0"/>
                </a:tc>
              </a:tr>
              <a:tr h="826670">
                <a:tc>
                  <a:txBody>
                    <a:bodyPr/>
                    <a:lstStyle/>
                    <a:p>
                      <a:pPr marL="0" marR="0">
                        <a:lnSpc>
                          <a:spcPct val="107000"/>
                        </a:lnSpc>
                        <a:spcBef>
                          <a:spcPts val="0"/>
                        </a:spcBef>
                        <a:spcAft>
                          <a:spcPts val="0"/>
                        </a:spcAft>
                      </a:pPr>
                      <a:endParaRPr lang="en-US" sz="1200" baseline="0" dirty="0" smtClean="0">
                        <a:effectLst/>
                        <a:latin typeface="Calibri"/>
                        <a:ea typeface="Calibri"/>
                        <a:cs typeface="Times New Roman"/>
                      </a:endParaRPr>
                    </a:p>
                    <a:p>
                      <a:pPr marL="0" marR="0" lvl="1" indent="0" algn="l" defTabSz="914400" rtl="0" eaLnBrk="1" fontAlgn="auto" latinLnBrk="0" hangingPunct="1">
                        <a:lnSpc>
                          <a:spcPct val="107000"/>
                        </a:lnSpc>
                        <a:spcBef>
                          <a:spcPts val="0"/>
                        </a:spcBef>
                        <a:spcAft>
                          <a:spcPts val="0"/>
                        </a:spcAft>
                        <a:buClrTx/>
                        <a:buSzTx/>
                        <a:buFontTx/>
                        <a:buNone/>
                        <a:tabLst/>
                        <a:defRPr/>
                      </a:pPr>
                      <a:r>
                        <a:rPr lang="en-US" sz="1200" baseline="0" dirty="0" smtClean="0">
                          <a:effectLst/>
                          <a:latin typeface="+mn-lt"/>
                          <a:ea typeface="Calibri"/>
                          <a:cs typeface="Times New Roman"/>
                        </a:rPr>
                        <a:t>End-of-life care</a:t>
                      </a:r>
                    </a:p>
                    <a:p>
                      <a:pPr marL="0" marR="0">
                        <a:lnSpc>
                          <a:spcPct val="107000"/>
                        </a:lnSpc>
                        <a:spcBef>
                          <a:spcPts val="0"/>
                        </a:spcBef>
                        <a:spcAft>
                          <a:spcPts val="0"/>
                        </a:spcAft>
                      </a:pPr>
                      <a:endParaRPr lang="en-US" sz="12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100" dirty="0" smtClean="0">
                          <a:effectLst/>
                          <a:latin typeface="Calibri"/>
                          <a:ea typeface="Calibri"/>
                          <a:cs typeface="Times New Roman"/>
                        </a:rPr>
                        <a:t>End-of-life</a:t>
                      </a:r>
                      <a:r>
                        <a:rPr lang="en-US" sz="1100" baseline="0" dirty="0" smtClean="0">
                          <a:effectLst/>
                          <a:latin typeface="Calibri"/>
                          <a:ea typeface="Calibri"/>
                          <a:cs typeface="Times New Roman"/>
                        </a:rPr>
                        <a:t> Care</a:t>
                      </a:r>
                    </a:p>
                    <a:p>
                      <a:pPr marL="457200" marR="0" lvl="1">
                        <a:lnSpc>
                          <a:spcPct val="107000"/>
                        </a:lnSpc>
                        <a:spcBef>
                          <a:spcPts val="0"/>
                        </a:spcBef>
                        <a:spcAft>
                          <a:spcPts val="0"/>
                        </a:spcAft>
                        <a:buFont typeface="Arial" pitchFamily="34" charset="0"/>
                        <a:buChar char="•"/>
                      </a:pPr>
                      <a:r>
                        <a:rPr lang="en-US" sz="1100" baseline="0" dirty="0" smtClean="0">
                          <a:effectLst/>
                          <a:latin typeface="Calibri"/>
                          <a:ea typeface="Calibri"/>
                          <a:cs typeface="Times New Roman"/>
                        </a:rPr>
                        <a:t>Advanced directives – increase percentage</a:t>
                      </a:r>
                    </a:p>
                    <a:p>
                      <a:pPr marL="457200" marR="0" lvl="1">
                        <a:lnSpc>
                          <a:spcPct val="107000"/>
                        </a:lnSpc>
                        <a:spcBef>
                          <a:spcPts val="0"/>
                        </a:spcBef>
                        <a:spcAft>
                          <a:spcPts val="0"/>
                        </a:spcAft>
                        <a:buFont typeface="Arial" pitchFamily="34" charset="0"/>
                        <a:buChar char="•"/>
                      </a:pPr>
                      <a:r>
                        <a:rPr lang="en-US" sz="1100" baseline="0" dirty="0" smtClean="0">
                          <a:effectLst/>
                          <a:latin typeface="Calibri"/>
                          <a:ea typeface="Calibri"/>
                          <a:cs typeface="Times New Roman"/>
                        </a:rPr>
                        <a:t>Educate all – healthy adults</a:t>
                      </a:r>
                    </a:p>
                    <a:p>
                      <a:pPr marL="457200" marR="0" lvl="1">
                        <a:lnSpc>
                          <a:spcPct val="107000"/>
                        </a:lnSpc>
                        <a:spcBef>
                          <a:spcPts val="0"/>
                        </a:spcBef>
                        <a:spcAft>
                          <a:spcPts val="0"/>
                        </a:spcAft>
                        <a:buFont typeface="Arial" pitchFamily="34" charset="0"/>
                        <a:buChar char="•"/>
                      </a:pPr>
                      <a:r>
                        <a:rPr lang="en-US" sz="1100" baseline="0" dirty="0" smtClean="0">
                          <a:effectLst/>
                          <a:latin typeface="Calibri"/>
                          <a:ea typeface="Calibri"/>
                          <a:cs typeface="Times New Roman"/>
                        </a:rPr>
                        <a:t>Respect choices</a:t>
                      </a:r>
                      <a:endParaRPr lang="en-US" sz="1100" dirty="0">
                        <a:effectLst/>
                        <a:latin typeface="Calibri"/>
                        <a:ea typeface="Calibri"/>
                        <a:cs typeface="Times New Roman"/>
                      </a:endParaRPr>
                    </a:p>
                  </a:txBody>
                  <a:tcPr marL="68580" marR="68580" marT="0" marB="0"/>
                </a:tc>
              </a:tr>
              <a:tr h="793231">
                <a:tc>
                  <a:txBody>
                    <a:bodyPr/>
                    <a:lstStyle/>
                    <a:p>
                      <a:pPr marL="0" marR="0">
                        <a:lnSpc>
                          <a:spcPct val="107000"/>
                        </a:lnSpc>
                        <a:spcBef>
                          <a:spcPts val="0"/>
                        </a:spcBef>
                        <a:spcAft>
                          <a:spcPts val="0"/>
                        </a:spcAft>
                      </a:pPr>
                      <a:endParaRPr lang="en-US" sz="1100" dirty="0">
                        <a:effectLst/>
                        <a:latin typeface="Calibri"/>
                        <a:ea typeface="Calibri"/>
                        <a:cs typeface="Times New Roman"/>
                      </a:endParaRPr>
                    </a:p>
                  </a:txBody>
                  <a:tcPr marL="68580" marR="68580" marT="0" marB="0"/>
                </a:tc>
                <a:tc>
                  <a:txBody>
                    <a:bodyPr/>
                    <a:lstStyle/>
                    <a:p>
                      <a:pPr marL="0" marR="0" lvl="0">
                        <a:lnSpc>
                          <a:spcPct val="107000"/>
                        </a:lnSpc>
                        <a:spcBef>
                          <a:spcPts val="0"/>
                        </a:spcBef>
                        <a:spcAft>
                          <a:spcPts val="0"/>
                        </a:spcAft>
                        <a:buFont typeface="Arial" pitchFamily="34" charset="0"/>
                        <a:buNone/>
                      </a:pPr>
                      <a:r>
                        <a:rPr lang="en-US" sz="1100" dirty="0" smtClean="0">
                          <a:effectLst/>
                          <a:latin typeface="Calibri"/>
                          <a:ea typeface="Calibri"/>
                          <a:cs typeface="Times New Roman"/>
                        </a:rPr>
                        <a:t>Sexuality </a:t>
                      </a:r>
                      <a:r>
                        <a:rPr lang="en-US" sz="1100" baseline="0" dirty="0" smtClean="0">
                          <a:effectLst/>
                          <a:latin typeface="Calibri"/>
                          <a:ea typeface="Calibri"/>
                          <a:cs typeface="Times New Roman"/>
                        </a:rPr>
                        <a:t> of older adults</a:t>
                      </a:r>
                    </a:p>
                    <a:p>
                      <a:pPr marL="457200" marR="0" lvl="1">
                        <a:lnSpc>
                          <a:spcPct val="107000"/>
                        </a:lnSpc>
                        <a:spcBef>
                          <a:spcPts val="0"/>
                        </a:spcBef>
                        <a:spcAft>
                          <a:spcPts val="0"/>
                        </a:spcAft>
                        <a:buFont typeface="Arial" pitchFamily="34" charset="0"/>
                        <a:buChar char="•"/>
                      </a:pPr>
                      <a:r>
                        <a:rPr lang="en-US" sz="1100" baseline="0" dirty="0" smtClean="0">
                          <a:effectLst/>
                          <a:latin typeface="Calibri"/>
                          <a:ea typeface="Calibri"/>
                          <a:cs typeface="Times New Roman"/>
                        </a:rPr>
                        <a:t>Overcome social stigma</a:t>
                      </a:r>
                    </a:p>
                    <a:p>
                      <a:pPr marL="457200" marR="0" lvl="1">
                        <a:lnSpc>
                          <a:spcPct val="107000"/>
                        </a:lnSpc>
                        <a:spcBef>
                          <a:spcPts val="0"/>
                        </a:spcBef>
                        <a:spcAft>
                          <a:spcPts val="0"/>
                        </a:spcAft>
                        <a:buFont typeface="Arial" pitchFamily="34" charset="0"/>
                        <a:buChar char="•"/>
                      </a:pPr>
                      <a:r>
                        <a:rPr lang="en-US" sz="1100" baseline="0" dirty="0" smtClean="0">
                          <a:effectLst/>
                          <a:latin typeface="Calibri"/>
                          <a:ea typeface="Calibri"/>
                          <a:cs typeface="Times New Roman"/>
                        </a:rPr>
                        <a:t>Increase awareness of issues</a:t>
                      </a:r>
                      <a:endParaRPr lang="en-US" sz="1100" dirty="0">
                        <a:effectLst/>
                        <a:latin typeface="Calibri"/>
                        <a:ea typeface="Calibri"/>
                        <a:cs typeface="Times New Roman"/>
                      </a:endParaRPr>
                    </a:p>
                  </a:txBody>
                  <a:tcPr marL="68580" marR="68580" marT="0" marB="0"/>
                </a:tc>
              </a:tr>
            </a:tbl>
          </a:graphicData>
        </a:graphic>
      </p:graphicFrame>
      <p:sp>
        <p:nvSpPr>
          <p:cNvPr id="9" name="Rectangle 8"/>
          <p:cNvSpPr/>
          <p:nvPr/>
        </p:nvSpPr>
        <p:spPr>
          <a:xfrm>
            <a:off x="533400" y="914400"/>
            <a:ext cx="7924800" cy="369332"/>
          </a:xfrm>
          <a:prstGeom prst="rect">
            <a:avLst/>
          </a:prstGeom>
        </p:spPr>
        <p:txBody>
          <a:bodyPr wrap="square">
            <a:spAutoFit/>
          </a:bodyPr>
          <a:lstStyle/>
          <a:p>
            <a:pPr algn="ctr" defTabSz="914400"/>
            <a:r>
              <a:rPr lang="en-US" b="1" dirty="0" smtClean="0">
                <a:solidFill>
                  <a:prstClr val="black"/>
                </a:solidFill>
                <a:latin typeface="Arial" pitchFamily="34" charset="0"/>
                <a:ea typeface="Calibri" pitchFamily="34" charset="0"/>
                <a:cs typeface="Arial" pitchFamily="34" charset="0"/>
              </a:rPr>
              <a:t>Strategic Destinations</a:t>
            </a:r>
            <a:endParaRPr lang="en-US" dirty="0">
              <a:solidFill>
                <a:prstClr val="black"/>
              </a:solidFill>
            </a:endParaRPr>
          </a:p>
        </p:txBody>
      </p:sp>
      <p:sp>
        <p:nvSpPr>
          <p:cNvPr id="6" name="Rectangle 5"/>
          <p:cNvSpPr/>
          <p:nvPr/>
        </p:nvSpPr>
        <p:spPr>
          <a:xfrm>
            <a:off x="0" y="0"/>
            <a:ext cx="304800" cy="6858000"/>
          </a:xfrm>
          <a:prstGeom prst="rect">
            <a:avLst/>
          </a:prstGeom>
          <a:solidFill>
            <a:srgbClr val="00F2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7501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bwMode="auto">
          <a:xfrm>
            <a:off x="457200" y="86257"/>
            <a:ext cx="8305800"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5943600" algn="l"/>
              </a:tabLst>
            </a:pPr>
            <a:r>
              <a:rPr kumimoji="0" lang="en-US"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Priority Area: Advocates for elder </a:t>
            </a:r>
            <a:r>
              <a:rPr lang="en-US" sz="1800" b="1" dirty="0">
                <a:latin typeface="Arial" pitchFamily="34" charset="0"/>
                <a:ea typeface="Calibri" pitchFamily="34" charset="0"/>
                <a:cs typeface="Arial" pitchFamily="34" charset="0"/>
              </a:rPr>
              <a:t>i</a:t>
            </a:r>
            <a:r>
              <a:rPr kumimoji="0" lang="en-US"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ssues are effective</a:t>
            </a:r>
            <a:br>
              <a:rPr kumimoji="0" lang="en-US"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943600" algn="l"/>
              </a:tabLst>
            </a:pPr>
            <a:r>
              <a:rPr kumimoji="0" lang="en-US"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Definition: </a:t>
            </a:r>
            <a:r>
              <a:rPr kumimoji="0" lang="en-US" sz="1800" i="0" u="none" strike="noStrike" cap="none" normalizeH="0" baseline="0" dirty="0" smtClean="0">
                <a:ln>
                  <a:noFill/>
                </a:ln>
                <a:solidFill>
                  <a:schemeClr val="tx1"/>
                </a:solidFill>
                <a:effectLst/>
                <a:latin typeface="Arial" pitchFamily="34" charset="0"/>
                <a:ea typeface="Calibri" pitchFamily="34" charset="0"/>
                <a:cs typeface="Arial" pitchFamily="34" charset="0"/>
              </a:rPr>
              <a:t>Cultural view of elders is positive/realistic; Laws are elder friendly;</a:t>
            </a:r>
            <a:r>
              <a:rPr kumimoji="0" lang="en-US" sz="1800" i="0" u="none" strike="noStrike" cap="none" normalizeH="0" dirty="0" smtClean="0">
                <a:ln>
                  <a:noFill/>
                </a:ln>
                <a:solidFill>
                  <a:schemeClr val="tx1"/>
                </a:solidFill>
                <a:effectLst/>
                <a:latin typeface="Arial" pitchFamily="34" charset="0"/>
                <a:ea typeface="Calibri" pitchFamily="34" charset="0"/>
                <a:cs typeface="Arial" pitchFamily="34" charset="0"/>
              </a:rPr>
              <a:t> Aging issues are a community wide priority </a:t>
            </a:r>
            <a:r>
              <a:rPr lang="en-US" sz="1400" dirty="0">
                <a:latin typeface="Arial" pitchFamily="34" charset="0"/>
                <a:cs typeface="Arial" pitchFamily="34" charset="0"/>
              </a:rPr>
              <a:t/>
            </a:r>
            <a:br>
              <a:rPr lang="en-US" sz="1400" dirty="0">
                <a:latin typeface="Arial" pitchFamily="34" charset="0"/>
                <a:cs typeface="Arial" pitchFamily="34" charset="0"/>
              </a:rPr>
            </a:br>
            <a:r>
              <a:rPr kumimoji="0" lang="en-US" sz="1400" b="1" i="0" u="none" strike="noStrike" cap="none" normalizeH="0" baseline="0" dirty="0" smtClean="0">
                <a:ln>
                  <a:noFill/>
                </a:ln>
                <a:solidFill>
                  <a:srgbClr val="5B9BD5"/>
                </a:solidFill>
                <a:effectLst/>
                <a:latin typeface="Calibri"/>
                <a:ea typeface="Calibri" pitchFamily="34" charset="0"/>
                <a:cs typeface="Arial" pitchFamily="34"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217768998"/>
              </p:ext>
            </p:extLst>
          </p:nvPr>
        </p:nvGraphicFramePr>
        <p:xfrm>
          <a:off x="457200" y="1664732"/>
          <a:ext cx="8610599" cy="4978435"/>
        </p:xfrm>
        <a:graphic>
          <a:graphicData uri="http://schemas.openxmlformats.org/drawingml/2006/table">
            <a:tbl>
              <a:tblPr firstRow="1" firstCol="1" bandRow="1">
                <a:tableStyleId>{5C22544A-7EE6-4342-B048-85BDC9FD1C3A}</a:tableStyleId>
              </a:tblPr>
              <a:tblGrid>
                <a:gridCol w="4303329"/>
                <a:gridCol w="4307270"/>
              </a:tblGrid>
              <a:tr h="337461">
                <a:tc>
                  <a:txBody>
                    <a:bodyPr/>
                    <a:lstStyle/>
                    <a:p>
                      <a:pPr marL="0" marR="0" algn="ctr">
                        <a:lnSpc>
                          <a:spcPct val="107000"/>
                        </a:lnSpc>
                        <a:spcBef>
                          <a:spcPts val="0"/>
                        </a:spcBef>
                        <a:spcAft>
                          <a:spcPts val="0"/>
                        </a:spcAft>
                      </a:pPr>
                      <a:r>
                        <a:rPr lang="en-US" sz="1500" dirty="0" smtClean="0">
                          <a:effectLst/>
                        </a:rPr>
                        <a:t>FROM</a:t>
                      </a:r>
                      <a:endParaRPr lang="en-US" sz="1500" dirty="0">
                        <a:effectLst/>
                        <a:latin typeface="Calibri"/>
                        <a:ea typeface="Calibri"/>
                        <a:cs typeface="Times New Roman"/>
                      </a:endParaRPr>
                    </a:p>
                  </a:txBody>
                  <a:tcPr marL="68580" marR="68580" marT="0" marB="0" anchor="ctr"/>
                </a:tc>
                <a:tc>
                  <a:txBody>
                    <a:bodyPr/>
                    <a:lstStyle/>
                    <a:p>
                      <a:pPr marL="0" marR="0" algn="ctr">
                        <a:lnSpc>
                          <a:spcPct val="107000"/>
                        </a:lnSpc>
                        <a:spcBef>
                          <a:spcPts val="0"/>
                        </a:spcBef>
                        <a:spcAft>
                          <a:spcPts val="0"/>
                        </a:spcAft>
                      </a:pPr>
                      <a:r>
                        <a:rPr lang="en-US" sz="1500" dirty="0" smtClean="0">
                          <a:effectLst/>
                        </a:rPr>
                        <a:t>TO</a:t>
                      </a:r>
                      <a:endParaRPr lang="en-US" sz="1500" dirty="0">
                        <a:effectLst/>
                        <a:latin typeface="Calibri"/>
                        <a:ea typeface="Calibri"/>
                        <a:cs typeface="Times New Roman"/>
                      </a:endParaRPr>
                    </a:p>
                  </a:txBody>
                  <a:tcPr marL="68580" marR="68580" marT="0" marB="0"/>
                </a:tc>
              </a:tr>
              <a:tr h="1172194">
                <a:tc>
                  <a:txBody>
                    <a:bodyPr/>
                    <a:lstStyle/>
                    <a:p>
                      <a:pPr marL="0" marR="0">
                        <a:lnSpc>
                          <a:spcPct val="107000"/>
                        </a:lnSpc>
                        <a:spcBef>
                          <a:spcPts val="0"/>
                        </a:spcBef>
                        <a:spcAft>
                          <a:spcPts val="0"/>
                        </a:spcAft>
                      </a:pPr>
                      <a:r>
                        <a:rPr lang="en-US" sz="1500" dirty="0">
                          <a:effectLst/>
                        </a:rPr>
                        <a:t> </a:t>
                      </a:r>
                      <a:r>
                        <a:rPr lang="en-US" sz="1500" dirty="0" smtClean="0">
                          <a:effectLst/>
                        </a:rPr>
                        <a:t> Governmental system components are fragmented and lack power.</a:t>
                      </a:r>
                    </a:p>
                    <a:p>
                      <a:pPr marL="0" marR="0" indent="0">
                        <a:lnSpc>
                          <a:spcPct val="107000"/>
                        </a:lnSpc>
                        <a:spcBef>
                          <a:spcPts val="0"/>
                        </a:spcBef>
                        <a:spcAft>
                          <a:spcPts val="0"/>
                        </a:spcAft>
                        <a:buFont typeface="Arial" panose="020B0604020202020204" pitchFamily="34" charset="0"/>
                        <a:buNone/>
                      </a:pPr>
                      <a:endParaRPr lang="en-US" sz="1500" b="0" dirty="0" smtClean="0">
                        <a:effectLst/>
                        <a:latin typeface="Calibri"/>
                        <a:ea typeface="Calibri"/>
                        <a:cs typeface="Times New Roman"/>
                      </a:endParaRPr>
                    </a:p>
                    <a:p>
                      <a:pPr marL="0" marR="0" indent="0">
                        <a:lnSpc>
                          <a:spcPct val="107000"/>
                        </a:lnSpc>
                        <a:spcBef>
                          <a:spcPts val="0"/>
                        </a:spcBef>
                        <a:spcAft>
                          <a:spcPts val="0"/>
                        </a:spcAft>
                        <a:buFont typeface="Arial" panose="020B0604020202020204" pitchFamily="34" charset="0"/>
                        <a:buNone/>
                      </a:pPr>
                      <a:r>
                        <a:rPr lang="en-US" sz="1500" b="0" dirty="0" smtClean="0">
                          <a:effectLst/>
                          <a:latin typeface="Calibri"/>
                          <a:ea typeface="Calibri"/>
                          <a:cs typeface="Times New Roman"/>
                        </a:rPr>
                        <a:t>Example:</a:t>
                      </a:r>
                      <a:r>
                        <a:rPr lang="en-US" sz="1500" b="0" baseline="0" dirty="0" smtClean="0">
                          <a:effectLst/>
                          <a:latin typeface="Calibri"/>
                          <a:ea typeface="Calibri"/>
                          <a:cs typeface="Times New Roman"/>
                        </a:rPr>
                        <a:t> State Committee on Aging lacks power as originally intended. </a:t>
                      </a:r>
                      <a:endParaRPr lang="en-US" sz="1500" b="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500" b="1" dirty="0" smtClean="0">
                          <a:solidFill>
                            <a:schemeClr val="tx1"/>
                          </a:solidFill>
                          <a:effectLst/>
                          <a:latin typeface="+mn-lt"/>
                          <a:ea typeface="Calibri"/>
                          <a:cs typeface="Times New Roman"/>
                        </a:rPr>
                        <a:t>All levels of state government are leading and coordinating on aging issues</a:t>
                      </a:r>
                    </a:p>
                    <a:p>
                      <a:pPr marL="0" marR="0">
                        <a:lnSpc>
                          <a:spcPct val="107000"/>
                        </a:lnSpc>
                        <a:spcBef>
                          <a:spcPts val="0"/>
                        </a:spcBef>
                        <a:spcAft>
                          <a:spcPts val="0"/>
                        </a:spcAft>
                      </a:pPr>
                      <a:endParaRPr lang="en-US" sz="1500" dirty="0" smtClean="0">
                        <a:solidFill>
                          <a:schemeClr val="tx1"/>
                        </a:solidFill>
                        <a:effectLst/>
                        <a:latin typeface="+mn-lt"/>
                        <a:ea typeface="Calibri"/>
                        <a:cs typeface="Times New Roman"/>
                      </a:endParaRPr>
                    </a:p>
                    <a:p>
                      <a:pPr marL="0" marR="0">
                        <a:lnSpc>
                          <a:spcPct val="107000"/>
                        </a:lnSpc>
                        <a:spcBef>
                          <a:spcPts val="0"/>
                        </a:spcBef>
                        <a:spcAft>
                          <a:spcPts val="0"/>
                        </a:spcAft>
                      </a:pPr>
                      <a:r>
                        <a:rPr lang="en-US" sz="1500" dirty="0" smtClean="0">
                          <a:solidFill>
                            <a:schemeClr val="tx1"/>
                          </a:solidFill>
                          <a:effectLst/>
                          <a:latin typeface="+mn-lt"/>
                          <a:ea typeface="Calibri"/>
                          <a:cs typeface="Times New Roman"/>
                        </a:rPr>
                        <a:t>Example: Establish</a:t>
                      </a:r>
                      <a:r>
                        <a:rPr lang="en-US" sz="1500" baseline="0" dirty="0" smtClean="0">
                          <a:solidFill>
                            <a:schemeClr val="tx1"/>
                          </a:solidFill>
                          <a:effectLst/>
                          <a:latin typeface="+mn-lt"/>
                          <a:ea typeface="Calibri"/>
                          <a:cs typeface="Times New Roman"/>
                        </a:rPr>
                        <a:t> a Commission on Aging </a:t>
                      </a:r>
                      <a:endParaRPr lang="en-US" sz="1500" dirty="0">
                        <a:solidFill>
                          <a:schemeClr val="tx1"/>
                        </a:solidFill>
                        <a:effectLst/>
                        <a:latin typeface="Calibri"/>
                        <a:ea typeface="Calibri"/>
                        <a:cs typeface="Times New Roman"/>
                      </a:endParaRPr>
                    </a:p>
                  </a:txBody>
                  <a:tcPr marL="68580" marR="68580" marT="0" marB="0"/>
                </a:tc>
              </a:tr>
              <a:tr h="1097477">
                <a:tc>
                  <a:txBody>
                    <a:bodyPr/>
                    <a:lstStyle/>
                    <a:p>
                      <a:pPr marL="0" marR="0">
                        <a:lnSpc>
                          <a:spcPct val="107000"/>
                        </a:lnSpc>
                        <a:spcBef>
                          <a:spcPts val="0"/>
                        </a:spcBef>
                        <a:spcAft>
                          <a:spcPts val="0"/>
                        </a:spcAft>
                      </a:pPr>
                      <a:r>
                        <a:rPr lang="en-US" sz="1500" dirty="0" smtClean="0">
                          <a:effectLst/>
                        </a:rPr>
                        <a:t>Lacking a</a:t>
                      </a:r>
                      <a:r>
                        <a:rPr lang="en-US" sz="1500" dirty="0">
                          <a:effectLst/>
                        </a:rPr>
                        <a:t> </a:t>
                      </a:r>
                      <a:r>
                        <a:rPr lang="en-US" sz="1500" dirty="0" smtClean="0">
                          <a:effectLst/>
                        </a:rPr>
                        <a:t>consumer</a:t>
                      </a:r>
                      <a:r>
                        <a:rPr lang="en-US" sz="1500" baseline="0" dirty="0" smtClean="0">
                          <a:effectLst/>
                        </a:rPr>
                        <a:t> advocacy infrastructure </a:t>
                      </a:r>
                    </a:p>
                    <a:p>
                      <a:pPr marL="0" marR="0">
                        <a:lnSpc>
                          <a:spcPct val="107000"/>
                        </a:lnSpc>
                        <a:spcBef>
                          <a:spcPts val="0"/>
                        </a:spcBef>
                        <a:spcAft>
                          <a:spcPts val="0"/>
                        </a:spcAft>
                      </a:pPr>
                      <a:endParaRPr lang="en-US" sz="1500" b="0" baseline="0" dirty="0" smtClean="0">
                        <a:effectLst/>
                        <a:latin typeface="Calibri"/>
                        <a:ea typeface="Calibri"/>
                        <a:cs typeface="Times New Roman"/>
                      </a:endParaRPr>
                    </a:p>
                    <a:p>
                      <a:pPr marL="0" marR="0">
                        <a:lnSpc>
                          <a:spcPct val="107000"/>
                        </a:lnSpc>
                        <a:spcBef>
                          <a:spcPts val="0"/>
                        </a:spcBef>
                        <a:spcAft>
                          <a:spcPts val="0"/>
                        </a:spcAft>
                      </a:pPr>
                      <a:r>
                        <a:rPr lang="en-US" sz="1500" b="0" baseline="0" dirty="0" smtClean="0">
                          <a:effectLst/>
                          <a:latin typeface="Calibri"/>
                          <a:ea typeface="Calibri"/>
                          <a:cs typeface="Times New Roman"/>
                        </a:rPr>
                        <a:t>Example: Lack of education/support for advocacy on aging and providers are often the advocates. </a:t>
                      </a:r>
                      <a:endParaRPr lang="en-US" sz="1500" b="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500" b="1" dirty="0" smtClean="0">
                          <a:effectLst/>
                        </a:rPr>
                        <a:t>Create stable</a:t>
                      </a:r>
                      <a:r>
                        <a:rPr lang="en-US" sz="1500" b="1" baseline="0" dirty="0" smtClean="0">
                          <a:effectLst/>
                        </a:rPr>
                        <a:t> infrastructure for advocacy </a:t>
                      </a:r>
                    </a:p>
                    <a:p>
                      <a:pPr marL="0" marR="0">
                        <a:lnSpc>
                          <a:spcPct val="107000"/>
                        </a:lnSpc>
                        <a:spcBef>
                          <a:spcPts val="0"/>
                        </a:spcBef>
                        <a:spcAft>
                          <a:spcPts val="0"/>
                        </a:spcAft>
                      </a:pPr>
                      <a:endParaRPr lang="en-US" sz="1500" baseline="0" dirty="0" smtClean="0">
                        <a:effectLst/>
                        <a:latin typeface="Calibri"/>
                        <a:ea typeface="Calibri"/>
                        <a:cs typeface="Times New Roman"/>
                      </a:endParaRPr>
                    </a:p>
                    <a:p>
                      <a:pPr marL="0" marR="0">
                        <a:lnSpc>
                          <a:spcPct val="107000"/>
                        </a:lnSpc>
                        <a:spcBef>
                          <a:spcPts val="0"/>
                        </a:spcBef>
                        <a:spcAft>
                          <a:spcPts val="0"/>
                        </a:spcAft>
                      </a:pPr>
                      <a:r>
                        <a:rPr lang="en-US" sz="1500" baseline="0" dirty="0" smtClean="0">
                          <a:effectLst/>
                          <a:latin typeface="Calibri"/>
                          <a:ea typeface="Calibri"/>
                          <a:cs typeface="Times New Roman"/>
                        </a:rPr>
                        <a:t>Example: Education mechanisms in place for sharing information and developing leaders </a:t>
                      </a:r>
                      <a:endParaRPr lang="en-US" sz="1500" dirty="0">
                        <a:effectLst/>
                        <a:latin typeface="Calibri"/>
                        <a:ea typeface="Calibri"/>
                        <a:cs typeface="Times New Roman"/>
                      </a:endParaRPr>
                    </a:p>
                  </a:txBody>
                  <a:tcPr marL="68580" marR="68580" marT="0" marB="0"/>
                </a:tc>
              </a:tr>
              <a:tr h="1097477">
                <a:tc>
                  <a:txBody>
                    <a:bodyPr/>
                    <a:lstStyle/>
                    <a:p>
                      <a:pPr marL="0" marR="0">
                        <a:lnSpc>
                          <a:spcPct val="107000"/>
                        </a:lnSpc>
                        <a:spcBef>
                          <a:spcPts val="0"/>
                        </a:spcBef>
                        <a:spcAft>
                          <a:spcPts val="0"/>
                        </a:spcAft>
                      </a:pPr>
                      <a:r>
                        <a:rPr lang="en-US" sz="1500" dirty="0" smtClean="0">
                          <a:effectLst/>
                        </a:rPr>
                        <a:t> Lack of public awareness regarding why aging issues are important </a:t>
                      </a:r>
                    </a:p>
                    <a:p>
                      <a:pPr marL="0" marR="0">
                        <a:lnSpc>
                          <a:spcPct val="107000"/>
                        </a:lnSpc>
                        <a:spcBef>
                          <a:spcPts val="0"/>
                        </a:spcBef>
                        <a:spcAft>
                          <a:spcPts val="0"/>
                        </a:spcAft>
                      </a:pPr>
                      <a:endParaRPr lang="en-US" sz="1500" dirty="0" smtClean="0">
                        <a:effectLst/>
                        <a:latin typeface="Calibri"/>
                        <a:ea typeface="Calibri"/>
                        <a:cs typeface="Times New Roman"/>
                      </a:endParaRPr>
                    </a:p>
                    <a:p>
                      <a:pPr marL="0" marR="0">
                        <a:lnSpc>
                          <a:spcPct val="107000"/>
                        </a:lnSpc>
                        <a:spcBef>
                          <a:spcPts val="0"/>
                        </a:spcBef>
                        <a:spcAft>
                          <a:spcPts val="0"/>
                        </a:spcAft>
                      </a:pPr>
                      <a:r>
                        <a:rPr lang="en-US" sz="1500" b="0" dirty="0" smtClean="0">
                          <a:effectLst/>
                          <a:latin typeface="Calibri"/>
                          <a:ea typeface="Calibri"/>
                          <a:cs typeface="Times New Roman"/>
                        </a:rPr>
                        <a:t>Example: Negative frame of aging</a:t>
                      </a:r>
                      <a:endParaRPr lang="en-US" sz="1500" b="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500" b="1" dirty="0" smtClean="0">
                          <a:effectLst/>
                        </a:rPr>
                        <a:t>Culture shift to a positive and realistic frame of aging</a:t>
                      </a:r>
                    </a:p>
                    <a:p>
                      <a:pPr marL="0" marR="0">
                        <a:lnSpc>
                          <a:spcPct val="107000"/>
                        </a:lnSpc>
                        <a:spcBef>
                          <a:spcPts val="0"/>
                        </a:spcBef>
                        <a:spcAft>
                          <a:spcPts val="0"/>
                        </a:spcAft>
                      </a:pPr>
                      <a:endParaRPr lang="en-US" sz="1500" dirty="0" smtClean="0">
                        <a:effectLst/>
                        <a:latin typeface="Calibri"/>
                        <a:ea typeface="Calibri"/>
                        <a:cs typeface="Times New Roman"/>
                      </a:endParaRPr>
                    </a:p>
                    <a:p>
                      <a:pPr marL="0" marR="0">
                        <a:lnSpc>
                          <a:spcPct val="107000"/>
                        </a:lnSpc>
                        <a:spcBef>
                          <a:spcPts val="0"/>
                        </a:spcBef>
                        <a:spcAft>
                          <a:spcPts val="0"/>
                        </a:spcAft>
                      </a:pPr>
                      <a:r>
                        <a:rPr lang="en-US" sz="1500" dirty="0" smtClean="0">
                          <a:effectLst/>
                          <a:latin typeface="Calibri"/>
                          <a:ea typeface="Calibri"/>
                          <a:cs typeface="Times New Roman"/>
                        </a:rPr>
                        <a:t>Example: Public call-to-action</a:t>
                      </a:r>
                      <a:r>
                        <a:rPr lang="en-US" sz="1500" baseline="0" dirty="0" smtClean="0">
                          <a:effectLst/>
                          <a:latin typeface="Calibri"/>
                          <a:ea typeface="Calibri"/>
                          <a:cs typeface="Times New Roman"/>
                        </a:rPr>
                        <a:t> campaign </a:t>
                      </a:r>
                      <a:endParaRPr lang="en-US" sz="1500" dirty="0">
                        <a:effectLst/>
                        <a:latin typeface="Calibri"/>
                        <a:ea typeface="Calibri"/>
                        <a:cs typeface="Times New Roman"/>
                      </a:endParaRPr>
                    </a:p>
                  </a:txBody>
                  <a:tcPr marL="68580" marR="68580" marT="0" marB="0"/>
                </a:tc>
              </a:tr>
              <a:tr h="1172194">
                <a:tc>
                  <a:txBody>
                    <a:bodyPr/>
                    <a:lstStyle/>
                    <a:p>
                      <a:pPr marL="0" marR="0">
                        <a:lnSpc>
                          <a:spcPct val="107000"/>
                        </a:lnSpc>
                        <a:spcBef>
                          <a:spcPts val="0"/>
                        </a:spcBef>
                        <a:spcAft>
                          <a:spcPts val="0"/>
                        </a:spcAft>
                      </a:pPr>
                      <a:r>
                        <a:rPr lang="en-US" sz="1500" dirty="0" smtClean="0">
                          <a:effectLst/>
                          <a:latin typeface="+mn-lt"/>
                          <a:ea typeface="Calibri"/>
                          <a:cs typeface="Times New Roman"/>
                        </a:rPr>
                        <a:t>Lack of engagement and underutilization of the broad stakeholder community </a:t>
                      </a:r>
                    </a:p>
                    <a:p>
                      <a:pPr marL="0" marR="0">
                        <a:lnSpc>
                          <a:spcPct val="107000"/>
                        </a:lnSpc>
                        <a:spcBef>
                          <a:spcPts val="0"/>
                        </a:spcBef>
                        <a:spcAft>
                          <a:spcPts val="0"/>
                        </a:spcAft>
                      </a:pPr>
                      <a:endParaRPr lang="en-US" sz="1500" dirty="0" smtClean="0">
                        <a:effectLst/>
                        <a:latin typeface="+mn-lt"/>
                        <a:ea typeface="Calibri"/>
                        <a:cs typeface="Times New Roman"/>
                      </a:endParaRPr>
                    </a:p>
                    <a:p>
                      <a:pPr marL="0" marR="0">
                        <a:lnSpc>
                          <a:spcPct val="107000"/>
                        </a:lnSpc>
                        <a:spcBef>
                          <a:spcPts val="0"/>
                        </a:spcBef>
                        <a:spcAft>
                          <a:spcPts val="0"/>
                        </a:spcAft>
                      </a:pPr>
                      <a:r>
                        <a:rPr lang="en-US" sz="1500" b="0" dirty="0" smtClean="0">
                          <a:effectLst/>
                          <a:latin typeface="+mn-lt"/>
                          <a:ea typeface="Calibri"/>
                          <a:cs typeface="Times New Roman"/>
                        </a:rPr>
                        <a:t>Example: Business sector does not see the problem or why it matters.</a:t>
                      </a:r>
                      <a:endParaRPr lang="en-US" sz="1500" b="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500" b="1" dirty="0" smtClean="0">
                          <a:effectLst/>
                          <a:latin typeface="+mn-lt"/>
                          <a:ea typeface="Calibri"/>
                          <a:cs typeface="Times New Roman"/>
                        </a:rPr>
                        <a:t>New partners engaged, educated, and activated on aging issues.</a:t>
                      </a:r>
                    </a:p>
                    <a:p>
                      <a:pPr marL="0" marR="0">
                        <a:lnSpc>
                          <a:spcPct val="107000"/>
                        </a:lnSpc>
                        <a:spcBef>
                          <a:spcPts val="0"/>
                        </a:spcBef>
                        <a:spcAft>
                          <a:spcPts val="0"/>
                        </a:spcAft>
                      </a:pPr>
                      <a:endParaRPr lang="en-US" sz="1500" dirty="0" smtClean="0">
                        <a:effectLst/>
                        <a:latin typeface="+mn-lt"/>
                        <a:ea typeface="Calibri"/>
                        <a:cs typeface="Times New Roman"/>
                      </a:endParaRPr>
                    </a:p>
                    <a:p>
                      <a:pPr marL="0" marR="0">
                        <a:lnSpc>
                          <a:spcPct val="107000"/>
                        </a:lnSpc>
                        <a:spcBef>
                          <a:spcPts val="0"/>
                        </a:spcBef>
                        <a:spcAft>
                          <a:spcPts val="0"/>
                        </a:spcAft>
                      </a:pPr>
                      <a:r>
                        <a:rPr lang="en-US" sz="1500" dirty="0" smtClean="0">
                          <a:effectLst/>
                          <a:latin typeface="+mn-lt"/>
                          <a:ea typeface="Calibri"/>
                          <a:cs typeface="Times New Roman"/>
                        </a:rPr>
                        <a:t>Example:  Bolster a stronger </a:t>
                      </a:r>
                      <a:r>
                        <a:rPr lang="en-US" sz="1500" baseline="0" dirty="0" smtClean="0">
                          <a:effectLst/>
                          <a:latin typeface="+mn-lt"/>
                          <a:ea typeface="Calibri"/>
                          <a:cs typeface="Times New Roman"/>
                        </a:rPr>
                        <a:t>partnership with Home Health Association (Nursing Facilitates). </a:t>
                      </a:r>
                      <a:endParaRPr lang="en-US" sz="1500" dirty="0">
                        <a:effectLst/>
                        <a:latin typeface="Calibri"/>
                        <a:ea typeface="Calibri"/>
                        <a:cs typeface="Times New Roman"/>
                      </a:endParaRPr>
                    </a:p>
                  </a:txBody>
                  <a:tcPr marL="68580" marR="68580" marT="0" marB="0"/>
                </a:tc>
              </a:tr>
            </a:tbl>
          </a:graphicData>
        </a:graphic>
      </p:graphicFrame>
      <p:sp>
        <p:nvSpPr>
          <p:cNvPr id="9" name="Rectangle 8"/>
          <p:cNvSpPr/>
          <p:nvPr/>
        </p:nvSpPr>
        <p:spPr>
          <a:xfrm>
            <a:off x="533400" y="1295400"/>
            <a:ext cx="7924800" cy="369332"/>
          </a:xfrm>
          <a:prstGeom prst="rect">
            <a:avLst/>
          </a:prstGeom>
        </p:spPr>
        <p:txBody>
          <a:bodyPr wrap="square">
            <a:spAutoFit/>
          </a:bodyPr>
          <a:lstStyle/>
          <a:p>
            <a:pPr algn="ctr" defTabSz="914400"/>
            <a:r>
              <a:rPr lang="en-US" b="1" dirty="0" smtClean="0">
                <a:solidFill>
                  <a:prstClr val="black"/>
                </a:solidFill>
                <a:latin typeface="Arial" pitchFamily="34" charset="0"/>
                <a:ea typeface="Calibri" pitchFamily="34" charset="0"/>
                <a:cs typeface="Arial" pitchFamily="34" charset="0"/>
              </a:rPr>
              <a:t>Strategic Destinations</a:t>
            </a:r>
            <a:endParaRPr lang="en-US" dirty="0">
              <a:solidFill>
                <a:prstClr val="black"/>
              </a:solidFill>
            </a:endParaRPr>
          </a:p>
        </p:txBody>
      </p:sp>
      <p:sp>
        <p:nvSpPr>
          <p:cNvPr id="6" name="Rectangle 5"/>
          <p:cNvSpPr/>
          <p:nvPr/>
        </p:nvSpPr>
        <p:spPr>
          <a:xfrm>
            <a:off x="0" y="0"/>
            <a:ext cx="304800" cy="6858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7501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Group Breakouts</a:t>
            </a:r>
            <a:endParaRPr lang="en-US" dirty="0"/>
          </a:p>
        </p:txBody>
      </p:sp>
      <p:sp>
        <p:nvSpPr>
          <p:cNvPr id="3" name="Content Placeholder 2"/>
          <p:cNvSpPr>
            <a:spLocks noGrp="1"/>
          </p:cNvSpPr>
          <p:nvPr>
            <p:ph idx="1"/>
          </p:nvPr>
        </p:nvSpPr>
        <p:spPr/>
        <p:txBody>
          <a:bodyPr/>
          <a:lstStyle/>
          <a:p>
            <a:r>
              <a:rPr lang="en-US" dirty="0" smtClean="0"/>
              <a:t>Caregivers: PSNH Room</a:t>
            </a:r>
          </a:p>
          <a:p>
            <a:r>
              <a:rPr lang="en-US" dirty="0" smtClean="0"/>
              <a:t>Living Arrangements: PSNH Room</a:t>
            </a:r>
          </a:p>
          <a:p>
            <a:r>
              <a:rPr lang="en-US" dirty="0" smtClean="0"/>
              <a:t>Physical and Mental Well-being: PSNH Room</a:t>
            </a:r>
          </a:p>
          <a:p>
            <a:r>
              <a:rPr lang="en-US" dirty="0" smtClean="0"/>
              <a:t>Fundamental Needs: Fireplace Room</a:t>
            </a:r>
          </a:p>
          <a:p>
            <a:r>
              <a:rPr lang="en-US" dirty="0" smtClean="0"/>
              <a:t>Advocates: Fireplace Room</a:t>
            </a:r>
          </a:p>
          <a:p>
            <a:r>
              <a:rPr lang="en-US" dirty="0" smtClean="0"/>
              <a:t>Social and Civic Engagement: Classroom</a:t>
            </a:r>
            <a:endParaRPr lang="en-US" dirty="0"/>
          </a:p>
        </p:txBody>
      </p:sp>
      <p:sp>
        <p:nvSpPr>
          <p:cNvPr id="4" name="Slide Number Placeholder 3"/>
          <p:cNvSpPr>
            <a:spLocks noGrp="1"/>
          </p:cNvSpPr>
          <p:nvPr>
            <p:ph type="sldNum" sz="quarter" idx="12"/>
          </p:nvPr>
        </p:nvSpPr>
        <p:spPr/>
        <p:txBody>
          <a:bodyPr/>
          <a:lstStyle/>
          <a:p>
            <a:fld id="{4DE6AD33-158D-B441-93C3-15396DAF392C}" type="slidenum">
              <a:rPr lang="en-US" smtClean="0">
                <a:solidFill>
                  <a:prstClr val="black">
                    <a:tint val="75000"/>
                  </a:prstClr>
                </a:solidFill>
              </a:rPr>
              <a:pPr/>
              <a:t>24</a:t>
            </a:fld>
            <a:endParaRPr lang="en-US" dirty="0">
              <a:solidFill>
                <a:prstClr val="black">
                  <a:tint val="75000"/>
                </a:prstClr>
              </a:solidFill>
            </a:endParaRPr>
          </a:p>
        </p:txBody>
      </p:sp>
    </p:spTree>
    <p:extLst>
      <p:ext uri="{BB962C8B-B14F-4D97-AF65-F5344CB8AC3E}">
        <p14:creationId xmlns:p14="http://schemas.microsoft.com/office/powerpoint/2010/main" val="4251149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Rapid Introductions</a:t>
            </a:r>
            <a:endParaRPr lang="en-US" dirty="0"/>
          </a:p>
        </p:txBody>
      </p:sp>
      <p:sp>
        <p:nvSpPr>
          <p:cNvPr id="3" name="Content Placeholder 2"/>
          <p:cNvSpPr>
            <a:spLocks noGrp="1"/>
          </p:cNvSpPr>
          <p:nvPr>
            <p:ph idx="1"/>
          </p:nvPr>
        </p:nvSpPr>
        <p:spPr/>
        <p:txBody>
          <a:bodyPr>
            <a:normAutofit/>
          </a:bodyPr>
          <a:lstStyle/>
          <a:p>
            <a:r>
              <a:rPr lang="en-US" sz="4800" dirty="0" smtClean="0"/>
              <a:t>Tell us your NAME</a:t>
            </a:r>
          </a:p>
          <a:p>
            <a:r>
              <a:rPr lang="en-US" sz="4800" dirty="0" smtClean="0"/>
              <a:t>Tell us what TOWN you live in</a:t>
            </a:r>
          </a:p>
          <a:p>
            <a:r>
              <a:rPr lang="en-US" sz="4800" dirty="0" smtClean="0"/>
              <a:t>Tell us ONE HAT that you are wearing today</a:t>
            </a:r>
            <a:endParaRPr lang="en-US" sz="4800" dirty="0"/>
          </a:p>
        </p:txBody>
      </p:sp>
      <p:sp>
        <p:nvSpPr>
          <p:cNvPr id="4" name="Slide Number Placeholder 3"/>
          <p:cNvSpPr>
            <a:spLocks noGrp="1"/>
          </p:cNvSpPr>
          <p:nvPr>
            <p:ph type="sldNum" sz="quarter" idx="12"/>
          </p:nvPr>
        </p:nvSpPr>
        <p:spPr/>
        <p:txBody>
          <a:bodyPr/>
          <a:lstStyle/>
          <a:p>
            <a:fld id="{4DE6AD33-158D-B441-93C3-15396DAF392C}"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20129973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marL="0" indent="0"/>
            <a:r>
              <a:rPr lang="en-US" sz="4800" dirty="0"/>
              <a:t>The Economic Impact of Aging in NH</a:t>
            </a:r>
          </a:p>
        </p:txBody>
      </p:sp>
      <p:sp>
        <p:nvSpPr>
          <p:cNvPr id="4" name="Slide Number Placeholder 3"/>
          <p:cNvSpPr>
            <a:spLocks noGrp="1"/>
          </p:cNvSpPr>
          <p:nvPr>
            <p:ph type="sldNum" sz="quarter" idx="12"/>
          </p:nvPr>
        </p:nvSpPr>
        <p:spPr/>
        <p:txBody>
          <a:bodyPr/>
          <a:lstStyle/>
          <a:p>
            <a:fld id="{4DE6AD33-158D-B441-93C3-15396DAF392C}" type="slidenum">
              <a:rPr lang="en-US" smtClean="0">
                <a:solidFill>
                  <a:prstClr val="black">
                    <a:tint val="75000"/>
                  </a:prstClr>
                </a:solidFill>
              </a:rPr>
              <a:pPr/>
              <a:t>4</a:t>
            </a:fld>
            <a:endParaRPr lang="en-US" dirty="0">
              <a:solidFill>
                <a:prstClr val="black">
                  <a:tint val="75000"/>
                </a:prstClr>
              </a:solidFill>
            </a:endParaRPr>
          </a:p>
        </p:txBody>
      </p:sp>
    </p:spTree>
    <p:extLst>
      <p:ext uri="{BB962C8B-B14F-4D97-AF65-F5344CB8AC3E}">
        <p14:creationId xmlns:p14="http://schemas.microsoft.com/office/powerpoint/2010/main" val="447405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Block Arc 26"/>
          <p:cNvSpPr/>
          <p:nvPr/>
        </p:nvSpPr>
        <p:spPr>
          <a:xfrm>
            <a:off x="1960460" y="1316725"/>
            <a:ext cx="5184675" cy="4378170"/>
          </a:xfrm>
          <a:prstGeom prst="blockArc">
            <a:avLst>
              <a:gd name="adj1" fmla="val 1407822"/>
              <a:gd name="adj2" fmla="val 1361403"/>
              <a:gd name="adj3" fmla="val 2660"/>
            </a:avLst>
          </a:prstGeom>
          <a:solidFill>
            <a:schemeClr val="accent2">
              <a:lumMod val="20000"/>
              <a:lumOff val="80000"/>
            </a:schemeClr>
          </a:solidFill>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dk2">
              <a:hueOff val="0"/>
              <a:satOff val="0"/>
              <a:lumOff val="0"/>
              <a:alphaOff val="0"/>
            </a:schemeClr>
          </a:fontRef>
        </p:style>
      </p:sp>
      <p:sp>
        <p:nvSpPr>
          <p:cNvPr id="6" name="TextBox 5"/>
          <p:cNvSpPr txBox="1"/>
          <p:nvPr/>
        </p:nvSpPr>
        <p:spPr>
          <a:xfrm>
            <a:off x="3271684" y="2590800"/>
            <a:ext cx="2606086" cy="1938992"/>
          </a:xfrm>
          <a:prstGeom prst="rect">
            <a:avLst/>
          </a:prstGeom>
          <a:noFill/>
        </p:spPr>
        <p:txBody>
          <a:bodyPr wrap="square" rtlCol="0">
            <a:spAutoFit/>
          </a:bodyPr>
          <a:lstStyle/>
          <a:p>
            <a:pPr algn="ctr" defTabSz="914400"/>
            <a:r>
              <a:rPr lang="en-US" sz="2400" b="1" dirty="0" smtClean="0">
                <a:solidFill>
                  <a:srgbClr val="1F497D"/>
                </a:solidFill>
              </a:rPr>
              <a:t>Creating a Collective Impact Approach to Advance Healthy Aging in NH</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503884"/>
            <a:ext cx="990600" cy="354116"/>
          </a:xfrm>
          <a:prstGeom prst="rect">
            <a:avLst/>
          </a:prstGeom>
        </p:spPr>
      </p:pic>
      <p:sp>
        <p:nvSpPr>
          <p:cNvPr id="19" name="TextBox 18"/>
          <p:cNvSpPr txBox="1"/>
          <p:nvPr/>
        </p:nvSpPr>
        <p:spPr>
          <a:xfrm>
            <a:off x="8153400" y="6570364"/>
            <a:ext cx="990600" cy="276999"/>
          </a:xfrm>
          <a:prstGeom prst="rect">
            <a:avLst/>
          </a:prstGeom>
          <a:noFill/>
        </p:spPr>
        <p:txBody>
          <a:bodyPr wrap="square" rtlCol="0">
            <a:spAutoFit/>
          </a:bodyPr>
          <a:lstStyle/>
          <a:p>
            <a:pPr defTabSz="914400"/>
            <a:r>
              <a:rPr lang="en-US" sz="1200" dirty="0" smtClean="0">
                <a:solidFill>
                  <a:prstClr val="black"/>
                </a:solidFill>
              </a:rPr>
              <a:t>June, 2015</a:t>
            </a:r>
            <a:endParaRPr lang="en-US" sz="1200" dirty="0">
              <a:solidFill>
                <a:prstClr val="black"/>
              </a:solidFill>
            </a:endParaRPr>
          </a:p>
        </p:txBody>
      </p:sp>
      <p:sp>
        <p:nvSpPr>
          <p:cNvPr id="4" name="Hexagon 3"/>
          <p:cNvSpPr>
            <a:spLocks noChangeAspect="1"/>
          </p:cNvSpPr>
          <p:nvPr/>
        </p:nvSpPr>
        <p:spPr>
          <a:xfrm>
            <a:off x="3266230" y="526690"/>
            <a:ext cx="2606086" cy="2057400"/>
          </a:xfrm>
          <a:prstGeom prst="hexagon">
            <a:avLst/>
          </a:prstGeom>
          <a:solidFill>
            <a:schemeClr val="accent6">
              <a:lumMod val="40000"/>
              <a:lumOff val="6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600" dirty="0" smtClean="0">
                <a:solidFill>
                  <a:prstClr val="black"/>
                </a:solidFill>
              </a:rPr>
              <a:t>Quarterly </a:t>
            </a:r>
            <a:r>
              <a:rPr lang="en-US" sz="1600" dirty="0">
                <a:solidFill>
                  <a:prstClr val="black"/>
                </a:solidFill>
              </a:rPr>
              <a:t>Coalition Meetings</a:t>
            </a:r>
            <a:br>
              <a:rPr lang="en-US" sz="1600" dirty="0">
                <a:solidFill>
                  <a:prstClr val="black"/>
                </a:solidFill>
              </a:rPr>
            </a:br>
            <a:r>
              <a:rPr lang="en-US" sz="1600" dirty="0" smtClean="0">
                <a:solidFill>
                  <a:prstClr val="black"/>
                </a:solidFill>
              </a:rPr>
              <a:t> </a:t>
            </a:r>
            <a:r>
              <a:rPr lang="en-US" sz="3200" dirty="0">
                <a:solidFill>
                  <a:prstClr val="black"/>
                </a:solidFill>
              </a:rPr>
              <a:t/>
            </a:r>
            <a:br>
              <a:rPr lang="en-US" sz="3200" dirty="0">
                <a:solidFill>
                  <a:prstClr val="black"/>
                </a:solidFill>
              </a:rPr>
            </a:br>
            <a:r>
              <a:rPr lang="en-US" sz="1200" i="1" dirty="0">
                <a:solidFill>
                  <a:prstClr val="black"/>
                </a:solidFill>
              </a:rPr>
              <a:t>Workgroup meetings in the 6 domains</a:t>
            </a:r>
          </a:p>
        </p:txBody>
      </p:sp>
      <p:sp>
        <p:nvSpPr>
          <p:cNvPr id="20" name="Hexagon 19"/>
          <p:cNvSpPr>
            <a:spLocks noChangeAspect="1"/>
          </p:cNvSpPr>
          <p:nvPr/>
        </p:nvSpPr>
        <p:spPr>
          <a:xfrm>
            <a:off x="3261314" y="4657960"/>
            <a:ext cx="2606086" cy="2057400"/>
          </a:xfrm>
          <a:prstGeom prst="hexagon">
            <a:avLst/>
          </a:prstGeom>
          <a:solidFill>
            <a:schemeClr val="accent3">
              <a:lumMod val="40000"/>
              <a:lumOff val="6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600" dirty="0">
                <a:solidFill>
                  <a:prstClr val="black"/>
                </a:solidFill>
              </a:rPr>
              <a:t>Support of Frameworks “Reframing Aging” project</a:t>
            </a:r>
          </a:p>
        </p:txBody>
      </p:sp>
      <p:sp>
        <p:nvSpPr>
          <p:cNvPr id="21" name="Hexagon 20"/>
          <p:cNvSpPr>
            <a:spLocks noChangeAspect="1"/>
          </p:cNvSpPr>
          <p:nvPr/>
        </p:nvSpPr>
        <p:spPr>
          <a:xfrm>
            <a:off x="510665" y="1433413"/>
            <a:ext cx="2601945" cy="2057400"/>
          </a:xfrm>
          <a:prstGeom prst="hexagon">
            <a:avLst/>
          </a:prstGeom>
          <a:solidFill>
            <a:schemeClr val="accent1">
              <a:lumMod val="40000"/>
              <a:lumOff val="6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600" dirty="0">
                <a:solidFill>
                  <a:prstClr val="black"/>
                </a:solidFill>
              </a:rPr>
              <a:t>Research by </a:t>
            </a:r>
            <a:r>
              <a:rPr lang="en-US" sz="1600" dirty="0" smtClean="0">
                <a:solidFill>
                  <a:prstClr val="black"/>
                </a:solidFill>
              </a:rPr>
              <a:t>NH Center for </a:t>
            </a:r>
            <a:r>
              <a:rPr lang="en-US" sz="1600" dirty="0">
                <a:solidFill>
                  <a:prstClr val="black"/>
                </a:solidFill>
              </a:rPr>
              <a:t>Public Policy Studies on Economics of </a:t>
            </a:r>
            <a:r>
              <a:rPr lang="en-US" sz="1600" dirty="0" smtClean="0">
                <a:solidFill>
                  <a:prstClr val="black"/>
                </a:solidFill>
              </a:rPr>
              <a:t>Aging</a:t>
            </a:r>
          </a:p>
          <a:p>
            <a:pPr algn="ctr" defTabSz="914400"/>
            <a:r>
              <a:rPr lang="en-US" sz="2400" dirty="0">
                <a:solidFill>
                  <a:prstClr val="black"/>
                </a:solidFill>
              </a:rPr>
              <a:t/>
            </a:r>
            <a:br>
              <a:rPr lang="en-US" sz="2400" dirty="0">
                <a:solidFill>
                  <a:prstClr val="black"/>
                </a:solidFill>
              </a:rPr>
            </a:br>
            <a:r>
              <a:rPr lang="en-US" sz="1200" i="1" dirty="0">
                <a:solidFill>
                  <a:prstClr val="black"/>
                </a:solidFill>
              </a:rPr>
              <a:t>Advisory Committee on Research</a:t>
            </a:r>
          </a:p>
        </p:txBody>
      </p:sp>
      <p:sp>
        <p:nvSpPr>
          <p:cNvPr id="22" name="Hexagon 21"/>
          <p:cNvSpPr>
            <a:spLocks noChangeAspect="1"/>
          </p:cNvSpPr>
          <p:nvPr/>
        </p:nvSpPr>
        <p:spPr>
          <a:xfrm>
            <a:off x="501070" y="3823213"/>
            <a:ext cx="2606086" cy="2057400"/>
          </a:xfrm>
          <a:prstGeom prst="hexagon">
            <a:avLst/>
          </a:prstGeom>
          <a:solidFill>
            <a:schemeClr val="accent2">
              <a:lumMod val="40000"/>
              <a:lumOff val="6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600" dirty="0">
                <a:solidFill>
                  <a:prstClr val="black"/>
                </a:solidFill>
              </a:rPr>
              <a:t>Environmental Scan of Resources </a:t>
            </a:r>
            <a:r>
              <a:rPr lang="en-US" sz="1600" dirty="0" smtClean="0">
                <a:solidFill>
                  <a:prstClr val="black"/>
                </a:solidFill>
              </a:rPr>
              <a:t>for Older </a:t>
            </a:r>
            <a:r>
              <a:rPr lang="en-US" sz="1600" dirty="0">
                <a:solidFill>
                  <a:prstClr val="black"/>
                </a:solidFill>
              </a:rPr>
              <a:t>Adults</a:t>
            </a:r>
            <a:br>
              <a:rPr lang="en-US" sz="1600" dirty="0">
                <a:solidFill>
                  <a:prstClr val="black"/>
                </a:solidFill>
              </a:rPr>
            </a:br>
            <a:r>
              <a:rPr lang="en-US" sz="1600" dirty="0">
                <a:solidFill>
                  <a:prstClr val="black"/>
                </a:solidFill>
              </a:rPr>
              <a:t/>
            </a:r>
            <a:br>
              <a:rPr lang="en-US" sz="1600" dirty="0">
                <a:solidFill>
                  <a:prstClr val="black"/>
                </a:solidFill>
              </a:rPr>
            </a:br>
            <a:r>
              <a:rPr lang="en-US" sz="1200" i="1" dirty="0">
                <a:solidFill>
                  <a:prstClr val="black"/>
                </a:solidFill>
              </a:rPr>
              <a:t>Done by CACL - UNH</a:t>
            </a:r>
          </a:p>
        </p:txBody>
      </p:sp>
      <p:sp>
        <p:nvSpPr>
          <p:cNvPr id="23" name="Hexagon 22"/>
          <p:cNvSpPr>
            <a:spLocks noChangeAspect="1"/>
          </p:cNvSpPr>
          <p:nvPr/>
        </p:nvSpPr>
        <p:spPr>
          <a:xfrm>
            <a:off x="5998439" y="1433413"/>
            <a:ext cx="2606086" cy="2057400"/>
          </a:xfrm>
          <a:prstGeom prst="hexagon">
            <a:avLst/>
          </a:prstGeom>
          <a:solidFill>
            <a:schemeClr val="accent5">
              <a:lumMod val="40000"/>
              <a:lumOff val="6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600" dirty="0">
                <a:solidFill>
                  <a:prstClr val="black"/>
                </a:solidFill>
              </a:rPr>
              <a:t>Tri-State Learning Collaborative</a:t>
            </a:r>
            <a:br>
              <a:rPr lang="en-US" sz="1600" dirty="0">
                <a:solidFill>
                  <a:prstClr val="black"/>
                </a:solidFill>
              </a:rPr>
            </a:br>
            <a:r>
              <a:rPr lang="en-US" sz="1600" dirty="0">
                <a:solidFill>
                  <a:prstClr val="black"/>
                </a:solidFill>
              </a:rPr>
              <a:t/>
            </a:r>
            <a:br>
              <a:rPr lang="en-US" sz="1600" dirty="0">
                <a:solidFill>
                  <a:prstClr val="black"/>
                </a:solidFill>
              </a:rPr>
            </a:br>
            <a:r>
              <a:rPr lang="en-US" sz="1200" i="1" dirty="0">
                <a:solidFill>
                  <a:prstClr val="black"/>
                </a:solidFill>
              </a:rPr>
              <a:t>Participant Committee</a:t>
            </a:r>
          </a:p>
        </p:txBody>
      </p:sp>
      <p:sp>
        <p:nvSpPr>
          <p:cNvPr id="24" name="Hexagon 23"/>
          <p:cNvSpPr>
            <a:spLocks noChangeAspect="1"/>
          </p:cNvSpPr>
          <p:nvPr/>
        </p:nvSpPr>
        <p:spPr>
          <a:xfrm>
            <a:off x="5998439" y="3823213"/>
            <a:ext cx="2606086" cy="2057400"/>
          </a:xfrm>
          <a:prstGeom prst="hexagon">
            <a:avLst/>
          </a:prstGeom>
          <a:solidFill>
            <a:schemeClr val="accent4">
              <a:lumMod val="40000"/>
              <a:lumOff val="6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600" dirty="0">
                <a:solidFill>
                  <a:prstClr val="black"/>
                </a:solidFill>
              </a:rPr>
              <a:t>Steering Committee</a:t>
            </a:r>
          </a:p>
          <a:p>
            <a:pPr algn="ctr" defTabSz="914400"/>
            <a:r>
              <a:rPr lang="en-US" sz="1600" dirty="0">
                <a:solidFill>
                  <a:prstClr val="black"/>
                </a:solidFill>
              </a:rPr>
              <a:t/>
            </a:r>
            <a:br>
              <a:rPr lang="en-US" sz="1600" dirty="0">
                <a:solidFill>
                  <a:prstClr val="black"/>
                </a:solidFill>
              </a:rPr>
            </a:br>
            <a:r>
              <a:rPr lang="en-US" sz="1600" dirty="0">
                <a:solidFill>
                  <a:prstClr val="black"/>
                </a:solidFill>
              </a:rPr>
              <a:t/>
            </a:r>
            <a:br>
              <a:rPr lang="en-US" sz="1600" dirty="0">
                <a:solidFill>
                  <a:prstClr val="black"/>
                </a:solidFill>
              </a:rPr>
            </a:br>
            <a:r>
              <a:rPr lang="en-US" sz="1200" i="1" dirty="0">
                <a:solidFill>
                  <a:prstClr val="black"/>
                </a:solidFill>
              </a:rPr>
              <a:t>Core Advisors for Coalition</a:t>
            </a:r>
          </a:p>
        </p:txBody>
      </p:sp>
      <p:sp>
        <p:nvSpPr>
          <p:cNvPr id="29" name="TextBox 28"/>
          <p:cNvSpPr txBox="1"/>
          <p:nvPr/>
        </p:nvSpPr>
        <p:spPr>
          <a:xfrm>
            <a:off x="2727" y="0"/>
            <a:ext cx="9144000" cy="415498"/>
          </a:xfrm>
          <a:prstGeom prst="rect">
            <a:avLst/>
          </a:prstGeom>
          <a:noFill/>
        </p:spPr>
        <p:txBody>
          <a:bodyPr wrap="square" rtlCol="0">
            <a:spAutoFit/>
          </a:bodyPr>
          <a:lstStyle/>
          <a:p>
            <a:pPr algn="ctr" defTabSz="914400"/>
            <a:r>
              <a:rPr lang="en-US" sz="2100" b="1" dirty="0" smtClean="0">
                <a:solidFill>
                  <a:srgbClr val="1F497D"/>
                </a:solidFill>
              </a:rPr>
              <a:t>Endowment for Health’s Ongoing Activities to Support the Elder Health Coalition</a:t>
            </a:r>
            <a:endParaRPr lang="en-US" sz="2100" b="1" dirty="0">
              <a:solidFill>
                <a:srgbClr val="1F497D"/>
              </a:solidFill>
            </a:endParaRPr>
          </a:p>
        </p:txBody>
      </p:sp>
    </p:spTree>
    <p:extLst>
      <p:ext uri="{BB962C8B-B14F-4D97-AF65-F5344CB8AC3E}">
        <p14:creationId xmlns:p14="http://schemas.microsoft.com/office/powerpoint/2010/main" val="27405549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Steps to Launch Collective Impact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14293393"/>
              </p:ext>
            </p:extLst>
          </p:nvPr>
        </p:nvGraphicFramePr>
        <p:xfrm>
          <a:off x="457200" y="1600200"/>
          <a:ext cx="83058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7739062" y="1676400"/>
            <a:ext cx="1447800" cy="1200329"/>
          </a:xfrm>
          <a:prstGeom prst="rect">
            <a:avLst/>
          </a:prstGeom>
          <a:noFill/>
        </p:spPr>
        <p:txBody>
          <a:bodyPr wrap="square" rtlCol="0">
            <a:spAutoFit/>
          </a:bodyPr>
          <a:lstStyle/>
          <a:p>
            <a:r>
              <a:rPr lang="en-US" i="1" dirty="0" smtClean="0"/>
              <a:t>Transition to a permanent Backbone 2017</a:t>
            </a:r>
            <a:endParaRPr lang="en-US" i="1" dirty="0"/>
          </a:p>
        </p:txBody>
      </p:sp>
    </p:spTree>
    <p:extLst>
      <p:ext uri="{BB962C8B-B14F-4D97-AF65-F5344CB8AC3E}">
        <p14:creationId xmlns:p14="http://schemas.microsoft.com/office/powerpoint/2010/main" val="4248224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 name="Oval 35"/>
          <p:cNvSpPr/>
          <p:nvPr/>
        </p:nvSpPr>
        <p:spPr>
          <a:xfrm>
            <a:off x="1066800" y="0"/>
            <a:ext cx="7010400" cy="6858000"/>
          </a:xfrm>
          <a:prstGeom prst="ellipse">
            <a:avLst/>
          </a:prstGeom>
          <a:solidFill>
            <a:schemeClr val="accent1">
              <a:lumMod val="40000"/>
              <a:lumOff val="6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endParaRPr>
          </a:p>
        </p:txBody>
      </p:sp>
      <p:graphicFrame>
        <p:nvGraphicFramePr>
          <p:cNvPr id="15" name="Diagram 14"/>
          <p:cNvGraphicFramePr/>
          <p:nvPr>
            <p:extLst>
              <p:ext uri="{D42A27DB-BD31-4B8C-83A1-F6EECF244321}">
                <p14:modId xmlns:p14="http://schemas.microsoft.com/office/powerpoint/2010/main" val="1242143049"/>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Oval 15"/>
          <p:cNvSpPr/>
          <p:nvPr/>
        </p:nvSpPr>
        <p:spPr>
          <a:xfrm>
            <a:off x="3778933" y="2658524"/>
            <a:ext cx="1447800" cy="1447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endParaRPr>
          </a:p>
        </p:txBody>
      </p:sp>
      <p:sp>
        <p:nvSpPr>
          <p:cNvPr id="17" name="TextBox 16"/>
          <p:cNvSpPr txBox="1"/>
          <p:nvPr/>
        </p:nvSpPr>
        <p:spPr>
          <a:xfrm>
            <a:off x="3979314" y="3013092"/>
            <a:ext cx="1047038" cy="738664"/>
          </a:xfrm>
          <a:prstGeom prst="rect">
            <a:avLst/>
          </a:prstGeom>
          <a:noFill/>
        </p:spPr>
        <p:txBody>
          <a:bodyPr wrap="square" rtlCol="0">
            <a:spAutoFit/>
          </a:bodyPr>
          <a:lstStyle/>
          <a:p>
            <a:pPr algn="ctr" defTabSz="914309"/>
            <a:r>
              <a:rPr lang="en-US" sz="1400" b="1" dirty="0" smtClean="0">
                <a:solidFill>
                  <a:prstClr val="black"/>
                </a:solidFill>
              </a:rPr>
              <a:t>Elder Friendly Community</a:t>
            </a:r>
            <a:endParaRPr lang="en-US" sz="1400" b="1" dirty="0">
              <a:solidFill>
                <a:prstClr val="black"/>
              </a:solidFill>
            </a:endParaRPr>
          </a:p>
        </p:txBody>
      </p:sp>
      <p:sp>
        <p:nvSpPr>
          <p:cNvPr id="19" name="TextBox 18"/>
          <p:cNvSpPr txBox="1"/>
          <p:nvPr/>
        </p:nvSpPr>
        <p:spPr>
          <a:xfrm>
            <a:off x="2940466" y="1288587"/>
            <a:ext cx="1524000" cy="1215717"/>
          </a:xfrm>
          <a:prstGeom prst="rect">
            <a:avLst/>
          </a:prstGeom>
          <a:noFill/>
        </p:spPr>
        <p:txBody>
          <a:bodyPr wrap="square" rtlCol="0">
            <a:spAutoFit/>
          </a:bodyPr>
          <a:lstStyle/>
          <a:p>
            <a:pPr defTabSz="914309">
              <a:tabLst>
                <a:tab pos="117475" algn="l"/>
              </a:tabLst>
            </a:pPr>
            <a:r>
              <a:rPr lang="en-US" sz="1050" dirty="0" smtClean="0">
                <a:solidFill>
                  <a:prstClr val="black"/>
                </a:solidFill>
              </a:rPr>
              <a:t>• Food</a:t>
            </a:r>
          </a:p>
          <a:p>
            <a:pPr defTabSz="914309"/>
            <a:r>
              <a:rPr lang="en-US" sz="1050" dirty="0" smtClean="0">
                <a:solidFill>
                  <a:prstClr val="black"/>
                </a:solidFill>
              </a:rPr>
              <a:t>• Safety</a:t>
            </a:r>
          </a:p>
          <a:p>
            <a:pPr defTabSz="914309"/>
            <a:r>
              <a:rPr lang="en-US" sz="1050" dirty="0" smtClean="0">
                <a:solidFill>
                  <a:prstClr val="black"/>
                </a:solidFill>
              </a:rPr>
              <a:t>• Info about Services</a:t>
            </a:r>
          </a:p>
          <a:p>
            <a:pPr defTabSz="914309"/>
            <a:r>
              <a:rPr lang="en-US" sz="1050" dirty="0" smtClean="0">
                <a:solidFill>
                  <a:prstClr val="black"/>
                </a:solidFill>
              </a:rPr>
              <a:t>• Shelter/Warmth</a:t>
            </a:r>
          </a:p>
          <a:p>
            <a:pPr defTabSz="914309"/>
            <a:r>
              <a:rPr lang="en-US" sz="1050" dirty="0" smtClean="0">
                <a:solidFill>
                  <a:prstClr val="black"/>
                </a:solidFill>
              </a:rPr>
              <a:t>• Transportation</a:t>
            </a:r>
          </a:p>
          <a:p>
            <a:pPr defTabSz="914309"/>
            <a:endParaRPr lang="en-US" dirty="0">
              <a:solidFill>
                <a:prstClr val="black"/>
              </a:solidFill>
            </a:endParaRPr>
          </a:p>
        </p:txBody>
      </p:sp>
      <p:sp>
        <p:nvSpPr>
          <p:cNvPr id="20" name="TextBox 19"/>
          <p:cNvSpPr txBox="1"/>
          <p:nvPr/>
        </p:nvSpPr>
        <p:spPr>
          <a:xfrm>
            <a:off x="3054855" y="765367"/>
            <a:ext cx="1295222" cy="523220"/>
          </a:xfrm>
          <a:prstGeom prst="rect">
            <a:avLst/>
          </a:prstGeom>
          <a:noFill/>
        </p:spPr>
        <p:txBody>
          <a:bodyPr wrap="square" rtlCol="0">
            <a:spAutoFit/>
          </a:bodyPr>
          <a:lstStyle/>
          <a:p>
            <a:pPr defTabSz="914309"/>
            <a:r>
              <a:rPr lang="en-US" sz="1400" b="1" i="1" dirty="0" smtClean="0">
                <a:solidFill>
                  <a:prstClr val="black"/>
                </a:solidFill>
              </a:rPr>
              <a:t>  Fundamental needs are met</a:t>
            </a:r>
            <a:endParaRPr lang="en-US" sz="1400" b="1" i="1" dirty="0">
              <a:solidFill>
                <a:prstClr val="black"/>
              </a:solidFill>
            </a:endParaRPr>
          </a:p>
        </p:txBody>
      </p:sp>
      <p:sp>
        <p:nvSpPr>
          <p:cNvPr id="21" name="TextBox 20"/>
          <p:cNvSpPr txBox="1"/>
          <p:nvPr/>
        </p:nvSpPr>
        <p:spPr>
          <a:xfrm>
            <a:off x="4608320" y="609600"/>
            <a:ext cx="1752600" cy="738664"/>
          </a:xfrm>
          <a:prstGeom prst="rect">
            <a:avLst/>
          </a:prstGeom>
          <a:noFill/>
        </p:spPr>
        <p:txBody>
          <a:bodyPr wrap="square" rtlCol="0">
            <a:spAutoFit/>
          </a:bodyPr>
          <a:lstStyle/>
          <a:p>
            <a:pPr defTabSz="914309"/>
            <a:r>
              <a:rPr lang="en-US" sz="1400" b="1" i="1" dirty="0" smtClean="0">
                <a:solidFill>
                  <a:prstClr val="black"/>
                </a:solidFill>
              </a:rPr>
              <a:t>A broad range of living arrangements are available</a:t>
            </a:r>
            <a:endParaRPr lang="en-US" sz="1400" b="1" i="1" dirty="0">
              <a:solidFill>
                <a:prstClr val="black"/>
              </a:solidFill>
            </a:endParaRPr>
          </a:p>
        </p:txBody>
      </p:sp>
      <p:sp>
        <p:nvSpPr>
          <p:cNvPr id="22" name="TextBox 21"/>
          <p:cNvSpPr txBox="1"/>
          <p:nvPr/>
        </p:nvSpPr>
        <p:spPr>
          <a:xfrm>
            <a:off x="4876800" y="1295400"/>
            <a:ext cx="1922000" cy="1177245"/>
          </a:xfrm>
          <a:prstGeom prst="rect">
            <a:avLst/>
          </a:prstGeom>
          <a:noFill/>
        </p:spPr>
        <p:txBody>
          <a:bodyPr wrap="square" rtlCol="0">
            <a:spAutoFit/>
          </a:bodyPr>
          <a:lstStyle/>
          <a:p>
            <a:pPr marL="117475" indent="-117475" defTabSz="914309"/>
            <a:r>
              <a:rPr lang="en-US" sz="1050" dirty="0" smtClean="0">
                <a:solidFill>
                  <a:prstClr val="black"/>
                </a:solidFill>
              </a:rPr>
              <a:t>• Planning &amp; zoning</a:t>
            </a:r>
          </a:p>
          <a:p>
            <a:pPr marL="117475" indent="-117475" defTabSz="914309"/>
            <a:r>
              <a:rPr lang="en-US" sz="1050" dirty="0" smtClean="0">
                <a:solidFill>
                  <a:prstClr val="black"/>
                </a:solidFill>
              </a:rPr>
              <a:t>• Resources available to support living at home</a:t>
            </a:r>
          </a:p>
          <a:p>
            <a:pPr marL="117475" indent="-117475" defTabSz="914309"/>
            <a:r>
              <a:rPr lang="en-US" sz="1050" dirty="0" smtClean="0">
                <a:solidFill>
                  <a:prstClr val="black"/>
                </a:solidFill>
              </a:rPr>
              <a:t>• Affordable</a:t>
            </a:r>
          </a:p>
          <a:p>
            <a:pPr marL="117475" indent="-117475" defTabSz="914309"/>
            <a:r>
              <a:rPr lang="en-US" sz="1050" dirty="0" smtClean="0">
                <a:solidFill>
                  <a:prstClr val="black"/>
                </a:solidFill>
              </a:rPr>
              <a:t>• Home modification options</a:t>
            </a:r>
          </a:p>
          <a:p>
            <a:pPr defTabSz="914309"/>
            <a:endParaRPr lang="en-US" dirty="0">
              <a:solidFill>
                <a:prstClr val="black"/>
              </a:solidFill>
            </a:endParaRPr>
          </a:p>
        </p:txBody>
      </p:sp>
      <p:sp>
        <p:nvSpPr>
          <p:cNvPr id="24" name="TextBox 23"/>
          <p:cNvSpPr txBox="1"/>
          <p:nvPr/>
        </p:nvSpPr>
        <p:spPr>
          <a:xfrm>
            <a:off x="1490974" y="2585229"/>
            <a:ext cx="1752600" cy="523220"/>
          </a:xfrm>
          <a:prstGeom prst="rect">
            <a:avLst/>
          </a:prstGeom>
          <a:noFill/>
        </p:spPr>
        <p:txBody>
          <a:bodyPr wrap="square" rtlCol="0">
            <a:spAutoFit/>
          </a:bodyPr>
          <a:lstStyle/>
          <a:p>
            <a:pPr defTabSz="914309"/>
            <a:r>
              <a:rPr lang="en-US" sz="1400" b="1" i="1" dirty="0" smtClean="0">
                <a:solidFill>
                  <a:prstClr val="black"/>
                </a:solidFill>
              </a:rPr>
              <a:t>Advocates for elder issues are effective</a:t>
            </a:r>
            <a:endParaRPr lang="en-US" sz="1400" b="1" i="1" dirty="0">
              <a:solidFill>
                <a:prstClr val="black"/>
              </a:solidFill>
            </a:endParaRPr>
          </a:p>
        </p:txBody>
      </p:sp>
      <p:sp>
        <p:nvSpPr>
          <p:cNvPr id="25" name="TextBox 24"/>
          <p:cNvSpPr txBox="1"/>
          <p:nvPr/>
        </p:nvSpPr>
        <p:spPr>
          <a:xfrm>
            <a:off x="1485900" y="3090661"/>
            <a:ext cx="1981200" cy="900246"/>
          </a:xfrm>
          <a:prstGeom prst="rect">
            <a:avLst/>
          </a:prstGeom>
          <a:noFill/>
        </p:spPr>
        <p:txBody>
          <a:bodyPr wrap="square" rtlCol="0">
            <a:spAutoFit/>
          </a:bodyPr>
          <a:lstStyle/>
          <a:p>
            <a:pPr marL="117475" indent="-117475" defTabSz="914309"/>
            <a:r>
              <a:rPr lang="en-US" sz="1050" dirty="0" smtClean="0">
                <a:solidFill>
                  <a:prstClr val="black"/>
                </a:solidFill>
              </a:rPr>
              <a:t>• Cultural view of elders is positive/realistic</a:t>
            </a:r>
          </a:p>
          <a:p>
            <a:pPr marL="117475" indent="-117475" defTabSz="914309"/>
            <a:r>
              <a:rPr lang="en-US" sz="1050" dirty="0" smtClean="0">
                <a:solidFill>
                  <a:prstClr val="black"/>
                </a:solidFill>
              </a:rPr>
              <a:t>• Laws are elder friendly</a:t>
            </a:r>
          </a:p>
          <a:p>
            <a:pPr marL="117475" indent="-117475" defTabSz="914309"/>
            <a:r>
              <a:rPr lang="en-US" sz="1050" dirty="0" smtClean="0">
                <a:solidFill>
                  <a:prstClr val="black"/>
                </a:solidFill>
              </a:rPr>
              <a:t>• Aging issues are a community wide priority</a:t>
            </a:r>
          </a:p>
        </p:txBody>
      </p:sp>
      <p:sp>
        <p:nvSpPr>
          <p:cNvPr id="26" name="TextBox 25"/>
          <p:cNvSpPr txBox="1"/>
          <p:nvPr/>
        </p:nvSpPr>
        <p:spPr>
          <a:xfrm>
            <a:off x="2738616" y="4286999"/>
            <a:ext cx="1611462" cy="954107"/>
          </a:xfrm>
          <a:prstGeom prst="rect">
            <a:avLst/>
          </a:prstGeom>
          <a:noFill/>
        </p:spPr>
        <p:txBody>
          <a:bodyPr wrap="square" rtlCol="0">
            <a:spAutoFit/>
          </a:bodyPr>
          <a:lstStyle/>
          <a:p>
            <a:pPr defTabSz="914309"/>
            <a:r>
              <a:rPr lang="en-US" sz="1400" b="1" i="1" dirty="0" smtClean="0">
                <a:solidFill>
                  <a:prstClr val="black"/>
                </a:solidFill>
              </a:rPr>
              <a:t>      Quality physical and mental wellbeing supports are in place</a:t>
            </a:r>
            <a:endParaRPr lang="en-US" sz="1400" b="1" i="1" dirty="0">
              <a:solidFill>
                <a:prstClr val="black"/>
              </a:solidFill>
            </a:endParaRPr>
          </a:p>
        </p:txBody>
      </p:sp>
      <p:sp>
        <p:nvSpPr>
          <p:cNvPr id="27" name="TextBox 26"/>
          <p:cNvSpPr txBox="1"/>
          <p:nvPr/>
        </p:nvSpPr>
        <p:spPr>
          <a:xfrm>
            <a:off x="2590799" y="5241106"/>
            <a:ext cx="2055264" cy="738664"/>
          </a:xfrm>
          <a:prstGeom prst="rect">
            <a:avLst/>
          </a:prstGeom>
          <a:noFill/>
        </p:spPr>
        <p:txBody>
          <a:bodyPr wrap="square" rtlCol="0">
            <a:spAutoFit/>
          </a:bodyPr>
          <a:lstStyle/>
          <a:p>
            <a:pPr marL="117475" indent="-117475" defTabSz="914309"/>
            <a:r>
              <a:rPr lang="en-US" sz="1050" dirty="0" smtClean="0">
                <a:solidFill>
                  <a:prstClr val="black"/>
                </a:solidFill>
              </a:rPr>
              <a:t>• Access to preventative care</a:t>
            </a:r>
          </a:p>
          <a:p>
            <a:pPr marL="117475" indent="-117475" defTabSz="914309"/>
            <a:r>
              <a:rPr lang="en-US" sz="1050" dirty="0" smtClean="0">
                <a:solidFill>
                  <a:prstClr val="black"/>
                </a:solidFill>
              </a:rPr>
              <a:t>• Access to medical, mental health and palliative care</a:t>
            </a:r>
          </a:p>
          <a:p>
            <a:pPr marL="117475" indent="-117475" defTabSz="914309"/>
            <a:r>
              <a:rPr lang="en-US" sz="1050" dirty="0" smtClean="0">
                <a:solidFill>
                  <a:prstClr val="black"/>
                </a:solidFill>
              </a:rPr>
              <a:t>• Planning for end of life care</a:t>
            </a:r>
          </a:p>
        </p:txBody>
      </p:sp>
      <p:graphicFrame>
        <p:nvGraphicFramePr>
          <p:cNvPr id="28" name="Diagram 27"/>
          <p:cNvGraphicFramePr/>
          <p:nvPr>
            <p:extLst>
              <p:ext uri="{D42A27DB-BD31-4B8C-83A1-F6EECF244321}">
                <p14:modId xmlns:p14="http://schemas.microsoft.com/office/powerpoint/2010/main" val="2597014071"/>
              </p:ext>
            </p:extLst>
          </p:nvPr>
        </p:nvGraphicFramePr>
        <p:xfrm>
          <a:off x="3352800" y="2317794"/>
          <a:ext cx="2320896" cy="202560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0" name="TextBox 29"/>
          <p:cNvSpPr txBox="1"/>
          <p:nvPr/>
        </p:nvSpPr>
        <p:spPr>
          <a:xfrm>
            <a:off x="5836291" y="2215897"/>
            <a:ext cx="2281727" cy="738664"/>
          </a:xfrm>
          <a:prstGeom prst="rect">
            <a:avLst/>
          </a:prstGeom>
          <a:noFill/>
        </p:spPr>
        <p:txBody>
          <a:bodyPr wrap="square" rtlCol="0">
            <a:spAutoFit/>
          </a:bodyPr>
          <a:lstStyle/>
          <a:p>
            <a:pPr defTabSz="914309"/>
            <a:r>
              <a:rPr lang="en-US" sz="1400" b="1" i="1" dirty="0">
                <a:solidFill>
                  <a:prstClr val="black"/>
                </a:solidFill>
              </a:rPr>
              <a:t> </a:t>
            </a:r>
            <a:r>
              <a:rPr lang="en-US" sz="1400" b="1" i="1" dirty="0" smtClean="0">
                <a:solidFill>
                  <a:prstClr val="black"/>
                </a:solidFill>
              </a:rPr>
              <a:t>                   Support </a:t>
            </a:r>
          </a:p>
          <a:p>
            <a:pPr defTabSz="914309"/>
            <a:r>
              <a:rPr lang="en-US" sz="1400" b="1" i="1" dirty="0" smtClean="0">
                <a:solidFill>
                  <a:prstClr val="black"/>
                </a:solidFill>
              </a:rPr>
              <a:t>          provided to </a:t>
            </a:r>
            <a:br>
              <a:rPr lang="en-US" sz="1400" b="1" i="1" dirty="0" smtClean="0">
                <a:solidFill>
                  <a:prstClr val="black"/>
                </a:solidFill>
              </a:rPr>
            </a:br>
            <a:r>
              <a:rPr lang="en-US" sz="1400" b="1" i="1" dirty="0" smtClean="0">
                <a:solidFill>
                  <a:prstClr val="black"/>
                </a:solidFill>
              </a:rPr>
              <a:t>caregivers and families</a:t>
            </a:r>
            <a:endParaRPr lang="en-US" sz="1400" b="1" i="1" dirty="0">
              <a:solidFill>
                <a:prstClr val="black"/>
              </a:solidFill>
            </a:endParaRPr>
          </a:p>
        </p:txBody>
      </p:sp>
      <p:sp>
        <p:nvSpPr>
          <p:cNvPr id="31" name="TextBox 30"/>
          <p:cNvSpPr txBox="1"/>
          <p:nvPr/>
        </p:nvSpPr>
        <p:spPr>
          <a:xfrm>
            <a:off x="5579600" y="2846839"/>
            <a:ext cx="2438399" cy="2192908"/>
          </a:xfrm>
          <a:prstGeom prst="rect">
            <a:avLst/>
          </a:prstGeom>
          <a:noFill/>
        </p:spPr>
        <p:txBody>
          <a:bodyPr wrap="square" rtlCol="0">
            <a:spAutoFit/>
          </a:bodyPr>
          <a:lstStyle/>
          <a:p>
            <a:pPr marL="117475" indent="-117475" defTabSz="914309"/>
            <a:r>
              <a:rPr lang="en-US" sz="1050" dirty="0" smtClean="0">
                <a:solidFill>
                  <a:prstClr val="black"/>
                </a:solidFill>
              </a:rPr>
              <a:t>• Access to info on services and </a:t>
            </a:r>
            <a:br>
              <a:rPr lang="en-US" sz="1050" dirty="0" smtClean="0">
                <a:solidFill>
                  <a:prstClr val="black"/>
                </a:solidFill>
              </a:rPr>
            </a:br>
            <a:r>
              <a:rPr lang="en-US" sz="1050" dirty="0" smtClean="0">
                <a:solidFill>
                  <a:prstClr val="black"/>
                </a:solidFill>
              </a:rPr>
              <a:t>supports</a:t>
            </a:r>
          </a:p>
          <a:p>
            <a:pPr marL="117475" indent="-117475" defTabSz="914309"/>
            <a:r>
              <a:rPr lang="en-US" sz="1050" dirty="0" smtClean="0">
                <a:solidFill>
                  <a:prstClr val="black"/>
                </a:solidFill>
              </a:rPr>
              <a:t>• Caregiver education and training programs</a:t>
            </a:r>
          </a:p>
          <a:p>
            <a:pPr marL="117475" indent="-117475" defTabSz="914309"/>
            <a:r>
              <a:rPr lang="en-US" sz="1050" dirty="0" smtClean="0">
                <a:solidFill>
                  <a:prstClr val="black"/>
                </a:solidFill>
              </a:rPr>
              <a:t>• Flexible funding to meet the unique needs of caregivers</a:t>
            </a:r>
          </a:p>
          <a:p>
            <a:pPr marL="117475" indent="-117475" defTabSz="914309"/>
            <a:r>
              <a:rPr lang="en-US" sz="1050" dirty="0" smtClean="0">
                <a:solidFill>
                  <a:prstClr val="black"/>
                </a:solidFill>
              </a:rPr>
              <a:t>• More consistent pay for formal, </a:t>
            </a:r>
            <a:br>
              <a:rPr lang="en-US" sz="1050" dirty="0" smtClean="0">
                <a:solidFill>
                  <a:prstClr val="black"/>
                </a:solidFill>
              </a:rPr>
            </a:br>
            <a:r>
              <a:rPr lang="en-US" sz="1050" dirty="0">
                <a:solidFill>
                  <a:prstClr val="black"/>
                </a:solidFill>
              </a:rPr>
              <a:t> </a:t>
            </a:r>
            <a:r>
              <a:rPr lang="en-US" sz="1050" dirty="0" smtClean="0">
                <a:solidFill>
                  <a:prstClr val="black"/>
                </a:solidFill>
              </a:rPr>
              <a:t>             paid caregivers</a:t>
            </a:r>
          </a:p>
          <a:p>
            <a:pPr marL="117475" indent="-117475" defTabSz="914309"/>
            <a:r>
              <a:rPr lang="en-US" sz="1050" dirty="0">
                <a:solidFill>
                  <a:prstClr val="black"/>
                </a:solidFill>
              </a:rPr>
              <a:t> </a:t>
            </a:r>
            <a:r>
              <a:rPr lang="en-US" sz="1050" dirty="0" smtClean="0">
                <a:solidFill>
                  <a:prstClr val="black"/>
                </a:solidFill>
              </a:rPr>
              <a:t>                         • Respite care</a:t>
            </a:r>
          </a:p>
          <a:p>
            <a:pPr defTabSz="914309"/>
            <a:endParaRPr lang="en-US" sz="1200" dirty="0" smtClean="0">
              <a:solidFill>
                <a:prstClr val="black"/>
              </a:solidFill>
            </a:endParaRPr>
          </a:p>
          <a:p>
            <a:pPr defTabSz="914309"/>
            <a:endParaRPr lang="en-US" sz="1200" dirty="0" smtClean="0">
              <a:solidFill>
                <a:prstClr val="black"/>
              </a:solidFill>
            </a:endParaRPr>
          </a:p>
          <a:p>
            <a:pPr defTabSz="914309"/>
            <a:endParaRPr lang="en-US" dirty="0">
              <a:solidFill>
                <a:prstClr val="black"/>
              </a:solidFill>
            </a:endParaRPr>
          </a:p>
        </p:txBody>
      </p:sp>
      <p:sp>
        <p:nvSpPr>
          <p:cNvPr id="32" name="TextBox 31"/>
          <p:cNvSpPr txBox="1"/>
          <p:nvPr/>
        </p:nvSpPr>
        <p:spPr>
          <a:xfrm>
            <a:off x="4703301" y="4275463"/>
            <a:ext cx="1752600" cy="738664"/>
          </a:xfrm>
          <a:prstGeom prst="rect">
            <a:avLst/>
          </a:prstGeom>
          <a:noFill/>
        </p:spPr>
        <p:txBody>
          <a:bodyPr wrap="square" rtlCol="0">
            <a:spAutoFit/>
          </a:bodyPr>
          <a:lstStyle/>
          <a:p>
            <a:pPr defTabSz="914309"/>
            <a:r>
              <a:rPr lang="en-US" sz="1400" b="1" i="1" dirty="0" smtClean="0">
                <a:solidFill>
                  <a:prstClr val="black"/>
                </a:solidFill>
              </a:rPr>
              <a:t>Social and civic engagement options are plentiful</a:t>
            </a:r>
            <a:endParaRPr lang="en-US" sz="1400" b="1" i="1" dirty="0">
              <a:solidFill>
                <a:prstClr val="black"/>
              </a:solidFill>
            </a:endParaRPr>
          </a:p>
        </p:txBody>
      </p:sp>
      <p:sp>
        <p:nvSpPr>
          <p:cNvPr id="33" name="TextBox 32"/>
          <p:cNvSpPr txBox="1"/>
          <p:nvPr/>
        </p:nvSpPr>
        <p:spPr>
          <a:xfrm>
            <a:off x="4608320" y="5011196"/>
            <a:ext cx="2403951" cy="1231106"/>
          </a:xfrm>
          <a:prstGeom prst="rect">
            <a:avLst/>
          </a:prstGeom>
          <a:noFill/>
        </p:spPr>
        <p:txBody>
          <a:bodyPr wrap="square" rtlCol="0">
            <a:spAutoFit/>
          </a:bodyPr>
          <a:lstStyle/>
          <a:p>
            <a:pPr marL="117475" indent="-117475" defTabSz="914309"/>
            <a:r>
              <a:rPr lang="en-US" sz="1050" dirty="0" smtClean="0">
                <a:solidFill>
                  <a:prstClr val="black"/>
                </a:solidFill>
              </a:rPr>
              <a:t>• Meaningful connections with family, friends and neighbors</a:t>
            </a:r>
          </a:p>
          <a:p>
            <a:pPr marL="117475" indent="-117475" defTabSz="914309"/>
            <a:r>
              <a:rPr lang="en-US" sz="1050" dirty="0" smtClean="0">
                <a:solidFill>
                  <a:prstClr val="black"/>
                </a:solidFill>
              </a:rPr>
              <a:t>• Paid and volunteer work opportunities</a:t>
            </a:r>
          </a:p>
          <a:p>
            <a:pPr marL="117475" indent="-117475" defTabSz="914309"/>
            <a:r>
              <a:rPr lang="en-US" sz="1050" dirty="0" smtClean="0">
                <a:solidFill>
                  <a:prstClr val="black"/>
                </a:solidFill>
              </a:rPr>
              <a:t>• Active engagement in social life</a:t>
            </a:r>
          </a:p>
          <a:p>
            <a:pPr marL="117475" indent="-117475" defTabSz="914309"/>
            <a:r>
              <a:rPr lang="en-US" sz="1050" dirty="0" smtClean="0">
                <a:solidFill>
                  <a:prstClr val="black"/>
                </a:solidFill>
              </a:rPr>
              <a:t>• Cultural, religious activities </a:t>
            </a:r>
            <a:br>
              <a:rPr lang="en-US" sz="1050" dirty="0" smtClean="0">
                <a:solidFill>
                  <a:prstClr val="black"/>
                </a:solidFill>
              </a:rPr>
            </a:br>
            <a:r>
              <a:rPr lang="en-US" sz="1050" dirty="0" smtClean="0">
                <a:solidFill>
                  <a:prstClr val="black"/>
                </a:solidFill>
              </a:rPr>
              <a:t>plentiful</a:t>
            </a:r>
          </a:p>
          <a:p>
            <a:pPr defTabSz="914309"/>
            <a:endParaRPr lang="en-US" sz="1100" dirty="0" smtClean="0">
              <a:solidFill>
                <a:prstClr val="black"/>
              </a:solidFill>
            </a:endParaRPr>
          </a:p>
        </p:txBody>
      </p:sp>
      <p:sp>
        <p:nvSpPr>
          <p:cNvPr id="2" name="Rectangle 1"/>
          <p:cNvSpPr/>
          <p:nvPr/>
        </p:nvSpPr>
        <p:spPr>
          <a:xfrm>
            <a:off x="1219200" y="152399"/>
            <a:ext cx="6705600" cy="6553201"/>
          </a:xfrm>
          <a:prstGeom prst="rect">
            <a:avLst/>
          </a:prstGeom>
          <a:noFill/>
        </p:spPr>
        <p:txBody>
          <a:bodyPr wrap="none" lIns="91440" tIns="45720" rIns="91440" bIns="45720">
            <a:prstTxWarp prst="textCircle">
              <a:avLst>
                <a:gd name="adj" fmla="val 10992617"/>
              </a:avLst>
            </a:prstTxWarp>
            <a:spAutoFit/>
          </a:bodyPr>
          <a:lstStyle/>
          <a:p>
            <a:pPr algn="ctr" defTabSz="914309"/>
            <a:r>
              <a:rPr lang="en-US" sz="2400" b="1"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                                </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Coordination                                                                    Communication </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rPr>
              <a:t>Technology                                                  </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rPr>
              <a:t>Information</a:t>
            </a:r>
          </a:p>
        </p:txBody>
      </p:sp>
      <p:sp>
        <p:nvSpPr>
          <p:cNvPr id="4" name="TextBox 3"/>
          <p:cNvSpPr txBox="1"/>
          <p:nvPr/>
        </p:nvSpPr>
        <p:spPr>
          <a:xfrm>
            <a:off x="6096000" y="123139"/>
            <a:ext cx="3048000" cy="2031325"/>
          </a:xfrm>
          <a:prstGeom prst="rect">
            <a:avLst/>
          </a:prstGeom>
          <a:noFill/>
        </p:spPr>
        <p:txBody>
          <a:bodyPr wrap="square" rtlCol="0">
            <a:spAutoFit/>
          </a:bodyPr>
          <a:lstStyle/>
          <a:p>
            <a:pPr defTabSz="914309">
              <a:tabLst>
                <a:tab pos="233363" algn="l"/>
                <a:tab pos="344488" algn="l"/>
                <a:tab pos="457200" algn="l"/>
                <a:tab pos="569913" algn="l"/>
                <a:tab pos="690563" algn="l"/>
                <a:tab pos="801688" algn="l"/>
                <a:tab pos="914400" algn="l"/>
                <a:tab pos="1027113" algn="l"/>
                <a:tab pos="1147763" algn="l"/>
                <a:tab pos="1258888" algn="l"/>
                <a:tab pos="1371600" algn="l"/>
                <a:tab pos="1484313" algn="l"/>
                <a:tab pos="1604963" algn="l"/>
              </a:tabLst>
            </a:pPr>
            <a:r>
              <a:rPr lang="en-US" sz="1400" dirty="0" smtClean="0">
                <a:solidFill>
                  <a:prstClr val="black"/>
                </a:solidFill>
              </a:rPr>
              <a:t>We envision communities where New 		Hampshire’s culture</a:t>
            </a:r>
            <a:r>
              <a:rPr lang="en-US" sz="1400" dirty="0">
                <a:solidFill>
                  <a:prstClr val="black"/>
                </a:solidFill>
              </a:rPr>
              <a:t>, policies </a:t>
            </a:r>
            <a:r>
              <a:rPr lang="en-US" sz="1400" dirty="0" smtClean="0">
                <a:solidFill>
                  <a:prstClr val="black"/>
                </a:solidFill>
              </a:rPr>
              <a:t>and 					services support our elders 								and 	their </a:t>
            </a:r>
            <a:r>
              <a:rPr lang="en-US" sz="1400" dirty="0">
                <a:solidFill>
                  <a:prstClr val="black"/>
                </a:solidFill>
              </a:rPr>
              <a:t>families, </a:t>
            </a:r>
            <a:r>
              <a:rPr lang="en-US" sz="1400" dirty="0" smtClean="0">
                <a:solidFill>
                  <a:prstClr val="black"/>
                </a:solidFill>
              </a:rPr>
              <a:t>										providing </a:t>
            </a:r>
            <a:r>
              <a:rPr lang="en-US" sz="1400" dirty="0">
                <a:solidFill>
                  <a:prstClr val="black"/>
                </a:solidFill>
              </a:rPr>
              <a:t>a </a:t>
            </a:r>
            <a:r>
              <a:rPr lang="en-US" sz="1400" dirty="0" smtClean="0">
                <a:solidFill>
                  <a:prstClr val="black"/>
                </a:solidFill>
              </a:rPr>
              <a:t>wide </a:t>
            </a:r>
            <a:r>
              <a:rPr lang="en-US" sz="1400" dirty="0">
                <a:solidFill>
                  <a:prstClr val="black"/>
                </a:solidFill>
              </a:rPr>
              <a:t>range</a:t>
            </a:r>
            <a:r>
              <a:rPr lang="en-US" sz="1400" dirty="0" smtClean="0">
                <a:solidFill>
                  <a:prstClr val="black"/>
                </a:solidFill>
              </a:rPr>
              <a:t>											of choices that 												   advance health</a:t>
            </a:r>
            <a:r>
              <a:rPr lang="en-US" sz="1400" dirty="0">
                <a:solidFill>
                  <a:prstClr val="black"/>
                </a:solidFill>
              </a:rPr>
              <a:t>, </a:t>
            </a:r>
            <a:r>
              <a:rPr lang="en-US" sz="1400" dirty="0" smtClean="0">
                <a:solidFill>
                  <a:prstClr val="black"/>
                </a:solidFill>
              </a:rPr>
              <a:t>														independence 														</a:t>
            </a:r>
            <a:r>
              <a:rPr lang="en-US" sz="1400" dirty="0">
                <a:solidFill>
                  <a:prstClr val="black"/>
                </a:solidFill>
              </a:rPr>
              <a:t> </a:t>
            </a:r>
            <a:r>
              <a:rPr lang="en-US" sz="1400" dirty="0" smtClean="0">
                <a:solidFill>
                  <a:prstClr val="black"/>
                </a:solidFill>
              </a:rPr>
              <a:t>    and </a:t>
            </a:r>
            <a:r>
              <a:rPr lang="en-US" sz="1400" dirty="0">
                <a:solidFill>
                  <a:prstClr val="black"/>
                </a:solidFill>
              </a:rPr>
              <a:t>dignity.</a:t>
            </a:r>
            <a:endParaRPr lang="en-US" sz="1400" dirty="0" smtClean="0">
              <a:solidFill>
                <a:prstClr val="black"/>
              </a:solidFill>
            </a:endParaRPr>
          </a:p>
        </p:txBody>
      </p:sp>
      <p:sp>
        <p:nvSpPr>
          <p:cNvPr id="5" name="Footer Placeholder 4"/>
          <p:cNvSpPr>
            <a:spLocks noGrp="1"/>
          </p:cNvSpPr>
          <p:nvPr>
            <p:ph type="ftr" sz="quarter" idx="11"/>
          </p:nvPr>
        </p:nvSpPr>
        <p:spPr>
          <a:xfrm>
            <a:off x="8792" y="6492875"/>
            <a:ext cx="9133094" cy="365125"/>
          </a:xfrm>
        </p:spPr>
        <p:txBody>
          <a:bodyPr/>
          <a:lstStyle/>
          <a:p>
            <a:pPr algn="r"/>
            <a:r>
              <a:rPr lang="en-US" sz="1000" smtClean="0">
                <a:solidFill>
                  <a:prstClr val="black">
                    <a:tint val="75000"/>
                  </a:prstClr>
                </a:solidFill>
              </a:rPr>
              <a:t>x</a:t>
            </a:r>
            <a:endParaRPr lang="en-US" sz="1000" dirty="0">
              <a:solidFill>
                <a:prstClr val="black">
                  <a:tint val="75000"/>
                </a:prstClr>
              </a:solidFill>
            </a:endParaRPr>
          </a:p>
        </p:txBody>
      </p:sp>
      <p:sp>
        <p:nvSpPr>
          <p:cNvPr id="6" name="TextBox 5"/>
          <p:cNvSpPr txBox="1"/>
          <p:nvPr/>
        </p:nvSpPr>
        <p:spPr>
          <a:xfrm>
            <a:off x="112420" y="152399"/>
            <a:ext cx="1645435" cy="2554545"/>
          </a:xfrm>
          <a:prstGeom prst="rect">
            <a:avLst/>
          </a:prstGeom>
          <a:noFill/>
        </p:spPr>
        <p:txBody>
          <a:bodyPr wrap="square" rtlCol="0">
            <a:spAutoFit/>
          </a:bodyPr>
          <a:lstStyle/>
          <a:p>
            <a:pPr defTabSz="914309"/>
            <a:r>
              <a:rPr lang="en-US" sz="2000" b="1" i="1" dirty="0" smtClean="0">
                <a:solidFill>
                  <a:prstClr val="black"/>
                </a:solidFill>
              </a:rPr>
              <a:t>Creating a Collective Approach to Address an Aging NH</a:t>
            </a:r>
            <a:r>
              <a:rPr lang="en-US" sz="2000" i="1" dirty="0" smtClean="0">
                <a:solidFill>
                  <a:prstClr val="black"/>
                </a:solidFill>
              </a:rPr>
              <a:t>: </a:t>
            </a:r>
          </a:p>
          <a:p>
            <a:pPr defTabSz="914309"/>
            <a:r>
              <a:rPr lang="en-US" sz="2000" i="1" dirty="0" smtClean="0">
                <a:solidFill>
                  <a:prstClr val="black"/>
                </a:solidFill>
              </a:rPr>
              <a:t>A Shared </a:t>
            </a:r>
          </a:p>
          <a:p>
            <a:pPr defTabSz="914309"/>
            <a:r>
              <a:rPr lang="en-US" sz="2000" i="1" dirty="0" smtClean="0">
                <a:solidFill>
                  <a:prstClr val="black"/>
                </a:solidFill>
              </a:rPr>
              <a:t>Vision for </a:t>
            </a:r>
          </a:p>
          <a:p>
            <a:pPr defTabSz="914309"/>
            <a:r>
              <a:rPr lang="en-US" sz="2000" i="1" dirty="0" smtClean="0">
                <a:solidFill>
                  <a:prstClr val="black"/>
                </a:solidFill>
              </a:rPr>
              <a:t>Our Future</a:t>
            </a:r>
            <a:endParaRPr lang="en-US" sz="2000" i="1" dirty="0">
              <a:solidFill>
                <a:prstClr val="black"/>
              </a:solidFill>
            </a:endParaRPr>
          </a:p>
        </p:txBody>
      </p:sp>
      <p:sp>
        <p:nvSpPr>
          <p:cNvPr id="7" name="Slide Number Placeholder 6"/>
          <p:cNvSpPr>
            <a:spLocks noGrp="1"/>
          </p:cNvSpPr>
          <p:nvPr>
            <p:ph type="sldNum" sz="quarter" idx="12"/>
          </p:nvPr>
        </p:nvSpPr>
        <p:spPr/>
        <p:txBody>
          <a:bodyPr/>
          <a:lstStyle/>
          <a:p>
            <a:fld id="{4DE6AD33-158D-B441-93C3-15396DAF392C}" type="slidenum">
              <a:rPr lang="en-US" smtClean="0">
                <a:solidFill>
                  <a:prstClr val="black">
                    <a:tint val="75000"/>
                  </a:prstClr>
                </a:solidFill>
              </a:rPr>
              <a:pPr/>
              <a:t>7</a:t>
            </a:fld>
            <a:endParaRPr lang="en-US" dirty="0">
              <a:solidFill>
                <a:prstClr val="black">
                  <a:tint val="75000"/>
                </a:prstClr>
              </a:solidFill>
            </a:endParaRPr>
          </a:p>
        </p:txBody>
      </p:sp>
      <p:sp>
        <p:nvSpPr>
          <p:cNvPr id="8" name="TextBox 7"/>
          <p:cNvSpPr txBox="1"/>
          <p:nvPr/>
        </p:nvSpPr>
        <p:spPr>
          <a:xfrm>
            <a:off x="209924" y="6488668"/>
            <a:ext cx="1547931" cy="261610"/>
          </a:xfrm>
          <a:prstGeom prst="rect">
            <a:avLst/>
          </a:prstGeom>
          <a:noFill/>
        </p:spPr>
        <p:txBody>
          <a:bodyPr wrap="square" rtlCol="0">
            <a:spAutoFit/>
          </a:bodyPr>
          <a:lstStyle/>
          <a:p>
            <a:r>
              <a:rPr lang="en-US" sz="1100" dirty="0" smtClean="0"/>
              <a:t>Revised 4/2015</a:t>
            </a:r>
            <a:endParaRPr lang="en-US" sz="1100" dirty="0"/>
          </a:p>
        </p:txBody>
      </p:sp>
      <p:pic>
        <p:nvPicPr>
          <p:cNvPr id="29" name="Picture 2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543800" y="6289354"/>
            <a:ext cx="1170230" cy="418330"/>
          </a:xfrm>
          <a:prstGeom prst="rect">
            <a:avLst/>
          </a:prstGeom>
        </p:spPr>
      </p:pic>
      <p:sp>
        <p:nvSpPr>
          <p:cNvPr id="9" name="TextBox 8"/>
          <p:cNvSpPr txBox="1"/>
          <p:nvPr/>
        </p:nvSpPr>
        <p:spPr>
          <a:xfrm>
            <a:off x="7543800" y="6036490"/>
            <a:ext cx="1170230" cy="246221"/>
          </a:xfrm>
          <a:prstGeom prst="rect">
            <a:avLst/>
          </a:prstGeom>
          <a:noFill/>
        </p:spPr>
        <p:txBody>
          <a:bodyPr wrap="square" rtlCol="0">
            <a:spAutoFit/>
          </a:bodyPr>
          <a:lstStyle/>
          <a:p>
            <a:r>
              <a:rPr lang="en-US" sz="1000" dirty="0" smtClean="0"/>
              <a:t>Supported by</a:t>
            </a:r>
            <a:endParaRPr lang="en-US" sz="1000" dirty="0"/>
          </a:p>
        </p:txBody>
      </p:sp>
    </p:spTree>
    <p:extLst>
      <p:ext uri="{BB962C8B-B14F-4D97-AF65-F5344CB8AC3E}">
        <p14:creationId xmlns:p14="http://schemas.microsoft.com/office/powerpoint/2010/main" val="5969991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304800" y="152400"/>
            <a:ext cx="8605309" cy="6453982"/>
          </a:xfrm>
        </p:spPr>
      </p:pic>
      <p:sp>
        <p:nvSpPr>
          <p:cNvPr id="5" name="TextBox 4"/>
          <p:cNvSpPr txBox="1"/>
          <p:nvPr/>
        </p:nvSpPr>
        <p:spPr>
          <a:xfrm>
            <a:off x="514350" y="6477000"/>
            <a:ext cx="8610600" cy="276999"/>
          </a:xfrm>
          <a:prstGeom prst="rect">
            <a:avLst/>
          </a:prstGeom>
          <a:noFill/>
        </p:spPr>
        <p:txBody>
          <a:bodyPr wrap="square" rtlCol="0">
            <a:spAutoFit/>
          </a:bodyPr>
          <a:lstStyle/>
          <a:p>
            <a:r>
              <a:rPr lang="en-US" sz="1200" dirty="0" smtClean="0"/>
              <a:t> Source: http://www.collaborationforimpact.com/wp-content/uploads/2014/02/Cascading-collaboration.jpg</a:t>
            </a:r>
            <a:endParaRPr lang="en-US" sz="1200" dirty="0"/>
          </a:p>
        </p:txBody>
      </p:sp>
    </p:spTree>
    <p:extLst>
      <p:ext uri="{BB962C8B-B14F-4D97-AF65-F5344CB8AC3E}">
        <p14:creationId xmlns:p14="http://schemas.microsoft.com/office/powerpoint/2010/main" val="32328415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Planning Process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32151480"/>
              </p:ext>
            </p:extLst>
          </p:nvPr>
        </p:nvGraphicFramePr>
        <p:xfrm>
          <a:off x="76200" y="1219200"/>
          <a:ext cx="8991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4DE6AD33-158D-B441-93C3-15396DAF392C}" type="slidenum">
              <a:rPr lang="en-US" smtClean="0">
                <a:solidFill>
                  <a:prstClr val="black">
                    <a:tint val="75000"/>
                  </a:prstClr>
                </a:solidFill>
              </a:rPr>
              <a:pPr/>
              <a:t>9</a:t>
            </a:fld>
            <a:endParaRPr lang="en-US" dirty="0">
              <a:solidFill>
                <a:prstClr val="black">
                  <a:tint val="75000"/>
                </a:prstClr>
              </a:solidFill>
            </a:endParaRPr>
          </a:p>
        </p:txBody>
      </p:sp>
    </p:spTree>
    <p:extLst>
      <p:ext uri="{BB962C8B-B14F-4D97-AF65-F5344CB8AC3E}">
        <p14:creationId xmlns:p14="http://schemas.microsoft.com/office/powerpoint/2010/main" val="68781317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CT-BODYINDENTATION" val="0;21.37504;35.87496;45.25;60.25;82.87504;97.92001;114.48;"/>
  <p:tag name="VCT-BULLETVISIBILITY" val="G****"/>
</p:tagLst>
</file>

<file path=ppt/tags/tag2.xml><?xml version="1.0" encoding="utf-8"?>
<p:tagLst xmlns:a="http://schemas.openxmlformats.org/drawingml/2006/main" xmlns:r="http://schemas.openxmlformats.org/officeDocument/2006/relationships" xmlns:p="http://schemas.openxmlformats.org/presentationml/2006/main">
  <p:tag name="STYLE" val="VCT_Marker"/>
  <p:tag name="DATE" val="2/17/2012 11:28:15 AM"/>
  <p:tag name="VCT-TEMPLATE" val="Bridgespan Group.potx"/>
  <p:tag name="VCTMASTER" val="Bain Letter"/>
  <p:tag name="VCTORDER"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7_Bridgespan Group">
  <a:themeElements>
    <a:clrScheme name="Bridgespan">
      <a:dk1>
        <a:sysClr val="windowText" lastClr="000000"/>
      </a:dk1>
      <a:lt1>
        <a:srgbClr val="DDDDDD"/>
      </a:lt1>
      <a:dk2>
        <a:srgbClr val="FFFFFF"/>
      </a:dk2>
      <a:lt2>
        <a:srgbClr val="00437A"/>
      </a:lt2>
      <a:accent1>
        <a:srgbClr val="00A9E0"/>
      </a:accent1>
      <a:accent2>
        <a:srgbClr val="F08613"/>
      </a:accent2>
      <a:accent3>
        <a:srgbClr val="747678"/>
      </a:accent3>
      <a:accent4>
        <a:srgbClr val="008542"/>
      </a:accent4>
      <a:accent5>
        <a:srgbClr val="7AB800"/>
      </a:accent5>
      <a:accent6>
        <a:srgbClr val="C3B600"/>
      </a:accent6>
      <a:hlink>
        <a:srgbClr val="000000"/>
      </a:hlink>
      <a:folHlink>
        <a:srgbClr val="FFFFFF"/>
      </a:folHlink>
    </a:clrScheme>
    <a:fontScheme name="1 - Letter CFR Red">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9050">
          <a:noFill/>
        </a:ln>
      </a:spPr>
      <a:bodyPr lIns="45720" tIns="45720" rIns="45720" bIns="45720" rtlCol="0" anchor="ctr"/>
      <a:lstStyle>
        <a:defPPr algn="ctr">
          <a:defRPr sz="20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rgbClr val="080808"/>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45720" rIns="45720" rtlCol="0">
        <a:spAutoFit/>
      </a:bodyPr>
      <a:lstStyle>
        <a:defPPr>
          <a:defRPr sz="2000" dirty="0" smtClean="0"/>
        </a:defPPr>
      </a:lstStyle>
    </a:txDef>
  </a:objectDefaults>
  <a:extraClrSchemeLst/>
</a:theme>
</file>

<file path=ppt/theme/theme10.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H Sty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EH Sty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EH Sty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EH Sty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item1.xml><?xml version="1.0" encoding="utf-8"?>
<Showofficecode>true</Showofficecode>
</file>

<file path=customXml/item2.xml><?xml version="1.0" encoding="utf-8"?>
<Showfilename>true</Showfilename>
</file>

<file path=customXml/item3.xml><?xml version="1.0" encoding="utf-8"?>
<Showfilename>true</Showfilename>
</file>

<file path=customXml/item4.xml><?xml version="1.0" encoding="utf-8"?>
<Showfilename>true</Showfilename>
</file>

<file path=customXml/item5.xml><?xml version="1.0" encoding="utf-8"?>
<Showfilename>true</Showfilename>
</file>

<file path=customXml/item6.xml><?xml version="1.0" encoding="utf-8"?>
<Showofficecode>true</Showofficecode>
</file>

<file path=customXml/item7.xml><?xml version="1.0" encoding="utf-8"?>
<Showofficecode>true</Showofficecode>
</file>

<file path=customXml/item8.xml><?xml version="1.0" encoding="utf-8"?>
<Showofficecode>true</Showofficecode>
</file>

<file path=customXml/itemProps1.xml><?xml version="1.0" encoding="utf-8"?>
<ds:datastoreItem xmlns:ds="http://schemas.openxmlformats.org/officeDocument/2006/customXml" ds:itemID="{EBDE93F0-9E07-4BFA-B172-DA78C6FE356A}">
  <ds:schemaRefs/>
</ds:datastoreItem>
</file>

<file path=customXml/itemProps2.xml><?xml version="1.0" encoding="utf-8"?>
<ds:datastoreItem xmlns:ds="http://schemas.openxmlformats.org/officeDocument/2006/customXml" ds:itemID="{3E64F890-8597-4DAC-A03C-C1081DCDDC01}">
  <ds:schemaRefs/>
</ds:datastoreItem>
</file>

<file path=customXml/itemProps3.xml><?xml version="1.0" encoding="utf-8"?>
<ds:datastoreItem xmlns:ds="http://schemas.openxmlformats.org/officeDocument/2006/customXml" ds:itemID="{DABA1DCC-85BC-459E-9DBB-B162945BC08A}">
  <ds:schemaRefs/>
</ds:datastoreItem>
</file>

<file path=customXml/itemProps4.xml><?xml version="1.0" encoding="utf-8"?>
<ds:datastoreItem xmlns:ds="http://schemas.openxmlformats.org/officeDocument/2006/customXml" ds:itemID="{21B0428F-2D12-442E-90C0-7B80F532FE8B}">
  <ds:schemaRefs/>
</ds:datastoreItem>
</file>

<file path=customXml/itemProps5.xml><?xml version="1.0" encoding="utf-8"?>
<ds:datastoreItem xmlns:ds="http://schemas.openxmlformats.org/officeDocument/2006/customXml" ds:itemID="{3F7A8628-C44C-4245-A60C-00C923DF5504}">
  <ds:schemaRefs/>
</ds:datastoreItem>
</file>

<file path=customXml/itemProps6.xml><?xml version="1.0" encoding="utf-8"?>
<ds:datastoreItem xmlns:ds="http://schemas.openxmlformats.org/officeDocument/2006/customXml" ds:itemID="{A8D81040-8019-4C07-922E-09B65CF5D1BD}">
  <ds:schemaRefs/>
</ds:datastoreItem>
</file>

<file path=customXml/itemProps7.xml><?xml version="1.0" encoding="utf-8"?>
<ds:datastoreItem xmlns:ds="http://schemas.openxmlformats.org/officeDocument/2006/customXml" ds:itemID="{36AA6745-206F-4F92-AB15-CCB9060E880F}">
  <ds:schemaRefs/>
</ds:datastoreItem>
</file>

<file path=customXml/itemProps8.xml><?xml version="1.0" encoding="utf-8"?>
<ds:datastoreItem xmlns:ds="http://schemas.openxmlformats.org/officeDocument/2006/customXml" ds:itemID="{000470F9-7FC3-4886-A689-C76A57AC70FD}">
  <ds:schemaRefs/>
</ds:datastoreItem>
</file>

<file path=docProps/app.xml><?xml version="1.0" encoding="utf-8"?>
<Properties xmlns="http://schemas.openxmlformats.org/officeDocument/2006/extended-properties" xmlns:vt="http://schemas.openxmlformats.org/officeDocument/2006/docPropsVTypes">
  <TotalTime>2200</TotalTime>
  <Words>3427</Words>
  <Application>Microsoft Office PowerPoint</Application>
  <PresentationFormat>On-screen Show (4:3)</PresentationFormat>
  <Paragraphs>444</Paragraphs>
  <Slides>24</Slides>
  <Notes>18</Notes>
  <HiddenSlides>0</HiddenSlides>
  <MMClips>0</MMClips>
  <ScaleCrop>false</ScaleCrop>
  <HeadingPairs>
    <vt:vector size="6" baseType="variant">
      <vt:variant>
        <vt:lpstr>Theme</vt:lpstr>
      </vt:variant>
      <vt:variant>
        <vt:i4>13</vt:i4>
      </vt:variant>
      <vt:variant>
        <vt:lpstr>Embedded OLE Servers</vt:lpstr>
      </vt:variant>
      <vt:variant>
        <vt:i4>1</vt:i4>
      </vt:variant>
      <vt:variant>
        <vt:lpstr>Slide Titles</vt:lpstr>
      </vt:variant>
      <vt:variant>
        <vt:i4>24</vt:i4>
      </vt:variant>
    </vt:vector>
  </HeadingPairs>
  <TitlesOfParts>
    <vt:vector size="38" baseType="lpstr">
      <vt:lpstr>7_Bridgespan Group</vt:lpstr>
      <vt:lpstr>EH Style</vt:lpstr>
      <vt:lpstr>1_EH Style</vt:lpstr>
      <vt:lpstr>2_EH Style</vt:lpstr>
      <vt:lpstr>3_EH Style</vt:lpstr>
      <vt:lpstr>Office Theme</vt:lpstr>
      <vt:lpstr>1_Office Theme</vt:lpstr>
      <vt:lpstr>2_Office Theme</vt:lpstr>
      <vt:lpstr>3_Office Theme</vt:lpstr>
      <vt:lpstr>4_Office Theme</vt:lpstr>
      <vt:lpstr>5_Office Theme</vt:lpstr>
      <vt:lpstr>6_Office Theme</vt:lpstr>
      <vt:lpstr>7_Office Theme</vt:lpstr>
      <vt:lpstr>think-cell Slide</vt:lpstr>
      <vt:lpstr>PowerPoint Presentation</vt:lpstr>
      <vt:lpstr>Today’s Agenda</vt:lpstr>
      <vt:lpstr>Rapid Introductions</vt:lpstr>
      <vt:lpstr>The Economic Impact of Aging in NH</vt:lpstr>
      <vt:lpstr>PowerPoint Presentation</vt:lpstr>
      <vt:lpstr>Steps to Launch Collective Impact</vt:lpstr>
      <vt:lpstr>PowerPoint Presentation</vt:lpstr>
      <vt:lpstr>PowerPoint Presentation</vt:lpstr>
      <vt:lpstr>Action Planning Process </vt:lpstr>
      <vt:lpstr>PowerPoint Presentation</vt:lpstr>
      <vt:lpstr>PowerPoint Presentation</vt:lpstr>
      <vt:lpstr>PowerPoint Presentation</vt:lpstr>
      <vt:lpstr>PowerPoint Presentation</vt:lpstr>
      <vt:lpstr>Don’t Miss the Boat!</vt:lpstr>
      <vt:lpstr>Questions?</vt:lpstr>
      <vt:lpstr>Update from the Work Groups</vt:lpstr>
      <vt:lpstr>Priority Area: Fundamental Needs   Definition: Fundamental needs are defined as food, safety, information about services, shelter and warmth, and transportation.  ­­­­­­­­­­­­­­­­­­­­­­­­</vt:lpstr>
      <vt:lpstr> Priority Area:   A Broad Range of Living Arrangements is Available  Definition:  Planning and zoning; resources available to support living at home; affordable [homes], and home modifications options    ­­­­­­­­­­­­­­­­­­­­­­­­</vt:lpstr>
      <vt:lpstr>Priority Area: Support is Provided to Caregivers and Families  Definition: Access to information on services and supports; caregiver education and training programs; flexible funding to meet the unique needs of caregivers; more consistent pay for formal paid caregivers and respite care. ­­­­­­­­­­­­­­­­­­­­­­­­</vt:lpstr>
      <vt:lpstr>Priority Area:  Social and Civic Engagement Options are Plentiful  Definition:  Meaningful connections with family, friends and neighbors; paid and volunteer work opportunities; active engagement in social life; and cultural and religious activities are plentiful. ­­­­­­­­­­­­­­­­­­­­­­­­</vt:lpstr>
      <vt:lpstr>Priority Area: Physical &amp; Wellbeing Workgroup Definition:   Ensure that quality physical and mental wellbeing supports are in place,                         including:  (a) Access to preventive care; (b) Access to medical, mental health                        and palliative care, and; (c) Planning for end of life care ­­­­­­­­­­­­­­­­­­­­­­­­</vt:lpstr>
      <vt:lpstr>Priority Area: Physical &amp; Wellbeing Workgroup    (continued)  ­­­­­­­­­­­­­­­­­­­­­­­­</vt:lpstr>
      <vt:lpstr>Priority Area: Advocates for elder issues are effective  Definition: Cultural view of elders is positive/realistic; Laws are elder friendly; Aging issues are a community wide priority  ­­­­­­­­­­­­­­­­­­­­­­­­</vt:lpstr>
      <vt:lpstr>Work Group Breakouts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Margareth Kieschnick</dc:creator>
  <cp:lastModifiedBy>Rabalais, Jennifer</cp:lastModifiedBy>
  <cp:revision>205</cp:revision>
  <cp:lastPrinted>2015-09-23T15:37:15Z</cp:lastPrinted>
  <dcterms:created xsi:type="dcterms:W3CDTF">2006-08-16T00:00:00Z</dcterms:created>
  <dcterms:modified xsi:type="dcterms:W3CDTF">2016-07-01T17:15:56Z</dcterms:modified>
</cp:coreProperties>
</file>