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5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DAF808-B84D-4F90-B992-2DC45D040593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D7C88-5CDA-47FF-8A47-0B34211C5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72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the beginning of 2019 we began working on establishing a clear system change approach and workplan for the committee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8D2766-C49B-4C1A-9FEE-6F146754B0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8285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D337E-B6DE-46A6-AF62-18D25143848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ctangle 1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605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18BF9-FB4F-6343-9B38-837220586A4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EF1-4CBF-4B50-B1AB-2585512AF2D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445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F89F5-96C0-4472-814B-D02E1CEC9465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B4313-8E7C-4D48-ADA3-FD099E686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96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F89F5-96C0-4472-814B-D02E1CEC9465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B4313-8E7C-4D48-ADA3-FD099E686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7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300" y="274558"/>
            <a:ext cx="1097340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363" tIns="44188" rIns="88363" bIns="441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300" y="1601043"/>
            <a:ext cx="10973405" cy="452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363" tIns="44188" rIns="88363" bIns="441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299" y="6356537"/>
            <a:ext cx="2845404" cy="365592"/>
          </a:xfrm>
          <a:prstGeom prst="rect">
            <a:avLst/>
          </a:prstGeom>
        </p:spPr>
        <p:txBody>
          <a:bodyPr vert="horz" lIns="88363" tIns="44188" rIns="88363" bIns="44188" rtlCol="0" anchor="ctr"/>
          <a:lstStyle>
            <a:lvl1pPr algn="l" defTabSz="883699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305" y="6356537"/>
            <a:ext cx="3861404" cy="365592"/>
          </a:xfrm>
          <a:prstGeom prst="rect">
            <a:avLst/>
          </a:prstGeom>
        </p:spPr>
        <p:txBody>
          <a:bodyPr vert="horz" lIns="88363" tIns="44188" rIns="88363" bIns="44188" rtlCol="0" anchor="ctr"/>
          <a:lstStyle>
            <a:lvl1pPr algn="ctr" defTabSz="883699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307" y="6356537"/>
            <a:ext cx="2845404" cy="365592"/>
          </a:xfrm>
          <a:prstGeom prst="rect">
            <a:avLst/>
          </a:prstGeom>
        </p:spPr>
        <p:txBody>
          <a:bodyPr vert="horz" lIns="88363" tIns="44188" rIns="88363" bIns="44188" rtlCol="0" anchor="ctr"/>
          <a:lstStyle>
            <a:lvl1pPr algn="r" defTabSz="883699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5D21CA-23BE-473E-B63A-4225A53B1E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691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defTabSz="882001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882001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882001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882001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882001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343673" algn="ctr" defTabSz="88303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687355" algn="ctr" defTabSz="88303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030996" algn="ctr" defTabSz="88303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374667" algn="ctr" defTabSz="88303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29402" indent="-329402" algn="l" defTabSz="882001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16093" indent="-274496" algn="l" defTabSz="882001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02803" indent="-219587" algn="l" defTabSz="882001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44416" indent="-219587" algn="l" defTabSz="882001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7246" indent="-219587" algn="l" defTabSz="882001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30176" indent="-220929" algn="l" defTabSz="88369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054" indent="-220929" algn="l" defTabSz="88369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13860" indent="-220929" algn="l" defTabSz="88369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755726" indent="-220929" algn="l" defTabSz="88369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36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1854" algn="l" defTabSz="8836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83699" algn="l" defTabSz="8836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25547" algn="l" defTabSz="8836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67401" algn="l" defTabSz="8836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09242" algn="l" defTabSz="8836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1091" algn="l" defTabSz="8836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92962" algn="l" defTabSz="8836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34792" algn="l" defTabSz="8836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9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7E5080DE-1DB4-4684-969D-A0A3E65F9CBA}"/>
              </a:ext>
            </a:extLst>
          </p:cNvPr>
          <p:cNvSpPr/>
          <p:nvPr/>
        </p:nvSpPr>
        <p:spPr>
          <a:xfrm>
            <a:off x="4503096" y="1508154"/>
            <a:ext cx="3184110" cy="1770761"/>
          </a:xfrm>
          <a:custGeom>
            <a:avLst/>
            <a:gdLst>
              <a:gd name="connsiteX0" fmla="*/ 1257300 w 2514600"/>
              <a:gd name="connsiteY0" fmla="*/ 0 h 1398430"/>
              <a:gd name="connsiteX1" fmla="*/ 2514600 w 2514600"/>
              <a:gd name="connsiteY1" fmla="*/ 1257300 h 1398430"/>
              <a:gd name="connsiteX2" fmla="*/ 2511256 w 2514600"/>
              <a:gd name="connsiteY2" fmla="*/ 1323525 h 1398430"/>
              <a:gd name="connsiteX3" fmla="*/ 2503051 w 2514600"/>
              <a:gd name="connsiteY3" fmla="*/ 1319573 h 1398430"/>
              <a:gd name="connsiteX4" fmla="*/ 1957754 w 2514600"/>
              <a:gd name="connsiteY4" fmla="*/ 1209483 h 1398430"/>
              <a:gd name="connsiteX5" fmla="*/ 1289998 w 2514600"/>
              <a:gd name="connsiteY5" fmla="*/ 1378565 h 1398430"/>
              <a:gd name="connsiteX6" fmla="*/ 1257300 w 2514600"/>
              <a:gd name="connsiteY6" fmla="*/ 1398430 h 1398430"/>
              <a:gd name="connsiteX7" fmla="*/ 1224602 w 2514600"/>
              <a:gd name="connsiteY7" fmla="*/ 1378565 h 1398430"/>
              <a:gd name="connsiteX8" fmla="*/ 556846 w 2514600"/>
              <a:gd name="connsiteY8" fmla="*/ 1209483 h 1398430"/>
              <a:gd name="connsiteX9" fmla="*/ 11549 w 2514600"/>
              <a:gd name="connsiteY9" fmla="*/ 1319573 h 1398430"/>
              <a:gd name="connsiteX10" fmla="*/ 3344 w 2514600"/>
              <a:gd name="connsiteY10" fmla="*/ 1323525 h 1398430"/>
              <a:gd name="connsiteX11" fmla="*/ 0 w 2514600"/>
              <a:gd name="connsiteY11" fmla="*/ 1257300 h 1398430"/>
              <a:gd name="connsiteX12" fmla="*/ 1257300 w 2514600"/>
              <a:gd name="connsiteY12" fmla="*/ 0 h 1398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14600" h="1398430">
                <a:moveTo>
                  <a:pt x="1257300" y="0"/>
                </a:moveTo>
                <a:cubicBezTo>
                  <a:pt x="1951688" y="0"/>
                  <a:pt x="2514600" y="562912"/>
                  <a:pt x="2514600" y="1257300"/>
                </a:cubicBezTo>
                <a:lnTo>
                  <a:pt x="2511256" y="1323525"/>
                </a:lnTo>
                <a:lnTo>
                  <a:pt x="2503051" y="1319573"/>
                </a:lnTo>
                <a:cubicBezTo>
                  <a:pt x="2335448" y="1248683"/>
                  <a:pt x="2151179" y="1209483"/>
                  <a:pt x="1957754" y="1209483"/>
                </a:cubicBezTo>
                <a:cubicBezTo>
                  <a:pt x="1715973" y="1209483"/>
                  <a:pt x="1488498" y="1270734"/>
                  <a:pt x="1289998" y="1378565"/>
                </a:cubicBezTo>
                <a:lnTo>
                  <a:pt x="1257300" y="1398430"/>
                </a:lnTo>
                <a:lnTo>
                  <a:pt x="1224602" y="1378565"/>
                </a:lnTo>
                <a:cubicBezTo>
                  <a:pt x="1026103" y="1270734"/>
                  <a:pt x="798627" y="1209483"/>
                  <a:pt x="556846" y="1209483"/>
                </a:cubicBezTo>
                <a:cubicBezTo>
                  <a:pt x="363421" y="1209483"/>
                  <a:pt x="179152" y="1248683"/>
                  <a:pt x="11549" y="1319573"/>
                </a:cubicBezTo>
                <a:lnTo>
                  <a:pt x="3344" y="1323525"/>
                </a:lnTo>
                <a:lnTo>
                  <a:pt x="0" y="1257300"/>
                </a:lnTo>
                <a:cubicBezTo>
                  <a:pt x="0" y="562912"/>
                  <a:pt x="562912" y="0"/>
                  <a:pt x="1257300" y="0"/>
                </a:cubicBezTo>
                <a:close/>
              </a:path>
            </a:pathLst>
          </a:custGeom>
          <a:noFill/>
          <a:ln w="38100">
            <a:solidFill>
              <a:srgbClr val="FD8D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2AED4D0-627C-4B92-A60E-5917838333E5}"/>
              </a:ext>
            </a:extLst>
          </p:cNvPr>
          <p:cNvSpPr/>
          <p:nvPr/>
        </p:nvSpPr>
        <p:spPr>
          <a:xfrm>
            <a:off x="6265358" y="3219807"/>
            <a:ext cx="1396722" cy="1225990"/>
          </a:xfrm>
          <a:custGeom>
            <a:avLst/>
            <a:gdLst>
              <a:gd name="connsiteX0" fmla="*/ 566037 w 1103039"/>
              <a:gd name="connsiteY0" fmla="*/ 0 h 968206"/>
              <a:gd name="connsiteX1" fmla="*/ 1055957 w 1103039"/>
              <a:gd name="connsiteY1" fmla="*/ 98910 h 968206"/>
              <a:gd name="connsiteX2" fmla="*/ 1103039 w 1103039"/>
              <a:gd name="connsiteY2" fmla="*/ 121591 h 968206"/>
              <a:gd name="connsiteX3" fmla="*/ 1097339 w 1103039"/>
              <a:gd name="connsiteY3" fmla="*/ 158939 h 968206"/>
              <a:gd name="connsiteX4" fmla="*/ 568552 w 1103039"/>
              <a:gd name="connsiteY4" fmla="*/ 948122 h 968206"/>
              <a:gd name="connsiteX5" fmla="*/ 535493 w 1103039"/>
              <a:gd name="connsiteY5" fmla="*/ 968206 h 968206"/>
              <a:gd name="connsiteX6" fmla="*/ 503055 w 1103039"/>
              <a:gd name="connsiteY6" fmla="*/ 842053 h 968206"/>
              <a:gd name="connsiteX7" fmla="*/ 56237 w 1103039"/>
              <a:gd name="connsiteY7" fmla="*/ 177631 h 968206"/>
              <a:gd name="connsiteX8" fmla="*/ 0 w 1103039"/>
              <a:gd name="connsiteY8" fmla="*/ 135578 h 968206"/>
              <a:gd name="connsiteX9" fmla="*/ 76117 w 1103039"/>
              <a:gd name="connsiteY9" fmla="*/ 98910 h 968206"/>
              <a:gd name="connsiteX10" fmla="*/ 566037 w 1103039"/>
              <a:gd name="connsiteY10" fmla="*/ 0 h 968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3039" h="968206">
                <a:moveTo>
                  <a:pt x="566037" y="0"/>
                </a:moveTo>
                <a:cubicBezTo>
                  <a:pt x="739819" y="0"/>
                  <a:pt x="905375" y="35220"/>
                  <a:pt x="1055957" y="98910"/>
                </a:cubicBezTo>
                <a:lnTo>
                  <a:pt x="1103039" y="121591"/>
                </a:lnTo>
                <a:lnTo>
                  <a:pt x="1097339" y="158939"/>
                </a:lnTo>
                <a:cubicBezTo>
                  <a:pt x="1030346" y="486328"/>
                  <a:pt x="836107" y="767365"/>
                  <a:pt x="568552" y="948122"/>
                </a:cubicBezTo>
                <a:lnTo>
                  <a:pt x="535493" y="968206"/>
                </a:lnTo>
                <a:lnTo>
                  <a:pt x="503055" y="842053"/>
                </a:lnTo>
                <a:cubicBezTo>
                  <a:pt x="421192" y="578853"/>
                  <a:pt x="263802" y="348930"/>
                  <a:pt x="56237" y="177631"/>
                </a:cubicBezTo>
                <a:lnTo>
                  <a:pt x="0" y="135578"/>
                </a:lnTo>
                <a:lnTo>
                  <a:pt x="76117" y="98910"/>
                </a:lnTo>
                <a:cubicBezTo>
                  <a:pt x="226699" y="35220"/>
                  <a:pt x="392255" y="0"/>
                  <a:pt x="566037" y="0"/>
                </a:cubicBezTo>
                <a:close/>
              </a:path>
            </a:pathLst>
          </a:custGeom>
          <a:solidFill>
            <a:srgbClr val="FD8D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284A29C8-4D61-48FB-AA5A-02E9881AFD7A}"/>
              </a:ext>
            </a:extLst>
          </p:cNvPr>
          <p:cNvSpPr/>
          <p:nvPr/>
        </p:nvSpPr>
        <p:spPr>
          <a:xfrm>
            <a:off x="4528491" y="3245694"/>
            <a:ext cx="1394925" cy="1224293"/>
          </a:xfrm>
          <a:custGeom>
            <a:avLst/>
            <a:gdLst>
              <a:gd name="connsiteX0" fmla="*/ 536791 w 1101620"/>
              <a:gd name="connsiteY0" fmla="*/ 0 h 966866"/>
              <a:gd name="connsiteX1" fmla="*/ 1026189 w 1101620"/>
              <a:gd name="connsiteY1" fmla="*/ 98805 h 966866"/>
              <a:gd name="connsiteX2" fmla="*/ 1101620 w 1101620"/>
              <a:gd name="connsiteY2" fmla="*/ 135142 h 966866"/>
              <a:gd name="connsiteX3" fmla="*/ 1046591 w 1101620"/>
              <a:gd name="connsiteY3" fmla="*/ 176291 h 966866"/>
              <a:gd name="connsiteX4" fmla="*/ 599773 w 1101620"/>
              <a:gd name="connsiteY4" fmla="*/ 840713 h 966866"/>
              <a:gd name="connsiteX5" fmla="*/ 567335 w 1101620"/>
              <a:gd name="connsiteY5" fmla="*/ 966866 h 966866"/>
              <a:gd name="connsiteX6" fmla="*/ 534276 w 1101620"/>
              <a:gd name="connsiteY6" fmla="*/ 946782 h 966866"/>
              <a:gd name="connsiteX7" fmla="*/ 5489 w 1101620"/>
              <a:gd name="connsiteY7" fmla="*/ 157599 h 966866"/>
              <a:gd name="connsiteX8" fmla="*/ 0 w 1101620"/>
              <a:gd name="connsiteY8" fmla="*/ 121635 h 966866"/>
              <a:gd name="connsiteX9" fmla="*/ 47393 w 1101620"/>
              <a:gd name="connsiteY9" fmla="*/ 98805 h 966866"/>
              <a:gd name="connsiteX10" fmla="*/ 536791 w 1101620"/>
              <a:gd name="connsiteY10" fmla="*/ 0 h 966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01620" h="966866">
                <a:moveTo>
                  <a:pt x="536791" y="0"/>
                </a:moveTo>
                <a:cubicBezTo>
                  <a:pt x="710388" y="0"/>
                  <a:pt x="875768" y="35182"/>
                  <a:pt x="1026189" y="98805"/>
                </a:cubicBezTo>
                <a:lnTo>
                  <a:pt x="1101620" y="135142"/>
                </a:lnTo>
                <a:lnTo>
                  <a:pt x="1046591" y="176291"/>
                </a:lnTo>
                <a:cubicBezTo>
                  <a:pt x="839026" y="347590"/>
                  <a:pt x="681637" y="577513"/>
                  <a:pt x="599773" y="840713"/>
                </a:cubicBezTo>
                <a:lnTo>
                  <a:pt x="567335" y="966866"/>
                </a:lnTo>
                <a:lnTo>
                  <a:pt x="534276" y="946782"/>
                </a:lnTo>
                <a:cubicBezTo>
                  <a:pt x="266721" y="766025"/>
                  <a:pt x="72482" y="484988"/>
                  <a:pt x="5489" y="157599"/>
                </a:cubicBezTo>
                <a:lnTo>
                  <a:pt x="0" y="121635"/>
                </a:lnTo>
                <a:lnTo>
                  <a:pt x="47393" y="98805"/>
                </a:lnTo>
                <a:cubicBezTo>
                  <a:pt x="197814" y="35182"/>
                  <a:pt x="363194" y="0"/>
                  <a:pt x="53679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2B96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69BECA46-6D31-4664-86A6-434A8101B7BD}"/>
              </a:ext>
            </a:extLst>
          </p:cNvPr>
          <p:cNvSpPr/>
          <p:nvPr/>
        </p:nvSpPr>
        <p:spPr>
          <a:xfrm>
            <a:off x="6265355" y="3466256"/>
            <a:ext cx="2310498" cy="2941057"/>
          </a:xfrm>
          <a:custGeom>
            <a:avLst/>
            <a:gdLst>
              <a:gd name="connsiteX0" fmla="*/ 1236297 w 1824679"/>
              <a:gd name="connsiteY0" fmla="*/ 0 h 2322653"/>
              <a:gd name="connsiteX1" fmla="*/ 1269757 w 1824679"/>
              <a:gd name="connsiteY1" fmla="*/ 20327 h 2322653"/>
              <a:gd name="connsiteX2" fmla="*/ 1824679 w 1824679"/>
              <a:gd name="connsiteY2" fmla="*/ 1064012 h 2322653"/>
              <a:gd name="connsiteX3" fmla="*/ 566039 w 1824679"/>
              <a:gd name="connsiteY3" fmla="*/ 2322653 h 2322653"/>
              <a:gd name="connsiteX4" fmla="*/ 76119 w 1824679"/>
              <a:gd name="connsiteY4" fmla="*/ 2223743 h 2322653"/>
              <a:gd name="connsiteX5" fmla="*/ 0 w 1824679"/>
              <a:gd name="connsiteY5" fmla="*/ 2187075 h 2322653"/>
              <a:gd name="connsiteX6" fmla="*/ 56239 w 1824679"/>
              <a:gd name="connsiteY6" fmla="*/ 2145020 h 2322653"/>
              <a:gd name="connsiteX7" fmla="*/ 566039 w 1824679"/>
              <a:gd name="connsiteY7" fmla="*/ 1064011 h 2322653"/>
              <a:gd name="connsiteX8" fmla="*/ 559125 w 1824679"/>
              <a:gd name="connsiteY8" fmla="*/ 927082 h 2322653"/>
              <a:gd name="connsiteX9" fmla="*/ 648846 w 1824679"/>
              <a:gd name="connsiteY9" fmla="*/ 872575 h 2322653"/>
              <a:gd name="connsiteX10" fmla="*/ 1203511 w 1824679"/>
              <a:gd name="connsiteY10" fmla="*/ 127507 h 2322653"/>
              <a:gd name="connsiteX11" fmla="*/ 1236297 w 1824679"/>
              <a:gd name="connsiteY11" fmla="*/ 0 h 2322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24679" h="2322653">
                <a:moveTo>
                  <a:pt x="1236297" y="0"/>
                </a:moveTo>
                <a:lnTo>
                  <a:pt x="1269757" y="20327"/>
                </a:lnTo>
                <a:cubicBezTo>
                  <a:pt x="1604557" y="246514"/>
                  <a:pt x="1824679" y="629557"/>
                  <a:pt x="1824679" y="1064012"/>
                </a:cubicBezTo>
                <a:cubicBezTo>
                  <a:pt x="1824679" y="1759140"/>
                  <a:pt x="1261167" y="2322653"/>
                  <a:pt x="566039" y="2322653"/>
                </a:cubicBezTo>
                <a:cubicBezTo>
                  <a:pt x="392257" y="2322653"/>
                  <a:pt x="226701" y="2287434"/>
                  <a:pt x="76119" y="2223743"/>
                </a:cubicBezTo>
                <a:lnTo>
                  <a:pt x="0" y="2187075"/>
                </a:lnTo>
                <a:lnTo>
                  <a:pt x="56239" y="2145020"/>
                </a:lnTo>
                <a:cubicBezTo>
                  <a:pt x="367587" y="1888073"/>
                  <a:pt x="566039" y="1499217"/>
                  <a:pt x="566039" y="1064011"/>
                </a:cubicBezTo>
                <a:lnTo>
                  <a:pt x="559125" y="927082"/>
                </a:lnTo>
                <a:lnTo>
                  <a:pt x="648846" y="872575"/>
                </a:lnTo>
                <a:cubicBezTo>
                  <a:pt x="909697" y="696348"/>
                  <a:pt x="1108004" y="434573"/>
                  <a:pt x="1203511" y="127507"/>
                </a:cubicBezTo>
                <a:lnTo>
                  <a:pt x="1236297" y="0"/>
                </a:lnTo>
                <a:close/>
              </a:path>
            </a:pathLst>
          </a:custGeom>
          <a:noFill/>
          <a:ln w="38100">
            <a:solidFill>
              <a:srgbClr val="3AA4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0E82C6CA-8DE3-49FB-8CBC-700645896C48}"/>
              </a:ext>
            </a:extLst>
          </p:cNvPr>
          <p:cNvSpPr/>
          <p:nvPr/>
        </p:nvSpPr>
        <p:spPr>
          <a:xfrm>
            <a:off x="3616148" y="3467971"/>
            <a:ext cx="2307269" cy="2937643"/>
          </a:xfrm>
          <a:custGeom>
            <a:avLst/>
            <a:gdLst>
              <a:gd name="connsiteX0" fmla="*/ 587390 w 1822129"/>
              <a:gd name="connsiteY0" fmla="*/ 0 h 2319957"/>
              <a:gd name="connsiteX1" fmla="*/ 619828 w 1822129"/>
              <a:gd name="connsiteY1" fmla="*/ 126153 h 2319957"/>
              <a:gd name="connsiteX2" fmla="*/ 1174493 w 1822129"/>
              <a:gd name="connsiteY2" fmla="*/ 871221 h 2319957"/>
              <a:gd name="connsiteX3" fmla="*/ 1264214 w 1822129"/>
              <a:gd name="connsiteY3" fmla="*/ 925728 h 2319957"/>
              <a:gd name="connsiteX4" fmla="*/ 1257300 w 1822129"/>
              <a:gd name="connsiteY4" fmla="*/ 1062657 h 2319957"/>
              <a:gd name="connsiteX5" fmla="*/ 1767100 w 1822129"/>
              <a:gd name="connsiteY5" fmla="*/ 2143666 h 2319957"/>
              <a:gd name="connsiteX6" fmla="*/ 1822129 w 1822129"/>
              <a:gd name="connsiteY6" fmla="*/ 2184816 h 2319957"/>
              <a:gd name="connsiteX7" fmla="*/ 1746698 w 1822129"/>
              <a:gd name="connsiteY7" fmla="*/ 2221152 h 2319957"/>
              <a:gd name="connsiteX8" fmla="*/ 1257300 w 1822129"/>
              <a:gd name="connsiteY8" fmla="*/ 2319957 h 2319957"/>
              <a:gd name="connsiteX9" fmla="*/ 0 w 1822129"/>
              <a:gd name="connsiteY9" fmla="*/ 1062657 h 2319957"/>
              <a:gd name="connsiteX10" fmla="*/ 554331 w 1822129"/>
              <a:gd name="connsiteY10" fmla="*/ 20084 h 2319957"/>
              <a:gd name="connsiteX11" fmla="*/ 587390 w 1822129"/>
              <a:gd name="connsiteY11" fmla="*/ 0 h 2319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22129" h="2319957">
                <a:moveTo>
                  <a:pt x="587390" y="0"/>
                </a:moveTo>
                <a:lnTo>
                  <a:pt x="619828" y="126153"/>
                </a:lnTo>
                <a:cubicBezTo>
                  <a:pt x="715335" y="433219"/>
                  <a:pt x="913642" y="694994"/>
                  <a:pt x="1174493" y="871221"/>
                </a:cubicBezTo>
                <a:lnTo>
                  <a:pt x="1264214" y="925728"/>
                </a:lnTo>
                <a:lnTo>
                  <a:pt x="1257300" y="1062657"/>
                </a:lnTo>
                <a:cubicBezTo>
                  <a:pt x="1257300" y="1497863"/>
                  <a:pt x="1455753" y="1886719"/>
                  <a:pt x="1767100" y="2143666"/>
                </a:cubicBezTo>
                <a:lnTo>
                  <a:pt x="1822129" y="2184816"/>
                </a:lnTo>
                <a:lnTo>
                  <a:pt x="1746698" y="2221152"/>
                </a:lnTo>
                <a:cubicBezTo>
                  <a:pt x="1596277" y="2284775"/>
                  <a:pt x="1430897" y="2319957"/>
                  <a:pt x="1257300" y="2319957"/>
                </a:cubicBezTo>
                <a:cubicBezTo>
                  <a:pt x="562912" y="2319957"/>
                  <a:pt x="0" y="1757045"/>
                  <a:pt x="0" y="1062657"/>
                </a:cubicBezTo>
                <a:cubicBezTo>
                  <a:pt x="0" y="628665"/>
                  <a:pt x="219887" y="246030"/>
                  <a:pt x="554331" y="20084"/>
                </a:cubicBezTo>
                <a:lnTo>
                  <a:pt x="587390" y="0"/>
                </a:lnTo>
                <a:close/>
              </a:path>
            </a:pathLst>
          </a:cu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7B3F9DA1-0EBD-4BA8-AE4A-FC44341267E1}"/>
              </a:ext>
            </a:extLst>
          </p:cNvPr>
          <p:cNvSpPr/>
          <p:nvPr/>
        </p:nvSpPr>
        <p:spPr>
          <a:xfrm>
            <a:off x="5388348" y="4728903"/>
            <a:ext cx="1411908" cy="1407741"/>
          </a:xfrm>
          <a:custGeom>
            <a:avLst/>
            <a:gdLst>
              <a:gd name="connsiteX0" fmla="*/ 3376 w 1115032"/>
              <a:gd name="connsiteY0" fmla="*/ 0 h 1111741"/>
              <a:gd name="connsiteX1" fmla="*/ 12889 w 1115032"/>
              <a:gd name="connsiteY1" fmla="*/ 4583 h 1111741"/>
              <a:gd name="connsiteX2" fmla="*/ 558186 w 1115032"/>
              <a:gd name="connsiteY2" fmla="*/ 114673 h 1111741"/>
              <a:gd name="connsiteX3" fmla="*/ 1103483 w 1115032"/>
              <a:gd name="connsiteY3" fmla="*/ 4583 h 1111741"/>
              <a:gd name="connsiteX4" fmla="*/ 1111688 w 1115032"/>
              <a:gd name="connsiteY4" fmla="*/ 631 h 1111741"/>
              <a:gd name="connsiteX5" fmla="*/ 1115032 w 1115032"/>
              <a:gd name="connsiteY5" fmla="*/ 66856 h 1111741"/>
              <a:gd name="connsiteX6" fmla="*/ 560701 w 1115032"/>
              <a:gd name="connsiteY6" fmla="*/ 1109429 h 1111741"/>
              <a:gd name="connsiteX7" fmla="*/ 556896 w 1115032"/>
              <a:gd name="connsiteY7" fmla="*/ 1111741 h 1111741"/>
              <a:gd name="connsiteX8" fmla="*/ 554922 w 1115032"/>
              <a:gd name="connsiteY8" fmla="*/ 1110542 h 1111741"/>
              <a:gd name="connsiteX9" fmla="*/ 0 w 1115032"/>
              <a:gd name="connsiteY9" fmla="*/ 66857 h 1111741"/>
              <a:gd name="connsiteX10" fmla="*/ 3376 w 1115032"/>
              <a:gd name="connsiteY10" fmla="*/ 0 h 1111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15032" h="1111741">
                <a:moveTo>
                  <a:pt x="3376" y="0"/>
                </a:moveTo>
                <a:lnTo>
                  <a:pt x="12889" y="4583"/>
                </a:lnTo>
                <a:cubicBezTo>
                  <a:pt x="180492" y="75473"/>
                  <a:pt x="364761" y="114673"/>
                  <a:pt x="558186" y="114673"/>
                </a:cubicBezTo>
                <a:cubicBezTo>
                  <a:pt x="751611" y="114673"/>
                  <a:pt x="935880" y="75473"/>
                  <a:pt x="1103483" y="4583"/>
                </a:cubicBezTo>
                <a:lnTo>
                  <a:pt x="1111688" y="631"/>
                </a:lnTo>
                <a:lnTo>
                  <a:pt x="1115032" y="66856"/>
                </a:lnTo>
                <a:cubicBezTo>
                  <a:pt x="1115032" y="500849"/>
                  <a:pt x="895145" y="883483"/>
                  <a:pt x="560701" y="1109429"/>
                </a:cubicBezTo>
                <a:lnTo>
                  <a:pt x="556896" y="1111741"/>
                </a:lnTo>
                <a:lnTo>
                  <a:pt x="554922" y="1110542"/>
                </a:lnTo>
                <a:cubicBezTo>
                  <a:pt x="220122" y="884355"/>
                  <a:pt x="0" y="501312"/>
                  <a:pt x="0" y="66857"/>
                </a:cubicBezTo>
                <a:lnTo>
                  <a:pt x="3376" y="0"/>
                </a:lnTo>
                <a:close/>
              </a:path>
            </a:pathLst>
          </a:custGeom>
          <a:solidFill>
            <a:srgbClr val="3AA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7A2421-1C66-4F51-BB97-894EC9486395}"/>
              </a:ext>
            </a:extLst>
          </p:cNvPr>
          <p:cNvSpPr/>
          <p:nvPr/>
        </p:nvSpPr>
        <p:spPr>
          <a:xfrm>
            <a:off x="5661986" y="1684645"/>
            <a:ext cx="864640" cy="584776"/>
          </a:xfrm>
          <a:prstGeom prst="rect">
            <a:avLst/>
          </a:prstGeom>
        </p:spPr>
        <p:txBody>
          <a:bodyPr wrap="none" anchor="b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Change 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Policy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83CA687-02D1-4F6E-9C40-A3DBA4EAE839}"/>
              </a:ext>
            </a:extLst>
          </p:cNvPr>
          <p:cNvSpPr/>
          <p:nvPr/>
        </p:nvSpPr>
        <p:spPr>
          <a:xfrm>
            <a:off x="3783432" y="4413564"/>
            <a:ext cx="1211740" cy="523220"/>
          </a:xfrm>
          <a:prstGeom prst="rect">
            <a:avLst/>
          </a:prstGeom>
        </p:spPr>
        <p:txBody>
          <a:bodyPr wrap="none" anchor="b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Change the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Conversation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BBA6078-81C2-4DF1-B3E1-D782F0B0A7A7}"/>
              </a:ext>
            </a:extLst>
          </p:cNvPr>
          <p:cNvSpPr/>
          <p:nvPr/>
        </p:nvSpPr>
        <p:spPr>
          <a:xfrm>
            <a:off x="7276814" y="4388077"/>
            <a:ext cx="736512" cy="523220"/>
          </a:xfrm>
          <a:prstGeom prst="rect">
            <a:avLst/>
          </a:prstGeom>
        </p:spPr>
        <p:txBody>
          <a:bodyPr wrap="none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Change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Practice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9D06479-CACF-43C3-B0C4-63283B37956C}"/>
              </a:ext>
            </a:extLst>
          </p:cNvPr>
          <p:cNvSpPr/>
          <p:nvPr/>
        </p:nvSpPr>
        <p:spPr>
          <a:xfrm>
            <a:off x="5593070" y="3826584"/>
            <a:ext cx="1002630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0C7BE3-91FA-4F10-8961-5F349DF9CF5E}"/>
              </a:ext>
            </a:extLst>
          </p:cNvPr>
          <p:cNvSpPr/>
          <p:nvPr/>
        </p:nvSpPr>
        <p:spPr>
          <a:xfrm>
            <a:off x="4977088" y="2310241"/>
            <a:ext cx="2234426" cy="66389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Promote system/field-level awareness and behavior change in field of healthy aging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43DB672-A41C-4B40-BE16-3CCE5AED61F4}"/>
              </a:ext>
            </a:extLst>
          </p:cNvPr>
          <p:cNvSpPr/>
          <p:nvPr/>
        </p:nvSpPr>
        <p:spPr>
          <a:xfrm>
            <a:off x="3787227" y="4916620"/>
            <a:ext cx="15250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Promote personal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      awareness, knowledge/skills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and change among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           professionals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          in NHAHA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7BC1AD6-BE85-4FC4-9A81-DAC1D97DACD4}"/>
              </a:ext>
            </a:extLst>
          </p:cNvPr>
          <p:cNvSpPr/>
          <p:nvPr/>
        </p:nvSpPr>
        <p:spPr>
          <a:xfrm>
            <a:off x="6951669" y="4848842"/>
            <a:ext cx="1471074" cy="101566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Promote organizational-level awareness, knowledge/skills and change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among NHAHA partners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7F7C664D-D1C7-45C8-B05D-558137DAF536}"/>
              </a:ext>
            </a:extLst>
          </p:cNvPr>
          <p:cNvGrpSpPr/>
          <p:nvPr/>
        </p:nvGrpSpPr>
        <p:grpSpPr>
          <a:xfrm>
            <a:off x="313542" y="3865034"/>
            <a:ext cx="2937088" cy="1844151"/>
            <a:chOff x="332936" y="2627766"/>
            <a:chExt cx="2937088" cy="1844151"/>
          </a:xfrm>
        </p:grpSpPr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61D70DE1-ADCA-4204-AD0B-6A6FB597E2E2}"/>
                </a:ext>
              </a:extLst>
            </p:cNvPr>
            <p:cNvSpPr txBox="1"/>
            <p:nvPr/>
          </p:nvSpPr>
          <p:spPr>
            <a:xfrm>
              <a:off x="332936" y="2627766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Objective 2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CE23C259-8C1F-4BE3-A4AF-35AF037AD877}"/>
                </a:ext>
              </a:extLst>
            </p:cNvPr>
            <p:cNvSpPr txBox="1"/>
            <p:nvPr/>
          </p:nvSpPr>
          <p:spPr>
            <a:xfrm>
              <a:off x="340731" y="3086922"/>
              <a:ext cx="2929293" cy="138499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Use the resources of the DEI committee to serve in a bridging role between priority populations (older persons who are LGBTQ, people of color or people with disabilities) and the core priorities and activities of NHAHA. 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79412D42-D4A5-4986-B042-CEC069EF4439}"/>
              </a:ext>
            </a:extLst>
          </p:cNvPr>
          <p:cNvGrpSpPr/>
          <p:nvPr/>
        </p:nvGrpSpPr>
        <p:grpSpPr>
          <a:xfrm>
            <a:off x="8890226" y="2046906"/>
            <a:ext cx="2944883" cy="1267977"/>
            <a:chOff x="8921977" y="1703112"/>
            <a:chExt cx="2944883" cy="1394776"/>
          </a:xfrm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2281CF34-D7CF-4EE5-BC5F-AF2E133F1F8E}"/>
                </a:ext>
              </a:extLst>
            </p:cNvPr>
            <p:cNvSpPr txBox="1"/>
            <p:nvPr/>
          </p:nvSpPr>
          <p:spPr>
            <a:xfrm>
              <a:off x="8929772" y="1703112"/>
              <a:ext cx="2937088" cy="50783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Objective 3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05A58559-B507-4639-ABF5-F125243791CB}"/>
                </a:ext>
              </a:extLst>
            </p:cNvPr>
            <p:cNvSpPr txBox="1"/>
            <p:nvPr/>
          </p:nvSpPr>
          <p:spPr>
            <a:xfrm>
              <a:off x="8921977" y="2285356"/>
              <a:ext cx="2929293" cy="812532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Promote system change to advance equity and end systemic oppression within and through NHAHA. </a:t>
              </a: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5B69ADD4-E79A-4F54-A12A-9BDC453400EA}"/>
              </a:ext>
            </a:extLst>
          </p:cNvPr>
          <p:cNvGrpSpPr/>
          <p:nvPr/>
        </p:nvGrpSpPr>
        <p:grpSpPr>
          <a:xfrm>
            <a:off x="430823" y="1869586"/>
            <a:ext cx="2937088" cy="1413263"/>
            <a:chOff x="332936" y="2627766"/>
            <a:chExt cx="2937088" cy="1413263"/>
          </a:xfrm>
        </p:grpSpPr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2062B970-64EF-4610-90D3-9A10714A2E35}"/>
                </a:ext>
              </a:extLst>
            </p:cNvPr>
            <p:cNvSpPr txBox="1"/>
            <p:nvPr/>
          </p:nvSpPr>
          <p:spPr>
            <a:xfrm>
              <a:off x="332936" y="2627766"/>
              <a:ext cx="2937088" cy="46166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Objective 1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7E0AF068-0231-4C36-88E6-2E20DAD6439E}"/>
                </a:ext>
              </a:extLst>
            </p:cNvPr>
            <p:cNvSpPr txBox="1"/>
            <p:nvPr/>
          </p:nvSpPr>
          <p:spPr>
            <a:xfrm>
              <a:off x="340731" y="308692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+mn-ea"/>
                  <a:cs typeface="+mn-cs"/>
                </a:rPr>
                <a:t>Utilize a strategic approach to ensure Diversity, Equity and Inclusion (DEI) becomes embedded within NH Alliance for Healthy Aging (NHAHA). </a:t>
              </a: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98986" y="260243"/>
            <a:ext cx="5739912" cy="739056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Diversity, Equity and Inclusion Committee Objectives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4760316" y="3350366"/>
            <a:ext cx="630298" cy="6302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9704" y="4960040"/>
            <a:ext cx="818444" cy="818444"/>
          </a:xfrm>
          <a:prstGeom prst="rect">
            <a:avLst/>
          </a:prstGeom>
        </p:spPr>
      </p:pic>
      <p:pic>
        <p:nvPicPr>
          <p:cNvPr id="20" name="Picture 19" descr="4124812-collaboration-group-management-organization-structure-team_11390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844" y="3249068"/>
            <a:ext cx="899758" cy="790222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2281CF34-D7CF-4EE5-BC5F-AF2E133F1F8E}"/>
              </a:ext>
            </a:extLst>
          </p:cNvPr>
          <p:cNvSpPr txBox="1"/>
          <p:nvPr/>
        </p:nvSpPr>
        <p:spPr>
          <a:xfrm>
            <a:off x="8869571" y="4017845"/>
            <a:ext cx="2937088" cy="4616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Objective 4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5A58559-B507-4639-ABF5-F125243791CB}"/>
              </a:ext>
            </a:extLst>
          </p:cNvPr>
          <p:cNvSpPr txBox="1"/>
          <p:nvPr/>
        </p:nvSpPr>
        <p:spPr>
          <a:xfrm>
            <a:off x="8898021" y="4479510"/>
            <a:ext cx="2929293" cy="738664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Advance LGBTQ friendly health care and social supports for older persons within and through NHAHA.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126" y="0"/>
            <a:ext cx="2498748" cy="97451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B0132CE-54AB-4D15-923D-9AEF95BB5438}"/>
              </a:ext>
            </a:extLst>
          </p:cNvPr>
          <p:cNvSpPr txBox="1"/>
          <p:nvPr/>
        </p:nvSpPr>
        <p:spPr>
          <a:xfrm>
            <a:off x="211126" y="6488668"/>
            <a:ext cx="1262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June 2019</a:t>
            </a:r>
          </a:p>
        </p:txBody>
      </p:sp>
    </p:spTree>
    <p:extLst>
      <p:ext uri="{BB962C8B-B14F-4D97-AF65-F5344CB8AC3E}">
        <p14:creationId xmlns:p14="http://schemas.microsoft.com/office/powerpoint/2010/main" val="256726726"/>
      </p:ext>
    </p:extLst>
  </p:cSld>
  <p:clrMapOvr>
    <a:masterClrMapping/>
  </p:clrMapOvr>
</p:sld>
</file>

<file path=ppt/theme/theme1.xml><?xml version="1.0" encoding="utf-8"?>
<a:theme xmlns:a="http://schemas.openxmlformats.org/drawingml/2006/main" name="1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187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14_Office Theme</vt:lpstr>
      <vt:lpstr>Diversity, Equity and Inclusion Committee Objectives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Diversity, Equity and Inclusion Committee Work Plan</dc:title>
  <dc:creator>Jennifer Rabalais</dc:creator>
  <cp:lastModifiedBy>Jennifer Rabalais</cp:lastModifiedBy>
  <cp:revision>3</cp:revision>
  <dcterms:created xsi:type="dcterms:W3CDTF">2021-08-02T19:23:19Z</dcterms:created>
  <dcterms:modified xsi:type="dcterms:W3CDTF">2021-08-02T20:06:53Z</dcterms:modified>
</cp:coreProperties>
</file>